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494" r:id="rId3"/>
    <p:sldId id="495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04" r:id="rId13"/>
    <p:sldId id="505" r:id="rId14"/>
    <p:sldId id="506" r:id="rId15"/>
    <p:sldId id="507" r:id="rId16"/>
    <p:sldId id="508" r:id="rId17"/>
    <p:sldId id="509" r:id="rId18"/>
    <p:sldId id="510" r:id="rId19"/>
    <p:sldId id="511" r:id="rId20"/>
    <p:sldId id="512" r:id="rId21"/>
    <p:sldId id="513" r:id="rId22"/>
    <p:sldId id="514" r:id="rId23"/>
    <p:sldId id="516" r:id="rId24"/>
    <p:sldId id="51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17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5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118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75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8376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0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52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918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3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36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91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4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8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26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71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11/9/2022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69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26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OLPlUQBmmw?feature=oembed" TargetMode="External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3234-8ECF-42A7-9675-940147866D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 Safety</a:t>
            </a:r>
            <a:br>
              <a:rPr lang="en-US" dirty="0"/>
            </a:br>
            <a:r>
              <a:rPr lang="en-US" dirty="0"/>
              <a:t>Traffic Flagger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B6F4A-CE45-41AA-8720-07C172819D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B1F05D-D7CF-3D04-D104-413A740CD5C1}"/>
              </a:ext>
            </a:extLst>
          </p:cNvPr>
          <p:cNvSpPr txBox="1"/>
          <p:nvPr/>
        </p:nvSpPr>
        <p:spPr>
          <a:xfrm>
            <a:off x="906011" y="6182686"/>
            <a:ext cx="973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086082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>
            <a:extLst>
              <a:ext uri="{FF2B5EF4-FFF2-40B4-BE49-F238E27FC236}">
                <a16:creationId xmlns:a16="http://schemas.microsoft.com/office/drawing/2014/main" id="{FABDE875-8609-4899-B077-AF78B505E3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92300" y="419100"/>
            <a:ext cx="5511800" cy="736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Blocking</a:t>
            </a:r>
          </a:p>
        </p:txBody>
      </p:sp>
      <p:pic>
        <p:nvPicPr>
          <p:cNvPr id="142339" name="Picture 3">
            <a:extLst>
              <a:ext uri="{FF2B5EF4-FFF2-40B4-BE49-F238E27FC236}">
                <a16:creationId xmlns:a16="http://schemas.microsoft.com/office/drawing/2014/main" id="{4C97F6E2-AA66-44BD-9BBB-F07306075A9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524001"/>
            <a:ext cx="3784600" cy="4530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340" name="Picture 4">
            <a:extLst>
              <a:ext uri="{FF2B5EF4-FFF2-40B4-BE49-F238E27FC236}">
                <a16:creationId xmlns:a16="http://schemas.microsoft.com/office/drawing/2014/main" id="{F2AD1C5C-34BD-492A-A55C-CBB73E527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7" y="1019175"/>
            <a:ext cx="4530725" cy="583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>
            <a:extLst>
              <a:ext uri="{FF2B5EF4-FFF2-40B4-BE49-F238E27FC236}">
                <a16:creationId xmlns:a16="http://schemas.microsoft.com/office/drawing/2014/main" id="{5C40D087-6A50-4D81-8136-0BC707C7DB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Apparatus &amp; Emergency Vehicle Benchmarks</a:t>
            </a:r>
          </a:p>
        </p:txBody>
      </p:sp>
      <p:sp>
        <p:nvSpPr>
          <p:cNvPr id="581635" name="Rectangle 3">
            <a:extLst>
              <a:ext uri="{FF2B5EF4-FFF2-40B4-BE49-F238E27FC236}">
                <a16:creationId xmlns:a16="http://schemas.microsoft.com/office/drawing/2014/main" id="{F6A1E9DA-AE60-4ED7-A2F7-F1DBD24B25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Ambulances should be positioned within the protected work area with their rear patient loading door area angled away from the nearest lanes of moving traffic</a:t>
            </a:r>
          </a:p>
          <a:p>
            <a:pPr eaLnBrk="1" hangingPunct="1">
              <a:defRPr/>
            </a:pPr>
            <a:r>
              <a:rPr lang="en-US" sz="2800"/>
              <a:t>Command shall stage unneeded emergency vehicles off the roadway or in a staging area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>
            <a:extLst>
              <a:ext uri="{FF2B5EF4-FFF2-40B4-BE49-F238E27FC236}">
                <a16:creationId xmlns:a16="http://schemas.microsoft.com/office/drawing/2014/main" id="{A40B417E-B4F6-4F91-B503-9CA5F80DEF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Apparatus &amp; Emergency Vehicle Benchmarks</a:t>
            </a:r>
          </a:p>
        </p:txBody>
      </p:sp>
      <p:sp>
        <p:nvSpPr>
          <p:cNvPr id="582659" name="Rectangle 3">
            <a:extLst>
              <a:ext uri="{FF2B5EF4-FFF2-40B4-BE49-F238E27FC236}">
                <a16:creationId xmlns:a16="http://schemas.microsoft.com/office/drawing/2014/main" id="{E7E50055-9C91-4194-8EC5-08F366C380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629400" y="1600201"/>
            <a:ext cx="3581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/>
              <a:t>Where a charged hoseline may be needed, block so the the pump panel is “downstream” to protect the pump operator</a:t>
            </a:r>
          </a:p>
        </p:txBody>
      </p:sp>
      <p:pic>
        <p:nvPicPr>
          <p:cNvPr id="144388" name="Picture 4">
            <a:extLst>
              <a:ext uri="{FF2B5EF4-FFF2-40B4-BE49-F238E27FC236}">
                <a16:creationId xmlns:a16="http://schemas.microsoft.com/office/drawing/2014/main" id="{B9CE3385-E19A-4159-A2FB-912FFDBD7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1" y="1371600"/>
            <a:ext cx="417512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>
            <a:extLst>
              <a:ext uri="{FF2B5EF4-FFF2-40B4-BE49-F238E27FC236}">
                <a16:creationId xmlns:a16="http://schemas.microsoft.com/office/drawing/2014/main" id="{C0AA949C-5265-4AA6-844B-65475AC1C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Apparatus &amp; Emergency Vehicle Benchmarks</a:t>
            </a:r>
          </a:p>
        </p:txBody>
      </p:sp>
      <p:sp>
        <p:nvSpPr>
          <p:cNvPr id="583683" name="Rectangle 3">
            <a:extLst>
              <a:ext uri="{FF2B5EF4-FFF2-40B4-BE49-F238E27FC236}">
                <a16:creationId xmlns:a16="http://schemas.microsoft.com/office/drawing/2014/main" id="{3AD058D7-AB8B-4738-B41E-D335D041FD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Traffic cones shall be deployed from the rear of the blocking apparatus toward approaching traffic</a:t>
            </a:r>
          </a:p>
          <a:p>
            <a:pPr lvl="1" eaLnBrk="1" hangingPunct="1">
              <a:defRPr/>
            </a:pPr>
            <a:r>
              <a:rPr lang="en-US" sz="2400"/>
              <a:t>Personnel shall place and retrieve cones while facing oncoming traffic</a:t>
            </a:r>
          </a:p>
          <a:p>
            <a:pPr lvl="1" eaLnBrk="1" hangingPunct="1">
              <a:defRPr/>
            </a:pPr>
            <a:r>
              <a:rPr lang="en-US" sz="2400"/>
              <a:t>Cones shall be deployed at 15-foot intervals upstream of the blocking apparatus</a:t>
            </a:r>
          </a:p>
        </p:txBody>
      </p:sp>
      <p:pic>
        <p:nvPicPr>
          <p:cNvPr id="145412" name="Picture 4" descr="cone">
            <a:extLst>
              <a:ext uri="{FF2B5EF4-FFF2-40B4-BE49-F238E27FC236}">
                <a16:creationId xmlns:a16="http://schemas.microsoft.com/office/drawing/2014/main" id="{E5C02E91-13A7-408B-8320-A9E53D4B4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4648201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3" name="Picture 5" descr="cone">
            <a:extLst>
              <a:ext uri="{FF2B5EF4-FFF2-40B4-BE49-F238E27FC236}">
                <a16:creationId xmlns:a16="http://schemas.microsoft.com/office/drawing/2014/main" id="{0F2EFD68-F7B7-454D-A954-B6CD7E9FA6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724401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414" name="Picture 6" descr="cone">
            <a:extLst>
              <a:ext uri="{FF2B5EF4-FFF2-40B4-BE49-F238E27FC236}">
                <a16:creationId xmlns:a16="http://schemas.microsoft.com/office/drawing/2014/main" id="{0F7F521C-4A40-4950-8FCB-85E6A6ACC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1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>
            <a:extLst>
              <a:ext uri="{FF2B5EF4-FFF2-40B4-BE49-F238E27FC236}">
                <a16:creationId xmlns:a16="http://schemas.microsoft.com/office/drawing/2014/main" id="{22F14051-9D69-4D48-8C24-F65BF8CF95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Apparatus &amp; Emergency Vehicle Benchmarks</a:t>
            </a:r>
          </a:p>
        </p:txBody>
      </p:sp>
      <p:sp>
        <p:nvSpPr>
          <p:cNvPr id="584707" name="Rectangle 3">
            <a:extLst>
              <a:ext uri="{FF2B5EF4-FFF2-40B4-BE49-F238E27FC236}">
                <a16:creationId xmlns:a16="http://schemas.microsoft.com/office/drawing/2014/main" id="{979C6C91-F077-4144-A7F5-7B96606F14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Emergency Scene Ahead signs shall be deployed at all roadway incidents, at least 100 ft prior to first cone……..more if hills or curves</a:t>
            </a:r>
          </a:p>
        </p:txBody>
      </p:sp>
      <p:pic>
        <p:nvPicPr>
          <p:cNvPr id="146436" name="Picture 4" descr="IncidentSysFr">
            <a:extLst>
              <a:ext uri="{FF2B5EF4-FFF2-40B4-BE49-F238E27FC236}">
                <a16:creationId xmlns:a16="http://schemas.microsoft.com/office/drawing/2014/main" id="{1F5D19AB-792C-4F0A-9BED-F8148B2E46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1" y="3657600"/>
            <a:ext cx="209391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7" name="Picture 5" descr="cone">
            <a:extLst>
              <a:ext uri="{FF2B5EF4-FFF2-40B4-BE49-F238E27FC236}">
                <a16:creationId xmlns:a16="http://schemas.microsoft.com/office/drawing/2014/main" id="{4146D463-B930-456F-A6C5-D5587570A1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114801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438" name="Picture 6" descr="cone">
            <a:extLst>
              <a:ext uri="{FF2B5EF4-FFF2-40B4-BE49-F238E27FC236}">
                <a16:creationId xmlns:a16="http://schemas.microsoft.com/office/drawing/2014/main" id="{B9F6A8BF-1D9C-49DE-B8DA-181142B361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4648201"/>
            <a:ext cx="954088" cy="153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0FE16D78-3AC0-4305-AFD9-7BC93F9AB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0"/>
            <a:ext cx="2209800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47459" name="Rectangle 3">
            <a:extLst>
              <a:ext uri="{FF2B5EF4-FFF2-40B4-BE49-F238E27FC236}">
                <a16:creationId xmlns:a16="http://schemas.microsoft.com/office/drawing/2014/main" id="{BF63B361-B767-4DB2-A605-F94C005DC5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63000" y="0"/>
            <a:ext cx="1905000" cy="137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47460" name="Group 4">
            <a:extLst>
              <a:ext uri="{FF2B5EF4-FFF2-40B4-BE49-F238E27FC236}">
                <a16:creationId xmlns:a16="http://schemas.microsoft.com/office/drawing/2014/main" id="{90ED57B3-E2CD-4D7B-9AC2-40702855D72A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0"/>
            <a:ext cx="9144000" cy="6629400"/>
            <a:chOff x="192" y="58"/>
            <a:chExt cx="5386" cy="4118"/>
          </a:xfrm>
        </p:grpSpPr>
        <p:sp>
          <p:nvSpPr>
            <p:cNvPr id="147463" name="Rectangle 5">
              <a:extLst>
                <a:ext uri="{FF2B5EF4-FFF2-40B4-BE49-F238E27FC236}">
                  <a16:creationId xmlns:a16="http://schemas.microsoft.com/office/drawing/2014/main" id="{0CCF2AAD-C661-4BE7-B4BE-5E91A07D2DB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0" y="336"/>
              <a:ext cx="1632" cy="384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64" name="Line 6">
              <a:extLst>
                <a:ext uri="{FF2B5EF4-FFF2-40B4-BE49-F238E27FC236}">
                  <a16:creationId xmlns:a16="http://schemas.microsoft.com/office/drawing/2014/main" id="{AACACAE5-C7DB-4754-B327-EBD2B9B748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04" y="336"/>
              <a:ext cx="1" cy="384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prstDash val="lg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65" name="Rectangle 7">
              <a:extLst>
                <a:ext uri="{FF2B5EF4-FFF2-40B4-BE49-F238E27FC236}">
                  <a16:creationId xmlns:a16="http://schemas.microsoft.com/office/drawing/2014/main" id="{620237E3-794A-4139-8440-FCE6F72D0B3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120" y="336"/>
              <a:ext cx="288" cy="3840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66" name="Line 8">
              <a:extLst>
                <a:ext uri="{FF2B5EF4-FFF2-40B4-BE49-F238E27FC236}">
                  <a16:creationId xmlns:a16="http://schemas.microsoft.com/office/drawing/2014/main" id="{970E26CD-5333-4264-8715-86E63E831B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0" y="336"/>
              <a:ext cx="1" cy="38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67" name="Rectangle 9">
              <a:extLst>
                <a:ext uri="{FF2B5EF4-FFF2-40B4-BE49-F238E27FC236}">
                  <a16:creationId xmlns:a16="http://schemas.microsoft.com/office/drawing/2014/main" id="{CE29FBF5-9D91-4D8F-8FE4-E3D265247D7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336"/>
              <a:ext cx="288" cy="3840"/>
            </a:xfrm>
            <a:prstGeom prst="rect">
              <a:avLst/>
            </a:pr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68" name="Line 10">
              <a:extLst>
                <a:ext uri="{FF2B5EF4-FFF2-40B4-BE49-F238E27FC236}">
                  <a16:creationId xmlns:a16="http://schemas.microsoft.com/office/drawing/2014/main" id="{FF09B6AB-1E81-48FB-8194-5703B4774F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88" y="336"/>
              <a:ext cx="1" cy="3840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69" name="AutoShape 11">
              <a:extLst>
                <a:ext uri="{FF2B5EF4-FFF2-40B4-BE49-F238E27FC236}">
                  <a16:creationId xmlns:a16="http://schemas.microsoft.com/office/drawing/2014/main" id="{7DD71B79-EDB7-44AB-9CEA-8D8F936AA84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0" y="115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0" name="AutoShape 12">
              <a:extLst>
                <a:ext uri="{FF2B5EF4-FFF2-40B4-BE49-F238E27FC236}">
                  <a16:creationId xmlns:a16="http://schemas.microsoft.com/office/drawing/2014/main" id="{B5A3F289-B547-4CE4-A337-8498B245C5F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153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1" name="AutoShape 13">
              <a:extLst>
                <a:ext uri="{FF2B5EF4-FFF2-40B4-BE49-F238E27FC236}">
                  <a16:creationId xmlns:a16="http://schemas.microsoft.com/office/drawing/2014/main" id="{ED0317E2-57D2-4EF2-B714-352FAE65C5A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72" y="12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2" name="AutoShape 14">
              <a:extLst>
                <a:ext uri="{FF2B5EF4-FFF2-40B4-BE49-F238E27FC236}">
                  <a16:creationId xmlns:a16="http://schemas.microsoft.com/office/drawing/2014/main" id="{F88A58F1-A095-498A-8B8A-6E848425EB2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4" y="134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3" name="AutoShape 15">
              <a:extLst>
                <a:ext uri="{FF2B5EF4-FFF2-40B4-BE49-F238E27FC236}">
                  <a16:creationId xmlns:a16="http://schemas.microsoft.com/office/drawing/2014/main" id="{5E031C70-6BDB-40C9-B0A7-48F35F5F88D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56" y="144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4" name="AutoShape 16">
              <a:extLst>
                <a:ext uri="{FF2B5EF4-FFF2-40B4-BE49-F238E27FC236}">
                  <a16:creationId xmlns:a16="http://schemas.microsoft.com/office/drawing/2014/main" id="{04FDF212-9497-4A73-B5DE-3CDD8D100D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3120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5" name="AutoShape 17">
              <a:extLst>
                <a:ext uri="{FF2B5EF4-FFF2-40B4-BE49-F238E27FC236}">
                  <a16:creationId xmlns:a16="http://schemas.microsoft.com/office/drawing/2014/main" id="{FA0947EB-C631-44A5-A147-DD4F16C0542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235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6" name="AutoShape 18">
              <a:extLst>
                <a:ext uri="{FF2B5EF4-FFF2-40B4-BE49-F238E27FC236}">
                  <a16:creationId xmlns:a16="http://schemas.microsoft.com/office/drawing/2014/main" id="{737335DA-913D-41E2-89E9-BF3B1EC9E4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273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7" name="AutoShape 19">
              <a:extLst>
                <a:ext uri="{FF2B5EF4-FFF2-40B4-BE49-F238E27FC236}">
                  <a16:creationId xmlns:a16="http://schemas.microsoft.com/office/drawing/2014/main" id="{4EAE0B17-3DFC-46DF-8829-5D048269C04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196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8" name="AutoShape 20">
              <a:extLst>
                <a:ext uri="{FF2B5EF4-FFF2-40B4-BE49-F238E27FC236}">
                  <a16:creationId xmlns:a16="http://schemas.microsoft.com/office/drawing/2014/main" id="{539D3096-4EB4-47CC-8FB4-50DFCBF66DD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864" y="3792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79" name="AutoShape 21">
              <a:extLst>
                <a:ext uri="{FF2B5EF4-FFF2-40B4-BE49-F238E27FC236}">
                  <a16:creationId xmlns:a16="http://schemas.microsoft.com/office/drawing/2014/main" id="{04847B63-132A-4437-AA4F-99D7F76629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056" y="364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0" name="Rectangle 22" descr="Cork">
              <a:extLst>
                <a:ext uri="{FF2B5EF4-FFF2-40B4-BE49-F238E27FC236}">
                  <a16:creationId xmlns:a16="http://schemas.microsoft.com/office/drawing/2014/main" id="{83A639CE-7BB3-46C9-B2CA-FD43177BAC2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480" y="2304"/>
              <a:ext cx="576" cy="105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1" name="AutoShape 23">
              <a:extLst>
                <a:ext uri="{FF2B5EF4-FFF2-40B4-BE49-F238E27FC236}">
                  <a16:creationId xmlns:a16="http://schemas.microsoft.com/office/drawing/2014/main" id="{6B007411-E01E-444B-9553-0019BC04E5F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0" y="864"/>
              <a:ext cx="240" cy="240"/>
            </a:xfrm>
            <a:prstGeom prst="diamond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2" name="AutoShape 24">
              <a:extLst>
                <a:ext uri="{FF2B5EF4-FFF2-40B4-BE49-F238E27FC236}">
                  <a16:creationId xmlns:a16="http://schemas.microsoft.com/office/drawing/2014/main" id="{AA00B8EF-3E5F-42BD-B200-ECB1F10857C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0" y="384"/>
              <a:ext cx="240" cy="240"/>
            </a:xfrm>
            <a:prstGeom prst="diamond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3" name="AutoShape 25">
              <a:extLst>
                <a:ext uri="{FF2B5EF4-FFF2-40B4-BE49-F238E27FC236}">
                  <a16:creationId xmlns:a16="http://schemas.microsoft.com/office/drawing/2014/main" id="{B7CA8575-AEF2-42C9-BE9E-7854CB85CE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240" y="624"/>
              <a:ext cx="240" cy="240"/>
            </a:xfrm>
            <a:prstGeom prst="diamond">
              <a:avLst/>
            </a:prstGeom>
            <a:solidFill>
              <a:srgbClr val="FF99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84" name="Line 26">
              <a:extLst>
                <a:ext uri="{FF2B5EF4-FFF2-40B4-BE49-F238E27FC236}">
                  <a16:creationId xmlns:a16="http://schemas.microsoft.com/office/drawing/2014/main" id="{80843D50-0376-4A09-96EC-BECD8D5BAD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4032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5" name="Line 27">
              <a:extLst>
                <a:ext uri="{FF2B5EF4-FFF2-40B4-BE49-F238E27FC236}">
                  <a16:creationId xmlns:a16="http://schemas.microsoft.com/office/drawing/2014/main" id="{4DDA9611-786F-4E34-8E15-74E7F35440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3408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6" name="Line 28">
              <a:extLst>
                <a:ext uri="{FF2B5EF4-FFF2-40B4-BE49-F238E27FC236}">
                  <a16:creationId xmlns:a16="http://schemas.microsoft.com/office/drawing/2014/main" id="{EE0652D2-C9DB-4F6B-8A7A-ED12BD2D3B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2256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7" name="Line 29">
              <a:extLst>
                <a:ext uri="{FF2B5EF4-FFF2-40B4-BE49-F238E27FC236}">
                  <a16:creationId xmlns:a16="http://schemas.microsoft.com/office/drawing/2014/main" id="{EB6E9601-260E-4696-B006-4F57C77212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1680"/>
              <a:ext cx="30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8" name="Line 30">
              <a:extLst>
                <a:ext uri="{FF2B5EF4-FFF2-40B4-BE49-F238E27FC236}">
                  <a16:creationId xmlns:a16="http://schemas.microsoft.com/office/drawing/2014/main" id="{7C37F868-D197-4AE3-B422-70605BF022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1104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89" name="AutoShape 31">
              <a:extLst>
                <a:ext uri="{FF2B5EF4-FFF2-40B4-BE49-F238E27FC236}">
                  <a16:creationId xmlns:a16="http://schemas.microsoft.com/office/drawing/2014/main" id="{B3BD4169-58F0-41F4-BE32-6173EDF4F4F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48" y="3504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FF66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7490" name="Line 32">
              <a:extLst>
                <a:ext uri="{FF2B5EF4-FFF2-40B4-BE49-F238E27FC236}">
                  <a16:creationId xmlns:a16="http://schemas.microsoft.com/office/drawing/2014/main" id="{A1B7B398-59DB-44B2-985A-2765706BE0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52" y="384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1" name="Text Box 33">
              <a:extLst>
                <a:ext uri="{FF2B5EF4-FFF2-40B4-BE49-F238E27FC236}">
                  <a16:creationId xmlns:a16="http://schemas.microsoft.com/office/drawing/2014/main" id="{D06D9F44-73F6-4CA1-A725-266DC736D1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" y="336"/>
              <a:ext cx="2938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>
                  <a:solidFill>
                    <a:srgbClr val="0066FF"/>
                  </a:solidFill>
                  <a:latin typeface="Times New Roman" panose="02020603050405020304" pitchFamily="18" charset="0"/>
                </a:rPr>
                <a:t>ADVANCE WARNING AREA</a:t>
              </a:r>
              <a:r>
                <a:rPr lang="en-US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</a:rPr>
                <a:t>– tells traffic what to expect ahead (signs, flaggers, etc.)</a:t>
              </a:r>
            </a:p>
          </p:txBody>
        </p:sp>
        <p:sp>
          <p:nvSpPr>
            <p:cNvPr id="147492" name="Text Box 34">
              <a:extLst>
                <a:ext uri="{FF2B5EF4-FFF2-40B4-BE49-F238E27FC236}">
                  <a16:creationId xmlns:a16="http://schemas.microsoft.com/office/drawing/2014/main" id="{10BD6377-2CC7-4823-815B-A9C70C6CE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8" y="1162"/>
              <a:ext cx="293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>
                  <a:solidFill>
                    <a:srgbClr val="0066FF"/>
                  </a:solidFill>
                  <a:latin typeface="Times New Roman" panose="02020603050405020304" pitchFamily="18" charset="0"/>
                </a:rPr>
                <a:t>TRANSITION AREA</a:t>
              </a:r>
              <a:r>
                <a:rPr lang="en-US" altLang="en-US" sz="24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 –</a:t>
              </a:r>
              <a:r>
                <a:rPr lang="en-US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</a:rPr>
                <a:t>moves traffic out of its normal path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7493" name="Text Box 35">
              <a:extLst>
                <a:ext uri="{FF2B5EF4-FFF2-40B4-BE49-F238E27FC236}">
                  <a16:creationId xmlns:a16="http://schemas.microsoft.com/office/drawing/2014/main" id="{0A2496D4-86C0-4612-A751-E1648F768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1680"/>
              <a:ext cx="293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>
                  <a:solidFill>
                    <a:srgbClr val="0066FF"/>
                  </a:solidFill>
                  <a:latin typeface="Times New Roman" panose="02020603050405020304" pitchFamily="18" charset="0"/>
                </a:rPr>
                <a:t>BUFFER SPACE</a:t>
              </a:r>
              <a:r>
                <a:rPr lang="en-US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</a:rPr>
                <a:t>– provides protection for traffic &amp; workers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7494" name="Text Box 36">
              <a:extLst>
                <a:ext uri="{FF2B5EF4-FFF2-40B4-BE49-F238E27FC236}">
                  <a16:creationId xmlns:a16="http://schemas.microsoft.com/office/drawing/2014/main" id="{5C8C4EB5-95AF-4F6D-B45C-5987C88581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02" y="2496"/>
              <a:ext cx="2680" cy="7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>
                  <a:solidFill>
                    <a:srgbClr val="0066FF"/>
                  </a:solidFill>
                  <a:latin typeface="Times New Roman" panose="02020603050405020304" pitchFamily="18" charset="0"/>
                </a:rPr>
                <a:t>WORK AREA</a:t>
              </a:r>
              <a:r>
                <a:rPr lang="en-US" altLang="en-US" sz="2400" b="1">
                  <a:latin typeface="Times New Roman" panose="02020603050405020304" pitchFamily="18" charset="0"/>
                </a:rPr>
                <a:t> – set aside for workers, equipment and materials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7495" name="Text Box 37">
              <a:extLst>
                <a:ext uri="{FF2B5EF4-FFF2-40B4-BE49-F238E27FC236}">
                  <a16:creationId xmlns:a16="http://schemas.microsoft.com/office/drawing/2014/main" id="{EC478A95-5714-4971-9FBB-28300F4CF5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2" y="3408"/>
              <a:ext cx="2938" cy="5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22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 u="sng">
                  <a:solidFill>
                    <a:srgbClr val="0066FF"/>
                  </a:solidFill>
                  <a:latin typeface="Times New Roman" panose="02020603050405020304" pitchFamily="18" charset="0"/>
                </a:rPr>
                <a:t>TERMINATION AREA</a:t>
              </a:r>
              <a:r>
                <a:rPr lang="en-US" altLang="en-US" sz="2400" b="1">
                  <a:solidFill>
                    <a:srgbClr val="FFFF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400" b="1">
                  <a:latin typeface="Times New Roman" panose="02020603050405020304" pitchFamily="18" charset="0"/>
                </a:rPr>
                <a:t>– allows traffic to resume normal driving</a:t>
              </a: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7496" name="Line 38">
              <a:extLst>
                <a:ext uri="{FF2B5EF4-FFF2-40B4-BE49-F238E27FC236}">
                  <a16:creationId xmlns:a16="http://schemas.microsoft.com/office/drawing/2014/main" id="{B0CFA705-1335-4FAA-A896-50FD407245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85" y="237"/>
              <a:ext cx="876" cy="1426"/>
            </a:xfrm>
            <a:prstGeom prst="line">
              <a:avLst/>
            </a:prstGeom>
            <a:noFill/>
            <a:ln w="28575">
              <a:solidFill>
                <a:srgbClr val="FF505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7" name="Text Box 39">
              <a:extLst>
                <a:ext uri="{FF2B5EF4-FFF2-40B4-BE49-F238E27FC236}">
                  <a16:creationId xmlns:a16="http://schemas.microsoft.com/office/drawing/2014/main" id="{D00D9A44-BC5A-4B8E-A6C2-58F542982C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1" y="58"/>
              <a:ext cx="1713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Lateral Buffer Space</a:t>
              </a:r>
            </a:p>
          </p:txBody>
        </p:sp>
        <p:sp>
          <p:nvSpPr>
            <p:cNvPr id="147498" name="Line 40">
              <a:extLst>
                <a:ext uri="{FF2B5EF4-FFF2-40B4-BE49-F238E27FC236}">
                  <a16:creationId xmlns:a16="http://schemas.microsoft.com/office/drawing/2014/main" id="{832350B9-A107-460F-9234-B1E9337578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776" y="1680"/>
              <a:ext cx="0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499" name="Line 41">
              <a:extLst>
                <a:ext uri="{FF2B5EF4-FFF2-40B4-BE49-F238E27FC236}">
                  <a16:creationId xmlns:a16="http://schemas.microsoft.com/office/drawing/2014/main" id="{1EC9707C-5AAB-48C4-8589-E272F7550B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76" y="2784"/>
              <a:ext cx="0" cy="62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0" name="Line 42">
              <a:extLst>
                <a:ext uri="{FF2B5EF4-FFF2-40B4-BE49-F238E27FC236}">
                  <a16:creationId xmlns:a16="http://schemas.microsoft.com/office/drawing/2014/main" id="{CBB1C4D1-A62C-4E3F-9835-06A84D283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4032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1" name="Line 43">
              <a:extLst>
                <a:ext uri="{FF2B5EF4-FFF2-40B4-BE49-F238E27FC236}">
                  <a16:creationId xmlns:a16="http://schemas.microsoft.com/office/drawing/2014/main" id="{B4A562BB-DEC6-4C5A-8E0D-28398FA1C5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408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2" name="Line 44">
              <a:extLst>
                <a:ext uri="{FF2B5EF4-FFF2-40B4-BE49-F238E27FC236}">
                  <a16:creationId xmlns:a16="http://schemas.microsoft.com/office/drawing/2014/main" id="{20FC5B77-415F-42AF-B617-60EDF124C3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2256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3" name="Line 45">
              <a:extLst>
                <a:ext uri="{FF2B5EF4-FFF2-40B4-BE49-F238E27FC236}">
                  <a16:creationId xmlns:a16="http://schemas.microsoft.com/office/drawing/2014/main" id="{7DA2F3B0-D4DA-47AC-A8E0-7DEC24463F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680"/>
              <a:ext cx="3016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4" name="Line 46">
              <a:extLst>
                <a:ext uri="{FF2B5EF4-FFF2-40B4-BE49-F238E27FC236}">
                  <a16:creationId xmlns:a16="http://schemas.microsoft.com/office/drawing/2014/main" id="{52D126EE-FE35-4FD1-AD04-CDFC7BFFD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104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5" name="Line 47">
              <a:extLst>
                <a:ext uri="{FF2B5EF4-FFF2-40B4-BE49-F238E27FC236}">
                  <a16:creationId xmlns:a16="http://schemas.microsoft.com/office/drawing/2014/main" id="{7B544A6B-17BF-492A-8BEC-CC488A4D23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384"/>
              <a:ext cx="302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506" name="Text Box 48">
              <a:extLst>
                <a:ext uri="{FF2B5EF4-FFF2-40B4-BE49-F238E27FC236}">
                  <a16:creationId xmlns:a16="http://schemas.microsoft.com/office/drawing/2014/main" id="{6D405DB2-7278-436A-A716-FE4277A60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00"/>
              <a:ext cx="581" cy="36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/>
              <a:r>
                <a:rPr lang="en-US" altLang="en-US" sz="1600" b="1">
                  <a:solidFill>
                    <a:srgbClr val="0066FF"/>
                  </a:solidFill>
                  <a:latin typeface="Times New Roman" panose="02020603050405020304" pitchFamily="18" charset="0"/>
                </a:rPr>
                <a:t>Activity Area</a:t>
              </a:r>
            </a:p>
          </p:txBody>
        </p:sp>
        <p:sp>
          <p:nvSpPr>
            <p:cNvPr id="147507" name="Rectangle 49">
              <a:extLst>
                <a:ext uri="{FF2B5EF4-FFF2-40B4-BE49-F238E27FC236}">
                  <a16:creationId xmlns:a16="http://schemas.microsoft.com/office/drawing/2014/main" id="{FA43E646-F40E-4F4C-B578-F4A27C203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2" y="1680"/>
              <a:ext cx="189" cy="1831"/>
            </a:xfrm>
            <a:prstGeom prst="rect">
              <a:avLst/>
            </a:prstGeom>
            <a:solidFill>
              <a:srgbClr val="FF5050"/>
            </a:solidFill>
            <a:ln w="9525">
              <a:solidFill>
                <a:srgbClr val="FF505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147461" name="AutoShape 50">
            <a:extLst>
              <a:ext uri="{FF2B5EF4-FFF2-40B4-BE49-F238E27FC236}">
                <a16:creationId xmlns:a16="http://schemas.microsoft.com/office/drawing/2014/main" id="{FBB35E07-4120-4C12-837B-02460EA99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685800"/>
            <a:ext cx="228600" cy="533400"/>
          </a:xfrm>
          <a:prstGeom prst="down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  <p:sp>
        <p:nvSpPr>
          <p:cNvPr id="147462" name="AutoShape 51">
            <a:extLst>
              <a:ext uri="{FF2B5EF4-FFF2-40B4-BE49-F238E27FC236}">
                <a16:creationId xmlns:a16="http://schemas.microsoft.com/office/drawing/2014/main" id="{BB458B0F-FAB9-469A-81B7-66D03A9B31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685800"/>
            <a:ext cx="228600" cy="533400"/>
          </a:xfrm>
          <a:prstGeom prst="up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lang="en-US" alt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4" name="Picture 4">
            <a:extLst>
              <a:ext uri="{FF2B5EF4-FFF2-40B4-BE49-F238E27FC236}">
                <a16:creationId xmlns:a16="http://schemas.microsoft.com/office/drawing/2014/main" id="{4313ACE9-49AC-4A4A-8C31-4F7C52FC6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174" y="1755776"/>
            <a:ext cx="7773987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>
            <a:extLst>
              <a:ext uri="{FF2B5EF4-FFF2-40B4-BE49-F238E27FC236}">
                <a16:creationId xmlns:a16="http://schemas.microsoft.com/office/drawing/2014/main" id="{1DCF7645-A309-46FC-A207-F0C16E8D7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Emergency Crew Personnel Benchmarks</a:t>
            </a:r>
          </a:p>
        </p:txBody>
      </p:sp>
      <p:sp>
        <p:nvSpPr>
          <p:cNvPr id="587779" name="Rectangle 3">
            <a:extLst>
              <a:ext uri="{FF2B5EF4-FFF2-40B4-BE49-F238E27FC236}">
                <a16:creationId xmlns:a16="http://schemas.microsoft.com/office/drawing/2014/main" id="{F02DBB08-31E6-44AF-AA81-D7BE65769F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/>
              <a:t>Always maintain an acute </a:t>
            </a:r>
            <a:r>
              <a:rPr lang="en-US" sz="2800" u="sng"/>
              <a:t>awareness</a:t>
            </a:r>
            <a:r>
              <a:rPr lang="en-US" sz="2800"/>
              <a:t> of the high risk of working in or near moving traffic</a:t>
            </a:r>
          </a:p>
          <a:p>
            <a:pPr eaLnBrk="1" hangingPunct="1">
              <a:defRPr/>
            </a:pPr>
            <a:r>
              <a:rPr lang="en-US" sz="2800"/>
              <a:t>Never trust moving traffic</a:t>
            </a:r>
          </a:p>
          <a:p>
            <a:pPr eaLnBrk="1" hangingPunct="1">
              <a:defRPr/>
            </a:pPr>
            <a:r>
              <a:rPr lang="en-US" sz="2800"/>
              <a:t>Always look before you move(look both ways)</a:t>
            </a:r>
          </a:p>
          <a:p>
            <a:pPr eaLnBrk="1" hangingPunct="1">
              <a:defRPr/>
            </a:pPr>
            <a:r>
              <a:rPr lang="en-US" sz="2800"/>
              <a:t>Avoid turning your back to moving traffic.</a:t>
            </a:r>
          </a:p>
          <a:p>
            <a:pPr eaLnBrk="1" hangingPunct="1">
              <a:defRPr/>
            </a:pPr>
            <a:r>
              <a:rPr lang="en-US" sz="2800"/>
              <a:t>Exit &amp; enter crew cabs from the protected side (shadow), away from traffic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>
            <a:extLst>
              <a:ext uri="{FF2B5EF4-FFF2-40B4-BE49-F238E27FC236}">
                <a16:creationId xmlns:a16="http://schemas.microsoft.com/office/drawing/2014/main" id="{98D412D5-C179-4B35-BDBF-3F5093D1C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Emergency Crew Personnel Benchmarks</a:t>
            </a:r>
          </a:p>
        </p:txBody>
      </p:sp>
      <p:sp>
        <p:nvSpPr>
          <p:cNvPr id="588803" name="Rectangle 3">
            <a:extLst>
              <a:ext uri="{FF2B5EF4-FFF2-40B4-BE49-F238E27FC236}">
                <a16:creationId xmlns:a16="http://schemas.microsoft.com/office/drawing/2014/main" id="{0C9C655A-4AE5-49A6-997E-B29CB54B93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35131" y="1668220"/>
            <a:ext cx="8596668" cy="432117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sz="2800" dirty="0"/>
              <a:t>Protective clothing should be donned prior to exiting the emergency vehicle</a:t>
            </a:r>
          </a:p>
          <a:p>
            <a:pPr lvl="1" eaLnBrk="1" hangingPunct="1">
              <a:defRPr/>
            </a:pPr>
            <a:r>
              <a:rPr lang="en-US" sz="2400" dirty="0"/>
              <a:t>Class II Vest as a minimum. (Full PPE to start I/C can have personnel modify if applicable)</a:t>
            </a:r>
          </a:p>
          <a:p>
            <a:pPr lvl="1" eaLnBrk="1" hangingPunct="1">
              <a:defRPr/>
            </a:pPr>
            <a:r>
              <a:rPr lang="en-US" sz="2400" dirty="0"/>
              <a:t>Use extreme Caution putting gear on at your POV !!!</a:t>
            </a:r>
          </a:p>
          <a:p>
            <a:pPr lvl="1" eaLnBrk="1" hangingPunct="1">
              <a:defRPr/>
            </a:pPr>
            <a:endParaRPr lang="en-US" sz="2400" dirty="0"/>
          </a:p>
          <a:p>
            <a:pPr lvl="1" eaLnBrk="1" hangingPunct="1">
              <a:defRPr/>
            </a:pPr>
            <a:r>
              <a:rPr lang="en-US" sz="2400" dirty="0"/>
              <a:t>While directing traffic in low light visibility, each flagger should have the following items:</a:t>
            </a:r>
          </a:p>
          <a:p>
            <a:pPr lvl="2">
              <a:defRPr/>
            </a:pPr>
            <a:r>
              <a:rPr lang="en-US" sz="2200" dirty="0"/>
              <a:t>flashlight </a:t>
            </a:r>
          </a:p>
          <a:p>
            <a:pPr lvl="2">
              <a:defRPr/>
            </a:pPr>
            <a:r>
              <a:rPr lang="en-US" sz="2200" dirty="0"/>
              <a:t>Radio	</a:t>
            </a:r>
          </a:p>
          <a:p>
            <a:pPr lvl="2">
              <a:defRPr/>
            </a:pPr>
            <a:r>
              <a:rPr lang="en-US" sz="2200" dirty="0"/>
              <a:t>Stop / slow sign</a:t>
            </a:r>
          </a:p>
          <a:p>
            <a:pPr lvl="2">
              <a:defRPr/>
            </a:pPr>
            <a:r>
              <a:rPr lang="en-US" sz="2200" dirty="0"/>
              <a:t>ANSI class II traffic vest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>
            <a:extLst>
              <a:ext uri="{FF2B5EF4-FFF2-40B4-BE49-F238E27FC236}">
                <a16:creationId xmlns:a16="http://schemas.microsoft.com/office/drawing/2014/main" id="{369A69CD-B95E-4078-A0D4-CFE5C54DFB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Emergency Crew Personnel Benchmarks</a:t>
            </a:r>
          </a:p>
        </p:txBody>
      </p:sp>
      <p:sp>
        <p:nvSpPr>
          <p:cNvPr id="589827" name="Rectangle 3">
            <a:extLst>
              <a:ext uri="{FF2B5EF4-FFF2-40B4-BE49-F238E27FC236}">
                <a16:creationId xmlns:a16="http://schemas.microsoft.com/office/drawing/2014/main" id="{E4C99835-99E4-4171-BDB2-1A0AAF6D8A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/>
              <a:t>Always look before opening doors and stepping out of apparatus or emergency vehicles.</a:t>
            </a:r>
          </a:p>
          <a:p>
            <a:pPr eaLnBrk="1" hangingPunct="1">
              <a:defRPr/>
            </a:pPr>
            <a:r>
              <a:rPr lang="en-US" sz="2800"/>
              <a:t>Be alert when walking around apparatus.</a:t>
            </a:r>
          </a:p>
          <a:p>
            <a:pPr lvl="1" eaLnBrk="1" hangingPunct="1">
              <a:defRPr/>
            </a:pPr>
            <a:r>
              <a:rPr lang="en-US" sz="2400"/>
              <a:t>Stop at corner of the unit, check for traffic</a:t>
            </a:r>
          </a:p>
          <a:p>
            <a:pPr lvl="1" eaLnBrk="1" hangingPunct="1">
              <a:defRPr/>
            </a:pPr>
            <a:r>
              <a:rPr lang="en-US" sz="2400"/>
              <a:t>Stay on protected side when possible</a:t>
            </a:r>
          </a:p>
          <a:p>
            <a:pPr lvl="1" eaLnBrk="1" hangingPunct="1">
              <a:defRPr/>
            </a:pPr>
            <a:r>
              <a:rPr lang="en-US" sz="2400"/>
              <a:t>Maintain reduced profile when moving through any area where a minimum buffer zone exist.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>
            <a:extLst>
              <a:ext uri="{FF2B5EF4-FFF2-40B4-BE49-F238E27FC236}">
                <a16:creationId xmlns:a16="http://schemas.microsoft.com/office/drawing/2014/main" id="{0950867C-948B-435F-8BE4-293A1CFEA8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0989" y="469901"/>
            <a:ext cx="6777037" cy="8223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/>
              <a:t>“Public Safety Traffic Flagger”</a:t>
            </a:r>
          </a:p>
        </p:txBody>
      </p:sp>
      <p:sp>
        <p:nvSpPr>
          <p:cNvPr id="572419" name="Rectangle 3">
            <a:extLst>
              <a:ext uri="{FF2B5EF4-FFF2-40B4-BE49-F238E27FC236}">
                <a16:creationId xmlns:a16="http://schemas.microsoft.com/office/drawing/2014/main" id="{E731E37E-7C7B-43B5-A23B-A635187B26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36775" y="1641476"/>
            <a:ext cx="6750050" cy="4213225"/>
          </a:xfrm>
        </p:spPr>
        <p:txBody>
          <a:bodyPr>
            <a:normAutofit/>
          </a:bodyPr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z="2800" i="1" dirty="0"/>
              <a:t>“A municipal firefighter, a volunteer firefighter, or a member of an emergency medical service licensed by the Dept. of Public Safety, MEMS who is </a:t>
            </a:r>
            <a:r>
              <a:rPr lang="en-US" sz="2800" i="1" dirty="0">
                <a:solidFill>
                  <a:srgbClr val="FF0000"/>
                </a:solidFill>
              </a:rPr>
              <a:t>trained</a:t>
            </a:r>
            <a:r>
              <a:rPr lang="en-US" sz="2800" i="1" dirty="0"/>
              <a:t> in accordance with subsection 2 and authorized by the chief official of the fire department or emergency medical service </a:t>
            </a:r>
            <a:r>
              <a:rPr lang="en-US" sz="2800" i="1" dirty="0">
                <a:solidFill>
                  <a:srgbClr val="FF0000"/>
                </a:solidFill>
              </a:rPr>
              <a:t>to control vehicular traffic”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241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>
            <a:extLst>
              <a:ext uri="{FF2B5EF4-FFF2-40B4-BE49-F238E27FC236}">
                <a16:creationId xmlns:a16="http://schemas.microsoft.com/office/drawing/2014/main" id="{2821E52C-EA7C-421D-B88E-3EFFD44C94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Officer’s Safe Parking </a:t>
            </a:r>
            <a:br>
              <a:rPr lang="en-US" sz="3600"/>
            </a:br>
            <a:r>
              <a:rPr lang="en-US" sz="3600"/>
              <a:t>“Cue Card”</a:t>
            </a:r>
          </a:p>
        </p:txBody>
      </p:sp>
      <p:sp>
        <p:nvSpPr>
          <p:cNvPr id="590851" name="Rectangle 3">
            <a:extLst>
              <a:ext uri="{FF2B5EF4-FFF2-40B4-BE49-F238E27FC236}">
                <a16:creationId xmlns:a16="http://schemas.microsoft.com/office/drawing/2014/main" id="{C2A984E4-B77A-4721-A422-3914EAC0AF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000" dirty="0"/>
              <a:t>Night or Reduced Light Conditions</a:t>
            </a:r>
          </a:p>
          <a:p>
            <a:pPr lvl="1" eaLnBrk="1" hangingPunct="1">
              <a:defRPr/>
            </a:pPr>
            <a:r>
              <a:rPr lang="en-US" sz="2000" dirty="0"/>
              <a:t>Turn off Headlights</a:t>
            </a:r>
          </a:p>
          <a:p>
            <a:pPr lvl="1" eaLnBrk="1" hangingPunct="1">
              <a:defRPr/>
            </a:pPr>
            <a:r>
              <a:rPr lang="en-US" sz="2000" dirty="0"/>
              <a:t>Turn off Traffic emitter</a:t>
            </a:r>
          </a:p>
          <a:p>
            <a:pPr lvl="1" eaLnBrk="1" hangingPunct="1">
              <a:defRPr/>
            </a:pPr>
            <a:r>
              <a:rPr lang="en-US" sz="2000" dirty="0"/>
              <a:t>Provide overall scene lighting</a:t>
            </a:r>
          </a:p>
          <a:p>
            <a:pPr lvl="1" eaLnBrk="1" hangingPunct="1">
              <a:defRPr/>
            </a:pPr>
            <a:r>
              <a:rPr lang="en-US" sz="2000" dirty="0"/>
              <a:t>All personnel in PPE w/helmets and vest</a:t>
            </a:r>
          </a:p>
          <a:p>
            <a:pPr lvl="1" eaLnBrk="1" hangingPunct="1">
              <a:defRPr/>
            </a:pPr>
            <a:r>
              <a:rPr lang="en-US" sz="2000" dirty="0"/>
              <a:t>Consider additional company for additional upstream block if necessary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>
            <a:extLst>
              <a:ext uri="{FF2B5EF4-FFF2-40B4-BE49-F238E27FC236}">
                <a16:creationId xmlns:a16="http://schemas.microsoft.com/office/drawing/2014/main" id="{CE267FB8-23AC-43F1-ACF5-E203265C80F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5900"/>
              <a:t>Junior emergency personnel </a:t>
            </a:r>
            <a:r>
              <a:rPr lang="en-US" sz="5900" b="1" u="sng"/>
              <a:t>shall not</a:t>
            </a:r>
            <a:r>
              <a:rPr lang="en-US" sz="5900"/>
              <a:t> be allowed to direct traffic.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>
            <a:extLst>
              <a:ext uri="{FF2B5EF4-FFF2-40B4-BE49-F238E27FC236}">
                <a16:creationId xmlns:a16="http://schemas.microsoft.com/office/drawing/2014/main" id="{1E20C03F-43DB-49E4-9727-0C7A136F16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/>
              <a:t> Always Keep Your Eyes Open</a:t>
            </a:r>
          </a:p>
        </p:txBody>
      </p:sp>
      <p:sp>
        <p:nvSpPr>
          <p:cNvPr id="592899" name="Rectangle 3">
            <a:extLst>
              <a:ext uri="{FF2B5EF4-FFF2-40B4-BE49-F238E27FC236}">
                <a16:creationId xmlns:a16="http://schemas.microsoft.com/office/drawing/2014/main" id="{AA4A75E9-72C2-495D-A18C-16283A3FC7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Stay alert, the dangers are real!!</a:t>
            </a:r>
          </a:p>
        </p:txBody>
      </p:sp>
      <p:pic>
        <p:nvPicPr>
          <p:cNvPr id="154628" name="Picture 4" descr="233453_thumb">
            <a:extLst>
              <a:ext uri="{FF2B5EF4-FFF2-40B4-BE49-F238E27FC236}">
                <a16:creationId xmlns:a16="http://schemas.microsoft.com/office/drawing/2014/main" id="{CEC1AD69-5283-4F46-8705-83A8BC4DF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699" y="3244734"/>
            <a:ext cx="4323967" cy="2685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nline Media 1" title="CPHM CLOSE CALL">
            <a:hlinkClick r:id="" action="ppaction://media"/>
            <a:extLst>
              <a:ext uri="{FF2B5EF4-FFF2-40B4-BE49-F238E27FC236}">
                <a16:creationId xmlns:a16="http://schemas.microsoft.com/office/drawing/2014/main" id="{A16BDE5D-4680-C71B-6368-7DD9AA165DA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32164" y="2619927"/>
            <a:ext cx="5944805" cy="4082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7EB76-88D7-4DB3-91A3-0180EA16A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Payroll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177E1-3A90-4FD0-9652-AF429D93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Upon completion of the course and testing please enter payroll / credit time into the Emergency Reporting system.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Please enter this info under the unassigned station field at the bottom portion of the daily roster (add person).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dirty="0"/>
              <a:t>Fill in your name as per usual and then the times select the following for the position and activity codes:</a:t>
            </a:r>
          </a:p>
          <a:p>
            <a:pPr marL="68263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highlight>
                  <a:srgbClr val="C0C0C0"/>
                </a:highlight>
              </a:rPr>
              <a:t>Position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dirty="0"/>
              <a:t>: Training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>
                <a:solidFill>
                  <a:srgbClr val="002060"/>
                </a:solidFill>
                <a:highlight>
                  <a:srgbClr val="C0C0C0"/>
                </a:highlight>
              </a:rPr>
              <a:t>Activity</a:t>
            </a:r>
            <a:r>
              <a:rPr lang="en-US" sz="2000" dirty="0">
                <a:solidFill>
                  <a:srgbClr val="FF0000"/>
                </a:solidFill>
                <a:highlight>
                  <a:srgbClr val="C0C0C0"/>
                </a:highlight>
              </a:rPr>
              <a:t> </a:t>
            </a:r>
            <a:r>
              <a:rPr lang="en-US" sz="2000" dirty="0"/>
              <a:t>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/>
              <a:t>CO -Credit Only (on duty)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1600" dirty="0"/>
              <a:t>TRN- Training Pay (off duty)</a:t>
            </a:r>
          </a:p>
          <a:p>
            <a:pPr marL="454025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600" dirty="0"/>
          </a:p>
          <a:p>
            <a:pPr marL="454025" lvl="1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600" dirty="0">
                <a:solidFill>
                  <a:srgbClr val="002060"/>
                </a:solidFill>
                <a:highlight>
                  <a:srgbClr val="C0C0C0"/>
                </a:highlight>
              </a:rPr>
              <a:t>Type </a:t>
            </a:r>
            <a:r>
              <a:rPr lang="en-US" sz="1600" b="1" u="sng" dirty="0">
                <a:solidFill>
                  <a:srgbClr val="002060"/>
                </a:solidFill>
                <a:highlight>
                  <a:srgbClr val="C0C0C0"/>
                </a:highlight>
              </a:rPr>
              <a:t>mandatories</a:t>
            </a:r>
            <a:r>
              <a:rPr lang="en-US" sz="1600" dirty="0">
                <a:solidFill>
                  <a:srgbClr val="002060"/>
                </a:solidFill>
                <a:highlight>
                  <a:srgbClr val="C0C0C0"/>
                </a:highlight>
              </a:rPr>
              <a:t> in the note field</a:t>
            </a:r>
            <a:r>
              <a:rPr lang="en-US" sz="1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551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F407-C5F7-4A98-928C-2A98801C1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Traffic Flagger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4DC46-350A-47B8-B305-9A7B3E2D3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Exam access code: FLAGGER</a:t>
            </a:r>
          </a:p>
        </p:txBody>
      </p:sp>
    </p:spTree>
    <p:extLst>
      <p:ext uri="{BB962C8B-B14F-4D97-AF65-F5344CB8AC3E}">
        <p14:creationId xmlns:p14="http://schemas.microsoft.com/office/powerpoint/2010/main" val="1306554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>
            <a:extLst>
              <a:ext uri="{FF2B5EF4-FFF2-40B4-BE49-F238E27FC236}">
                <a16:creationId xmlns:a16="http://schemas.microsoft.com/office/drawing/2014/main" id="{CE77A07B-5714-48CE-8DF3-AAAC8F8D28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43226" y="539751"/>
            <a:ext cx="6551613" cy="8556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/>
              <a:t>“Training”</a:t>
            </a:r>
          </a:p>
        </p:txBody>
      </p:sp>
      <p:sp>
        <p:nvSpPr>
          <p:cNvPr id="573443" name="Rectangle 3">
            <a:extLst>
              <a:ext uri="{FF2B5EF4-FFF2-40B4-BE49-F238E27FC236}">
                <a16:creationId xmlns:a16="http://schemas.microsoft.com/office/drawing/2014/main" id="{54953969-790A-45A3-8E51-E7793DAB79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74875" y="1755776"/>
            <a:ext cx="6750050" cy="4213225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z="2800" i="1" dirty="0"/>
              <a:t>“all PSTF’s </a:t>
            </a:r>
            <a:r>
              <a:rPr lang="en-US" sz="2800" i="1" dirty="0">
                <a:solidFill>
                  <a:srgbClr val="FF0000"/>
                </a:solidFill>
              </a:rPr>
              <a:t>must</a:t>
            </a:r>
            <a:r>
              <a:rPr lang="en-US" sz="2800" i="1" dirty="0"/>
              <a:t> receive training approved by the Dept. of Labor, Bureau of Labor Standards in controlling traffic on public ways.  Training may consist of video instruction, instruction in a classroom, distribution of informational handbooks, or other educational materials or other training materials.”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4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>
            <a:extLst>
              <a:ext uri="{FF2B5EF4-FFF2-40B4-BE49-F238E27FC236}">
                <a16:creationId xmlns:a16="http://schemas.microsoft.com/office/drawing/2014/main" id="{988DF6DF-CF66-42E1-9810-EFC5553FB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943226" y="539751"/>
            <a:ext cx="6551613" cy="8556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000" dirty="0"/>
              <a:t>“Authority”</a:t>
            </a:r>
          </a:p>
        </p:txBody>
      </p:sp>
      <p:sp>
        <p:nvSpPr>
          <p:cNvPr id="574467" name="Rectangle 3">
            <a:extLst>
              <a:ext uri="{FF2B5EF4-FFF2-40B4-BE49-F238E27FC236}">
                <a16:creationId xmlns:a16="http://schemas.microsoft.com/office/drawing/2014/main" id="{DD7A6D93-175B-4FB8-A6BC-8D72E0F545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51075" y="1781176"/>
            <a:ext cx="6750050" cy="4213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30000"/>
              </a:spcAft>
              <a:defRPr/>
            </a:pPr>
            <a:r>
              <a:rPr lang="en-US" sz="2800" i="1" dirty="0"/>
              <a:t>“….. a PSTF </a:t>
            </a:r>
            <a:r>
              <a:rPr lang="en-US" sz="2800" i="1" dirty="0">
                <a:solidFill>
                  <a:srgbClr val="FF0000"/>
                </a:solidFill>
              </a:rPr>
              <a:t>shall</a:t>
            </a:r>
            <a:r>
              <a:rPr lang="en-US" sz="2800" i="1" dirty="0"/>
              <a:t> wear a reflective traffic vest or protective clothing as defined in 26 MRSA § 2103(3), and has the authority to control vehicular traffic on a public way at or to reroute vehicular traffic around a public safety emergency, accident, fire……., unless otherwise directed by a law enforcement officer.”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46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>
            <a:extLst>
              <a:ext uri="{FF2B5EF4-FFF2-40B4-BE49-F238E27FC236}">
                <a16:creationId xmlns:a16="http://schemas.microsoft.com/office/drawing/2014/main" id="{3D65960C-25AC-4486-A052-FA84A5E86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20889" y="584201"/>
            <a:ext cx="6845300" cy="850899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dirty="0"/>
              <a:t> “Obeying The Flagger”</a:t>
            </a:r>
          </a:p>
        </p:txBody>
      </p:sp>
      <p:sp>
        <p:nvSpPr>
          <p:cNvPr id="575491" name="Rectangle 3">
            <a:extLst>
              <a:ext uri="{FF2B5EF4-FFF2-40B4-BE49-F238E27FC236}">
                <a16:creationId xmlns:a16="http://schemas.microsoft.com/office/drawing/2014/main" id="{6A407C41-DBFF-4EBF-A339-B3FB92BF53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20889" y="2455864"/>
            <a:ext cx="6753225" cy="23399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30000"/>
              </a:spcAft>
              <a:defRPr/>
            </a:pPr>
            <a:r>
              <a:rPr lang="en-US" sz="2800" i="1" dirty="0"/>
              <a:t>“….. an operator of a motor vehicle on a public way shall obey a request or signal of a person who is reasonable identifiable as a PSTF.  A violation…… is a traffic violation.”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4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>
            <a:extLst>
              <a:ext uri="{FF2B5EF4-FFF2-40B4-BE49-F238E27FC236}">
                <a16:creationId xmlns:a16="http://schemas.microsoft.com/office/drawing/2014/main" id="{D82F292C-F728-4D13-88DB-50BF9D3B9E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/>
              <a:t>Apparatus &amp; Emergency Vehicle Benchmarks</a:t>
            </a:r>
          </a:p>
        </p:txBody>
      </p:sp>
      <p:sp>
        <p:nvSpPr>
          <p:cNvPr id="576515" name="Rectangle 3">
            <a:extLst>
              <a:ext uri="{FF2B5EF4-FFF2-40B4-BE49-F238E27FC236}">
                <a16:creationId xmlns:a16="http://schemas.microsoft.com/office/drawing/2014/main" id="{46F41B40-C174-4644-80EA-66802D693B5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/>
              <a:t>Always position first arriving apparatus to protect scene, patients and emergency personnel.</a:t>
            </a:r>
          </a:p>
          <a:p>
            <a:pPr eaLnBrk="1" hangingPunct="1">
              <a:defRPr/>
            </a:pPr>
            <a:r>
              <a:rPr lang="en-US" sz="2800"/>
              <a:t>Positioning of fire apparatus must create a safe parking area for EMS units.</a:t>
            </a:r>
          </a:p>
        </p:txBody>
      </p:sp>
      <p:pic>
        <p:nvPicPr>
          <p:cNvPr id="138244" name="Picture 4" descr="30_scene2">
            <a:extLst>
              <a:ext uri="{FF2B5EF4-FFF2-40B4-BE49-F238E27FC236}">
                <a16:creationId xmlns:a16="http://schemas.microsoft.com/office/drawing/2014/main" id="{BBFF6F2E-3525-4432-ABE7-2388221B6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168" y="4190195"/>
            <a:ext cx="3429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245" name="Picture 5" descr="7_extrication2">
            <a:extLst>
              <a:ext uri="{FF2B5EF4-FFF2-40B4-BE49-F238E27FC236}">
                <a16:creationId xmlns:a16="http://schemas.microsoft.com/office/drawing/2014/main" id="{61E20166-0CAA-42D1-8406-FEAC0194A8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3311" y="4185507"/>
            <a:ext cx="30480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>
            <a:extLst>
              <a:ext uri="{FF2B5EF4-FFF2-40B4-BE49-F238E27FC236}">
                <a16:creationId xmlns:a16="http://schemas.microsoft.com/office/drawing/2014/main" id="{040113BD-A139-49B5-8980-C8C862F73C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76238"/>
            <a:ext cx="8229600" cy="9461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dirty="0"/>
              <a:t>Apparatus &amp; Emergency Vehicle Benchmarks cont.</a:t>
            </a:r>
          </a:p>
        </p:txBody>
      </p:sp>
      <p:sp>
        <p:nvSpPr>
          <p:cNvPr id="577539" name="Rectangle 3">
            <a:extLst>
              <a:ext uri="{FF2B5EF4-FFF2-40B4-BE49-F238E27FC236}">
                <a16:creationId xmlns:a16="http://schemas.microsoft.com/office/drawing/2014/main" id="{5D830405-42BD-4F8C-9D4E-DFAF98791F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/>
              <a:t>When blocking with apparatus to protect the scene, establish a sufficient size work zone that includes (Shadow)</a:t>
            </a:r>
          </a:p>
          <a:p>
            <a:pPr lvl="1" eaLnBrk="1" hangingPunct="1">
              <a:defRPr/>
            </a:pPr>
            <a:r>
              <a:rPr lang="en-US" sz="2400" b="1" dirty="0"/>
              <a:t>Damaged vehicles</a:t>
            </a:r>
          </a:p>
          <a:p>
            <a:pPr lvl="1" eaLnBrk="1" hangingPunct="1">
              <a:defRPr/>
            </a:pPr>
            <a:r>
              <a:rPr lang="en-US" sz="2400" b="1" dirty="0"/>
              <a:t>Roadway debris</a:t>
            </a:r>
          </a:p>
          <a:p>
            <a:pPr lvl="1" eaLnBrk="1" hangingPunct="1">
              <a:defRPr/>
            </a:pPr>
            <a:r>
              <a:rPr lang="en-US" sz="2400" b="1" dirty="0"/>
              <a:t>Patient triage and treatment area</a:t>
            </a:r>
          </a:p>
          <a:p>
            <a:pPr lvl="1" eaLnBrk="1" hangingPunct="1">
              <a:defRPr/>
            </a:pPr>
            <a:r>
              <a:rPr lang="en-US" sz="2400" b="1" dirty="0"/>
              <a:t>Operating personnel, equipment and patients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2400" b="1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30_scene5">
            <a:extLst>
              <a:ext uri="{FF2B5EF4-FFF2-40B4-BE49-F238E27FC236}">
                <a16:creationId xmlns:a16="http://schemas.microsoft.com/office/drawing/2014/main" id="{D58711FC-E674-4831-B7E9-378085EEB9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" t="-570" r="-93" b="-570"/>
          <a:stretch/>
        </p:blipFill>
        <p:spPr bwMode="auto">
          <a:xfrm>
            <a:off x="850678" y="661182"/>
            <a:ext cx="10351846" cy="4994030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  <a:effectLst>
            <a:softEdge rad="508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5" name="Picture 3">
            <a:extLst>
              <a:ext uri="{FF2B5EF4-FFF2-40B4-BE49-F238E27FC236}">
                <a16:creationId xmlns:a16="http://schemas.microsoft.com/office/drawing/2014/main" id="{BB5B9CD2-1137-4270-AC94-EE395992E3D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30300"/>
            <a:ext cx="3079750" cy="54229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316" name="Picture 4">
            <a:extLst>
              <a:ext uri="{FF2B5EF4-FFF2-40B4-BE49-F238E27FC236}">
                <a16:creationId xmlns:a16="http://schemas.microsoft.com/office/drawing/2014/main" id="{EBFB8F41-2BED-4D99-9E47-B8AA3F42B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30300"/>
            <a:ext cx="3060700" cy="516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EE11CA8-F746-40EE-AE28-DC7400B20316}"/>
              </a:ext>
            </a:extLst>
          </p:cNvPr>
          <p:cNvSpPr txBox="1"/>
          <p:nvPr/>
        </p:nvSpPr>
        <p:spPr>
          <a:xfrm>
            <a:off x="2209800" y="377308"/>
            <a:ext cx="5702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Blocking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2905</TotalTime>
  <Words>857</Words>
  <Application>Microsoft Office PowerPoint</Application>
  <PresentationFormat>Widescreen</PresentationFormat>
  <Paragraphs>85</Paragraphs>
  <Slides>24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Times New Roman</vt:lpstr>
      <vt:lpstr>Trebuchet MS</vt:lpstr>
      <vt:lpstr>Verdana</vt:lpstr>
      <vt:lpstr>Wingdings</vt:lpstr>
      <vt:lpstr>Wingdings 3</vt:lpstr>
      <vt:lpstr>Facet</vt:lpstr>
      <vt:lpstr>Public Safety Traffic Flagger</vt:lpstr>
      <vt:lpstr>“Public Safety Traffic Flagger”</vt:lpstr>
      <vt:lpstr>“Training”</vt:lpstr>
      <vt:lpstr>“Authority”</vt:lpstr>
      <vt:lpstr> “Obeying The Flagger”</vt:lpstr>
      <vt:lpstr>Apparatus &amp; Emergency Vehicle Benchmarks</vt:lpstr>
      <vt:lpstr>Apparatus &amp; Emergency Vehicle Benchmarks cont.</vt:lpstr>
      <vt:lpstr>PowerPoint Presentation</vt:lpstr>
      <vt:lpstr>PowerPoint Presentation</vt:lpstr>
      <vt:lpstr>Blocking</vt:lpstr>
      <vt:lpstr>Apparatus &amp; Emergency Vehicle Benchmarks</vt:lpstr>
      <vt:lpstr>Apparatus &amp; Emergency Vehicle Benchmarks</vt:lpstr>
      <vt:lpstr>Apparatus &amp; Emergency Vehicle Benchmarks</vt:lpstr>
      <vt:lpstr>Apparatus &amp; Emergency Vehicle Benchmarks</vt:lpstr>
      <vt:lpstr>PowerPoint Presentation</vt:lpstr>
      <vt:lpstr>PowerPoint Presentation</vt:lpstr>
      <vt:lpstr>Emergency Crew Personnel Benchmarks</vt:lpstr>
      <vt:lpstr>Emergency Crew Personnel Benchmarks</vt:lpstr>
      <vt:lpstr>Emergency Crew Personnel Benchmarks</vt:lpstr>
      <vt:lpstr>Officer’s Safe Parking  “Cue Card”</vt:lpstr>
      <vt:lpstr>PowerPoint Presentation</vt:lpstr>
      <vt:lpstr> Always Keep Your Eyes Open</vt:lpstr>
      <vt:lpstr>Payroll Entry</vt:lpstr>
      <vt:lpstr>Traffic Flagger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Safety Traffic Flagger</dc:title>
  <dc:creator>Station3</dc:creator>
  <cp:lastModifiedBy>Aaron Riley</cp:lastModifiedBy>
  <cp:revision>8</cp:revision>
  <dcterms:created xsi:type="dcterms:W3CDTF">2021-01-23T17:30:39Z</dcterms:created>
  <dcterms:modified xsi:type="dcterms:W3CDTF">2022-11-09T14:48:28Z</dcterms:modified>
</cp:coreProperties>
</file>