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7"/>
  </p:notesMasterIdLst>
  <p:handoutMasterIdLst>
    <p:handoutMasterId r:id="rId28"/>
  </p:handoutMasterIdLst>
  <p:sldIdLst>
    <p:sldId id="256" r:id="rId2"/>
    <p:sldId id="281" r:id="rId3"/>
    <p:sldId id="282" r:id="rId4"/>
    <p:sldId id="284" r:id="rId5"/>
    <p:sldId id="285" r:id="rId6"/>
    <p:sldId id="286" r:id="rId7"/>
    <p:sldId id="259" r:id="rId8"/>
    <p:sldId id="287" r:id="rId9"/>
    <p:sldId id="291" r:id="rId10"/>
    <p:sldId id="260" r:id="rId11"/>
    <p:sldId id="311" r:id="rId12"/>
    <p:sldId id="296" r:id="rId13"/>
    <p:sldId id="269" r:id="rId14"/>
    <p:sldId id="288" r:id="rId15"/>
    <p:sldId id="270" r:id="rId16"/>
    <p:sldId id="271" r:id="rId17"/>
    <p:sldId id="312" r:id="rId18"/>
    <p:sldId id="297" r:id="rId19"/>
    <p:sldId id="298" r:id="rId20"/>
    <p:sldId id="272" r:id="rId21"/>
    <p:sldId id="273" r:id="rId22"/>
    <p:sldId id="274" r:id="rId23"/>
    <p:sldId id="275" r:id="rId24"/>
    <p:sldId id="313" r:id="rId25"/>
    <p:sldId id="29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1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3" autoAdjust="0"/>
    <p:restoredTop sz="88589" autoAdjust="0"/>
  </p:normalViewPr>
  <p:slideViewPr>
    <p:cSldViewPr>
      <p:cViewPr varScale="1">
        <p:scale>
          <a:sx n="114" d="100"/>
          <a:sy n="114" d="100"/>
        </p:scale>
        <p:origin x="11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0"/>
    </p:cViewPr>
  </p:sorterViewPr>
  <p:notesViewPr>
    <p:cSldViewPr>
      <p:cViewPr varScale="1">
        <p:scale>
          <a:sx n="60" d="100"/>
          <a:sy n="60"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Haz.Mat. Awareness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69E053-8CEB-4509-BFCE-065B5D0F7C91}" type="datetimeFigureOut">
              <a:rPr lang="en-US" smtClean="0"/>
              <a:t>11/9/2022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SFD 2012-2013</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B56C6C-3C45-4770-B04C-F2F5BDB5FB1A}" type="slidenum">
              <a:rPr lang="en-US" smtClean="0"/>
              <a:t>‹#›</a:t>
            </a:fld>
            <a:endParaRPr lang="en-US" dirty="0"/>
          </a:p>
        </p:txBody>
      </p:sp>
    </p:spTree>
    <p:extLst>
      <p:ext uri="{BB962C8B-B14F-4D97-AF65-F5344CB8AC3E}">
        <p14:creationId xmlns:p14="http://schemas.microsoft.com/office/powerpoint/2010/main" val="145236980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smtClean="0">
                <a:latin typeface="+mn-lt"/>
                <a:cs typeface="+mn-cs"/>
              </a:defRPr>
            </a:lvl1pPr>
          </a:lstStyle>
          <a:p>
            <a:pPr>
              <a:defRPr/>
            </a:pPr>
            <a:r>
              <a:rPr lang="en-US" dirty="0"/>
              <a:t>Haz.Mat. Awareness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D053CA2-5B67-483F-9623-FA35B87CDB3B}" type="datetimeFigureOut">
              <a:rPr lang="en-US"/>
              <a:pPr>
                <a:defRPr/>
              </a:pPr>
              <a:t>11/9/2022</a:t>
            </a:fld>
            <a:endParaRPr lang="en-US" dirty="0"/>
          </a:p>
        </p:txBody>
      </p:sp>
      <p:sp>
        <p:nvSpPr>
          <p:cNvPr id="4" name="Slide Image Placeholder 3"/>
          <p:cNvSpPr>
            <a:spLocks noGrp="1" noRot="1" noChangeAspect="1"/>
          </p:cNvSpPr>
          <p:nvPr>
            <p:ph type="sldImg" idx="2"/>
          </p:nvPr>
        </p:nvSpPr>
        <p:spPr>
          <a:xfrm>
            <a:off x="533400" y="685800"/>
            <a:ext cx="5791200" cy="43434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5334000"/>
            <a:ext cx="5486400" cy="31242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smtClean="0">
                <a:latin typeface="+mn-lt"/>
                <a:cs typeface="+mn-cs"/>
              </a:defRPr>
            </a:lvl1pPr>
          </a:lstStyle>
          <a:p>
            <a:pPr>
              <a:defRPr/>
            </a:pPr>
            <a:r>
              <a:rPr lang="en-US" dirty="0"/>
              <a:t>SFD 2012-2013</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4844C61-8D80-4CBC-A15E-507F5821F401}" type="slidenum">
              <a:rPr lang="en-US"/>
              <a:pPr>
                <a:defRPr/>
              </a:pPr>
              <a:t>‹#›</a:t>
            </a:fld>
            <a:endParaRPr lang="en-US" dirty="0"/>
          </a:p>
        </p:txBody>
      </p:sp>
    </p:spTree>
    <p:extLst>
      <p:ext uri="{BB962C8B-B14F-4D97-AF65-F5344CB8AC3E}">
        <p14:creationId xmlns:p14="http://schemas.microsoft.com/office/powerpoint/2010/main" val="3093728985"/>
      </p:ext>
    </p:extLst>
  </p:cSld>
  <p:clrMap bg1="lt1" tx1="dk1" bg2="lt2" tx2="dk2" accent1="accent1" accent2="accent2" accent3="accent3" accent4="accent4" accent5="accent5" accent6="accent6" hlink="hlink" folHlink="folHlink"/>
  <p:hf dt="0"/>
  <p:notesStyle>
    <a:lvl1pPr marL="1714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1pPr>
    <a:lvl2pPr marL="6286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2pPr>
    <a:lvl3pPr marL="10858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3pPr>
    <a:lvl4pPr marL="15430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4pPr>
    <a:lvl5pPr marL="20002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Hazardous Materials Awareness Training 2020-2021</a:t>
            </a:r>
          </a:p>
          <a:p>
            <a:pPr lvl="1">
              <a:spcBef>
                <a:spcPct val="0"/>
              </a:spcBef>
            </a:pPr>
            <a:r>
              <a:rPr lang="en-US" dirty="0"/>
              <a:t>Course Length</a:t>
            </a:r>
          </a:p>
          <a:p>
            <a:pPr lvl="2">
              <a:spcBef>
                <a:spcPct val="0"/>
              </a:spcBef>
            </a:pPr>
            <a:r>
              <a:rPr lang="en-US" dirty="0"/>
              <a:t>1.0</a:t>
            </a:r>
            <a:r>
              <a:rPr lang="en-US" baseline="0" dirty="0"/>
              <a:t> Hour</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DEEC0-39A9-492F-96AA-1C79B9FC3019}" type="slidenum">
              <a:rPr lang="en-US"/>
              <a:pPr fontAlgn="base">
                <a:spcBef>
                  <a:spcPct val="0"/>
                </a:spcBef>
                <a:spcAft>
                  <a:spcPct val="0"/>
                </a:spcAft>
              </a:pPr>
              <a:t>1</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415064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Discuss</a:t>
            </a:r>
            <a:r>
              <a:rPr lang="en-US" baseline="0" dirty="0"/>
              <a:t> when the ERG is used doing an emergency</a:t>
            </a:r>
          </a:p>
          <a:p>
            <a:pPr lvl="2">
              <a:spcBef>
                <a:spcPct val="0"/>
              </a:spcBef>
            </a:pPr>
            <a:r>
              <a:rPr lang="en-US" baseline="0" dirty="0"/>
              <a:t>Highlight that the ERG is an INITIAL reference for first responders, not the ONLY reference</a:t>
            </a:r>
          </a:p>
          <a:p>
            <a:pPr lvl="2">
              <a:spcBef>
                <a:spcPct val="0"/>
              </a:spcBef>
            </a:pPr>
            <a:r>
              <a:rPr lang="en-US" baseline="0" dirty="0"/>
              <a:t>Changes of the 2020 ERG are discussed next</a:t>
            </a:r>
          </a:p>
          <a:p>
            <a:pPr lvl="2">
              <a:spcBef>
                <a:spcPct val="0"/>
              </a:spcBef>
            </a:pPr>
            <a:r>
              <a:rPr lang="en-US" baseline="0" dirty="0"/>
              <a:t>Each color section is detailed after</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C2A57-CE0A-4804-8625-083DA79DF4EF}" type="slidenum">
              <a:rPr lang="en-US"/>
              <a:pPr fontAlgn="base">
                <a:spcBef>
                  <a:spcPct val="0"/>
                </a:spcBef>
                <a:spcAft>
                  <a:spcPct val="0"/>
                </a:spcAft>
              </a:pPr>
              <a:t>10</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57679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The front white</a:t>
            </a:r>
            <a:r>
              <a:rPr lang="en-US" baseline="0" dirty="0"/>
              <a:t> pages:</a:t>
            </a:r>
            <a:endParaRPr lang="en-US" dirty="0"/>
          </a:p>
          <a:p>
            <a:pPr lvl="2"/>
            <a:r>
              <a:rPr lang="en-US" baseline="0" dirty="0"/>
              <a:t>Response information instead of instructions to use.</a:t>
            </a:r>
          </a:p>
          <a:p>
            <a:pPr lvl="2"/>
            <a:r>
              <a:rPr lang="en-US" baseline="0" dirty="0"/>
              <a:t>Added Information</a:t>
            </a:r>
          </a:p>
          <a:p>
            <a:pPr lvl="2"/>
            <a:r>
              <a:rPr lang="en-US" baseline="0" dirty="0"/>
              <a:t>Inside front cover is the shipping papers document</a:t>
            </a:r>
          </a:p>
          <a:p>
            <a:pPr lvl="2"/>
            <a:r>
              <a:rPr lang="en-US" baseline="0" dirty="0"/>
              <a:t>Page 1 is a brief “How To” for anyone who has never used the ERG, not a detailed instruction manual.</a:t>
            </a:r>
          </a:p>
          <a:p>
            <a:pPr lvl="2"/>
            <a:r>
              <a:rPr lang="en-US" baseline="0" dirty="0"/>
              <a:t>An introduction to the Page 7 Placards table has been added.</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12</a:t>
            </a:fld>
            <a:endParaRPr lang="en-US" dirty="0"/>
          </a:p>
        </p:txBody>
      </p:sp>
    </p:spTree>
    <p:extLst>
      <p:ext uri="{BB962C8B-B14F-4D97-AF65-F5344CB8AC3E}">
        <p14:creationId xmlns:p14="http://schemas.microsoft.com/office/powerpoint/2010/main" val="33783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The rear White</a:t>
            </a:r>
            <a:r>
              <a:rPr lang="en-US" baseline="0" dirty="0"/>
              <a:t> section is a collection of usual information that is not normally referenced during an emergency situation</a:t>
            </a:r>
          </a:p>
          <a:p>
            <a:pPr lvl="1">
              <a:spcBef>
                <a:spcPct val="0"/>
              </a:spcBef>
            </a:pPr>
            <a:r>
              <a:rPr lang="en-US" baseline="0" dirty="0"/>
              <a:t>Page 354 thru 359 – The instructions on how to use the book</a:t>
            </a:r>
          </a:p>
          <a:p>
            <a:pPr lvl="1">
              <a:spcBef>
                <a:spcPct val="0"/>
              </a:spcBef>
            </a:pPr>
            <a:r>
              <a:rPr lang="en-US" baseline="0" dirty="0"/>
              <a:t>Page 365 is the BLEVE information section</a:t>
            </a:r>
          </a:p>
          <a:p>
            <a:pPr lvl="2">
              <a:spcBef>
                <a:spcPct val="0"/>
              </a:spcBef>
            </a:pPr>
            <a:r>
              <a:rPr lang="en-US" baseline="0" dirty="0"/>
              <a:t>Page 367 is the BLEVE distances and fire flow table</a:t>
            </a:r>
          </a:p>
          <a:p>
            <a:pPr lvl="1">
              <a:spcBef>
                <a:spcPct val="0"/>
              </a:spcBef>
            </a:pPr>
            <a:r>
              <a:rPr lang="en-US" baseline="0" dirty="0"/>
              <a:t>Page 368 is a CBRNE reference Guide</a:t>
            </a:r>
          </a:p>
          <a:p>
            <a:pPr lvl="2">
              <a:spcBef>
                <a:spcPct val="0"/>
              </a:spcBef>
            </a:pPr>
            <a:r>
              <a:rPr lang="en-US" baseline="0" dirty="0"/>
              <a:t>THIS SECTION IS A REFERENCE FOR EDUCATION AND SHOULD NOT BE A GUIDE USED DURING AN CBRNE EMERGENCY</a:t>
            </a:r>
          </a:p>
          <a:p>
            <a:pPr lvl="2">
              <a:spcBef>
                <a:spcPct val="0"/>
              </a:spcBef>
            </a:pPr>
            <a:r>
              <a:rPr lang="en-US" baseline="0" dirty="0"/>
              <a:t>Page 373 is an IED stand off distance guide</a:t>
            </a:r>
          </a:p>
          <a:p>
            <a:pPr lvl="3">
              <a:spcBef>
                <a:spcPct val="0"/>
              </a:spcBef>
            </a:pPr>
            <a:r>
              <a:rPr lang="en-US" baseline="0" dirty="0"/>
              <a:t>Brief table of probable safe distances dealing with IED</a:t>
            </a:r>
          </a:p>
          <a:p>
            <a:pPr lvl="1">
              <a:spcBef>
                <a:spcPct val="0"/>
              </a:spcBef>
            </a:pPr>
            <a:r>
              <a:rPr lang="en-US" baseline="0" dirty="0"/>
              <a:t>Glossary on pages 375 – 385</a:t>
            </a:r>
          </a:p>
          <a:p>
            <a:pPr lvl="1">
              <a:spcBef>
                <a:spcPct val="0"/>
              </a:spcBef>
            </a:pPr>
            <a:r>
              <a:rPr lang="en-US" baseline="0" dirty="0"/>
              <a:t>Contact information Page 391</a:t>
            </a:r>
          </a:p>
          <a:p>
            <a:pPr lvl="1">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EEC74-61FE-4D2A-94D8-86772D0E1321}" type="slidenum">
              <a:rPr lang="en-US"/>
              <a:pPr fontAlgn="base">
                <a:spcBef>
                  <a:spcPct val="0"/>
                </a:spcBef>
                <a:spcAft>
                  <a:spcPct val="0"/>
                </a:spcAft>
              </a:pPr>
              <a:t>13</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884186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the students go to pages 8-9 in the 2012 ERG</a:t>
            </a:r>
          </a:p>
          <a:p>
            <a:pPr lvl="1"/>
            <a:r>
              <a:rPr lang="en-US" dirty="0"/>
              <a:t>Each</a:t>
            </a:r>
            <a:r>
              <a:rPr lang="en-US" baseline="0" dirty="0"/>
              <a:t> hazard class has its own group of placards</a:t>
            </a:r>
          </a:p>
          <a:p>
            <a:pPr lvl="2"/>
            <a:r>
              <a:rPr lang="en-US" baseline="0" dirty="0"/>
              <a:t>Discuss the 9 hazard classes and the placards color and description that are within that hazard class</a:t>
            </a:r>
          </a:p>
          <a:p>
            <a:pPr lvl="3"/>
            <a:r>
              <a:rPr lang="en-US" baseline="0" dirty="0"/>
              <a:t>Hazard class 1 – Explosives</a:t>
            </a:r>
          </a:p>
          <a:p>
            <a:pPr lvl="3"/>
            <a:r>
              <a:rPr lang="en-US" baseline="0" dirty="0"/>
              <a:t>Hazard class 2 – Poisonous Gases</a:t>
            </a:r>
          </a:p>
          <a:p>
            <a:pPr lvl="3"/>
            <a:r>
              <a:rPr lang="en-US" baseline="0" dirty="0"/>
              <a:t>Hazard class 3 – Compressed Gases</a:t>
            </a:r>
          </a:p>
          <a:p>
            <a:pPr lvl="3"/>
            <a:r>
              <a:rPr lang="en-US" baseline="0" dirty="0"/>
              <a:t>Hazard class 4 – Flammable Solids</a:t>
            </a:r>
          </a:p>
          <a:p>
            <a:pPr lvl="3"/>
            <a:r>
              <a:rPr lang="en-US" baseline="0" dirty="0"/>
              <a:t>Hazard class 5 – Oxidizers</a:t>
            </a:r>
          </a:p>
          <a:p>
            <a:pPr lvl="3"/>
            <a:r>
              <a:rPr lang="en-US" baseline="0" dirty="0"/>
              <a:t>Hazard class 6 – Poison Liquids</a:t>
            </a:r>
          </a:p>
          <a:p>
            <a:pPr lvl="3"/>
            <a:r>
              <a:rPr lang="en-US" baseline="0" dirty="0"/>
              <a:t>Hazard class 7 – Radioactive substances</a:t>
            </a:r>
          </a:p>
          <a:p>
            <a:pPr lvl="3"/>
            <a:r>
              <a:rPr lang="en-US" baseline="0" dirty="0"/>
              <a:t>Hazard class 8 – Corrosives</a:t>
            </a:r>
          </a:p>
          <a:p>
            <a:pPr lvl="3"/>
            <a:r>
              <a:rPr lang="en-US" baseline="0" dirty="0"/>
              <a:t>Hazard class 9 – Misc. Haz. Mat</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14</a:t>
            </a:fld>
            <a:endParaRPr lang="en-US" dirty="0"/>
          </a:p>
        </p:txBody>
      </p:sp>
    </p:spTree>
    <p:extLst>
      <p:ext uri="{BB962C8B-B14F-4D97-AF65-F5344CB8AC3E}">
        <p14:creationId xmlns:p14="http://schemas.microsoft.com/office/powerpoint/2010/main" val="262228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0"/>
              </a:spcBef>
              <a:spcAft>
                <a:spcPct val="0"/>
              </a:spcAft>
              <a:buClrTx/>
              <a:buSzTx/>
              <a:tabLst/>
              <a:defRPr/>
            </a:pPr>
            <a:r>
              <a:rPr lang="en-US" baseline="0" dirty="0"/>
              <a:t>Have all students go to page 8-9</a:t>
            </a:r>
          </a:p>
          <a:p>
            <a:pPr marL="628650" marR="0" lvl="1" indent="-171450" algn="l" defTabSz="914400" rtl="0" eaLnBrk="1" fontAlgn="base" latinLnBrk="0" hangingPunct="1">
              <a:lnSpc>
                <a:spcPct val="100000"/>
              </a:lnSpc>
              <a:spcBef>
                <a:spcPct val="0"/>
              </a:spcBef>
              <a:spcAft>
                <a:spcPct val="0"/>
              </a:spcAft>
              <a:buClrTx/>
              <a:buSzTx/>
              <a:tabLst/>
              <a:defRPr/>
            </a:pPr>
            <a:r>
              <a:rPr lang="en-US" dirty="0"/>
              <a:t>Note that a new placard has been added under guide 111 “Misc. Cargo” placards</a:t>
            </a:r>
            <a:r>
              <a:rPr lang="en-US" baseline="0" dirty="0"/>
              <a:t> in the upper left hand corner of page 8</a:t>
            </a:r>
            <a:endParaRPr lang="en-US" dirty="0"/>
          </a:p>
          <a:p>
            <a:pPr marL="1085850" marR="0" lvl="2" indent="-171450" algn="l" defTabSz="914400" rtl="0" eaLnBrk="1" fontAlgn="base" latinLnBrk="0" hangingPunct="1">
              <a:lnSpc>
                <a:spcPct val="100000"/>
              </a:lnSpc>
              <a:spcBef>
                <a:spcPct val="0"/>
              </a:spcBef>
              <a:spcAft>
                <a:spcPct val="0"/>
              </a:spcAft>
              <a:buClrTx/>
              <a:buSzTx/>
              <a:tabLst/>
              <a:defRPr/>
            </a:pPr>
            <a:r>
              <a:rPr lang="en-US" dirty="0"/>
              <a:t>The</a:t>
            </a:r>
            <a:r>
              <a:rPr lang="en-US" baseline="0" dirty="0"/>
              <a:t> Y and blank black and white placards are now used for Limited Quantities of Miscellaneous dangerous goods</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364FA3-BDC1-40B7-A01A-EFCE4965F8DF}" type="slidenum">
              <a:rPr lang="en-US"/>
              <a:pPr fontAlgn="base">
                <a:spcBef>
                  <a:spcPct val="0"/>
                </a:spcBef>
                <a:spcAft>
                  <a:spcPct val="0"/>
                </a:spcAft>
              </a:pPr>
              <a:t>15</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71301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Have users go to page 10-14 and discuss</a:t>
            </a:r>
            <a:r>
              <a:rPr lang="en-US" baseline="0" dirty="0"/>
              <a:t> the different tanks, trailers and containers</a:t>
            </a:r>
          </a:p>
          <a:p>
            <a:pPr lvl="1">
              <a:spcBef>
                <a:spcPct val="0"/>
              </a:spcBef>
            </a:pPr>
            <a:r>
              <a:rPr lang="en-US" dirty="0"/>
              <a:t>Remind students that pages 10-14 are to be used</a:t>
            </a:r>
            <a:r>
              <a:rPr lang="en-US" baseline="0" dirty="0"/>
              <a:t> as a LAST resort</a:t>
            </a:r>
          </a:p>
          <a:p>
            <a:pPr lvl="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5942F3-618C-4562-AB7C-B16963A62DCD}" type="slidenum">
              <a:rPr lang="en-US"/>
              <a:pPr fontAlgn="base">
                <a:spcBef>
                  <a:spcPct val="0"/>
                </a:spcBef>
                <a:spcAft>
                  <a:spcPct val="0"/>
                </a:spcAft>
              </a:pPr>
              <a:t>16</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296944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 GHS Pictograms</a:t>
            </a:r>
          </a:p>
        </p:txBody>
      </p:sp>
      <p:sp>
        <p:nvSpPr>
          <p:cNvPr id="4" name="Header Placeholder 3"/>
          <p:cNvSpPr>
            <a:spLocks noGrp="1"/>
          </p:cNvSpPr>
          <p:nvPr>
            <p:ph type="hdr" sz="quarter" idx="10"/>
          </p:nvPr>
        </p:nvSpPr>
        <p:spPr/>
        <p:txBody>
          <a:bodyPr/>
          <a:lstStyle/>
          <a:p>
            <a:pPr>
              <a:defRPr/>
            </a:pPr>
            <a:r>
              <a:rPr lang="en-US"/>
              <a:t>Haz.Mat. Awareness</a:t>
            </a:r>
            <a:endParaRPr lang="en-US" dirty="0"/>
          </a:p>
        </p:txBody>
      </p:sp>
      <p:sp>
        <p:nvSpPr>
          <p:cNvPr id="5" name="Footer Placeholder 4"/>
          <p:cNvSpPr>
            <a:spLocks noGrp="1"/>
          </p:cNvSpPr>
          <p:nvPr>
            <p:ph type="ftr" sz="quarter" idx="11"/>
          </p:nvPr>
        </p:nvSpPr>
        <p:spPr/>
        <p:txBody>
          <a:bodyPr/>
          <a:lstStyle/>
          <a:p>
            <a:pPr>
              <a:defRPr/>
            </a:pPr>
            <a:r>
              <a:rPr lang="en-US"/>
              <a:t>SFD 2012-2013</a:t>
            </a:r>
            <a:endParaRPr lang="en-US" dirty="0"/>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17</a:t>
            </a:fld>
            <a:endParaRPr lang="en-US" dirty="0"/>
          </a:p>
        </p:txBody>
      </p:sp>
    </p:spTree>
    <p:extLst>
      <p:ext uri="{BB962C8B-B14F-4D97-AF65-F5344CB8AC3E}">
        <p14:creationId xmlns:p14="http://schemas.microsoft.com/office/powerpoint/2010/main" val="47104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Have users go to page</a:t>
            </a:r>
            <a:r>
              <a:rPr lang="en-US" baseline="0" dirty="0"/>
              <a:t> 18.</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“what are intermodal containers?”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how the identification system works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the “doubling” of hazards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“X” means water reactive</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students review pages 18 – 21</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18</a:t>
            </a:fld>
            <a:endParaRPr lang="en-US" dirty="0"/>
          </a:p>
        </p:txBody>
      </p:sp>
    </p:spTree>
    <p:extLst>
      <p:ext uri="{BB962C8B-B14F-4D97-AF65-F5344CB8AC3E}">
        <p14:creationId xmlns:p14="http://schemas.microsoft.com/office/powerpoint/2010/main" val="313486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endParaRPr lang="en-US" dirty="0"/>
          </a:p>
          <a:p>
            <a:pPr lvl="1"/>
            <a:r>
              <a:rPr lang="en-US" dirty="0"/>
              <a:t>Have group go to page 22.</a:t>
            </a:r>
          </a:p>
          <a:p>
            <a:pPr lvl="1"/>
            <a:r>
              <a:rPr lang="en-US" dirty="0"/>
              <a:t>Pages 22 – 27 cover Pipeline</a:t>
            </a:r>
            <a:r>
              <a:rPr lang="en-US" baseline="0" dirty="0"/>
              <a:t> transportation</a:t>
            </a:r>
          </a:p>
          <a:p>
            <a:pPr lvl="1"/>
            <a:r>
              <a:rPr lang="en-US" baseline="0" dirty="0"/>
              <a:t>This section has been expanded significantly and you should spend some time discussing this section</a:t>
            </a:r>
          </a:p>
          <a:p>
            <a:pPr lvl="1"/>
            <a:r>
              <a:rPr lang="en-US" baseline="0" dirty="0"/>
              <a:t>Highlights to cover:</a:t>
            </a:r>
          </a:p>
          <a:p>
            <a:pPr lvl="2"/>
            <a:r>
              <a:rPr lang="en-US" dirty="0"/>
              <a:t>Structures</a:t>
            </a:r>
          </a:p>
          <a:p>
            <a:pPr lvl="3"/>
            <a:r>
              <a:rPr lang="en-US" baseline="0" dirty="0"/>
              <a:t>Compressor Buildings / Valves / Meter Stations / Patrol Markers</a:t>
            </a:r>
          </a:p>
          <a:p>
            <a:pPr lvl="2"/>
            <a:r>
              <a:rPr lang="en-US" dirty="0"/>
              <a:t>Markers</a:t>
            </a:r>
          </a:p>
          <a:p>
            <a:pPr lvl="3"/>
            <a:r>
              <a:rPr lang="en-US" dirty="0"/>
              <a:t>“Warning” “Caution</a:t>
            </a:r>
            <a:r>
              <a:rPr lang="en-US" baseline="0" dirty="0"/>
              <a:t>” “Danger”</a:t>
            </a:r>
          </a:p>
          <a:p>
            <a:pPr lvl="3"/>
            <a:r>
              <a:rPr lang="en-US" baseline="0" dirty="0"/>
              <a:t>Found at Road, railroad and water crossings</a:t>
            </a:r>
            <a:endParaRPr lang="en-US" dirty="0"/>
          </a:p>
          <a:p>
            <a:pPr lvl="2"/>
            <a:r>
              <a:rPr lang="en-US" dirty="0"/>
              <a:t>Natural</a:t>
            </a:r>
            <a:r>
              <a:rPr lang="en-US" baseline="0" dirty="0"/>
              <a:t> Gas incidents safety:</a:t>
            </a:r>
          </a:p>
          <a:p>
            <a:pPr lvl="3"/>
            <a:r>
              <a:rPr lang="en-US" baseline="0" dirty="0"/>
              <a:t>Never extinguish a natural gas fire (Page 25)</a:t>
            </a:r>
          </a:p>
          <a:p>
            <a:pPr lvl="3"/>
            <a:r>
              <a:rPr lang="en-US" baseline="0" dirty="0"/>
              <a:t>Never operate pipeline valve (Page 25)</a:t>
            </a:r>
          </a:p>
          <a:p>
            <a:pPr lvl="2"/>
            <a:r>
              <a:rPr lang="en-US" baseline="0" dirty="0"/>
              <a:t>Liquid Pipelines</a:t>
            </a:r>
          </a:p>
          <a:p>
            <a:pPr lvl="3"/>
            <a:r>
              <a:rPr lang="en-US" baseline="0" dirty="0"/>
              <a:t>Structures</a:t>
            </a:r>
          </a:p>
          <a:p>
            <a:pPr lvl="4"/>
            <a:r>
              <a:rPr lang="en-US" baseline="0" dirty="0"/>
              <a:t>Storage tanks / Valves / Pump Stations / Patrol Markers</a:t>
            </a:r>
          </a:p>
          <a:p>
            <a:pPr lvl="3"/>
            <a:r>
              <a:rPr lang="en-US" baseline="0" dirty="0"/>
              <a:t>Markers:</a:t>
            </a:r>
          </a:p>
          <a:p>
            <a:pPr lvl="4"/>
            <a:r>
              <a:rPr lang="en-US" baseline="0" dirty="0"/>
              <a:t>Found at road, railroad and water crossings</a:t>
            </a:r>
          </a:p>
          <a:p>
            <a:pPr lvl="3"/>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19</a:t>
            </a:fld>
            <a:endParaRPr lang="en-US" dirty="0"/>
          </a:p>
        </p:txBody>
      </p:sp>
    </p:spTree>
    <p:extLst>
      <p:ext uri="{BB962C8B-B14F-4D97-AF65-F5344CB8AC3E}">
        <p14:creationId xmlns:p14="http://schemas.microsoft.com/office/powerpoint/2010/main" val="175233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28</a:t>
            </a:r>
          </a:p>
          <a:p>
            <a:pPr lvl="1">
              <a:spcBef>
                <a:spcPct val="0"/>
              </a:spcBef>
            </a:pPr>
            <a:r>
              <a:rPr lang="en-US" baseline="0" dirty="0"/>
              <a:t>The </a:t>
            </a:r>
            <a:r>
              <a:rPr lang="en-US" dirty="0"/>
              <a:t>Yellow section</a:t>
            </a:r>
            <a:r>
              <a:rPr lang="en-US" baseline="0" dirty="0"/>
              <a:t> is used to find hazardous materials by their UN number</a:t>
            </a:r>
          </a:p>
          <a:p>
            <a:pPr lvl="1">
              <a:spcBef>
                <a:spcPct val="0"/>
              </a:spcBef>
            </a:pPr>
            <a:r>
              <a:rPr lang="en-US" baseline="0" dirty="0"/>
              <a:t>The Haz. Mat. Highlighted in green identifies that material as being listed in table 1 of the green section.</a:t>
            </a:r>
          </a:p>
          <a:p>
            <a:pPr lvl="2">
              <a:spcBef>
                <a:spcPct val="0"/>
              </a:spcBef>
            </a:pPr>
            <a:r>
              <a:rPr lang="en-US" baseline="0" dirty="0"/>
              <a:t>Table 1 is initial isolation distances</a:t>
            </a:r>
          </a:p>
          <a:p>
            <a:pPr lvl="2">
              <a:spcBef>
                <a:spcPct val="0"/>
              </a:spcBef>
            </a:pPr>
            <a:r>
              <a:rPr lang="en-US" baseline="0" dirty="0"/>
              <a:t>ONLY USE THE GREEN SECTION IF THERE IS NO FIRE</a:t>
            </a:r>
          </a:p>
          <a:p>
            <a:pPr lvl="1">
              <a:spcBef>
                <a:spcPct val="0"/>
              </a:spcBef>
            </a:pPr>
            <a:r>
              <a:rPr lang="en-US" baseline="0" dirty="0"/>
              <a:t>Ask the class “</a:t>
            </a:r>
            <a:r>
              <a:rPr lang="en-US" dirty="0"/>
              <a:t>On</a:t>
            </a:r>
            <a:r>
              <a:rPr lang="en-US" baseline="0" dirty="0"/>
              <a:t> Page 29 UN Number 1010, the guide number is 116P.  What does the P signify?</a:t>
            </a:r>
          </a:p>
          <a:p>
            <a:pPr lvl="2">
              <a:spcBef>
                <a:spcPct val="0"/>
              </a:spcBef>
            </a:pPr>
            <a:r>
              <a:rPr lang="en-US" dirty="0"/>
              <a:t>(answer is on page 1 of the ERG</a:t>
            </a:r>
            <a:r>
              <a:rPr lang="en-US" baseline="0" dirty="0"/>
              <a:t> ---- “P” means material will undergo violent polymerization if subjected to heat or contamination)</a:t>
            </a:r>
          </a:p>
          <a:p>
            <a:pPr lvl="2">
              <a:spcBef>
                <a:spcPct val="0"/>
              </a:spcBef>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CFF570-85B0-40AF-8646-BB51359F9E69}" type="slidenum">
              <a:rPr lang="en-US"/>
              <a:pPr fontAlgn="base">
                <a:spcBef>
                  <a:spcPct val="0"/>
                </a:spcBef>
                <a:spcAft>
                  <a:spcPct val="0"/>
                </a:spcAft>
              </a:pPr>
              <a:t>20</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239019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for the Instructor:</a:t>
            </a:r>
          </a:p>
          <a:p>
            <a:pPr lvl="1"/>
            <a:r>
              <a:rPr lang="en-US" dirty="0"/>
              <a:t>Read OSHA</a:t>
            </a:r>
            <a:r>
              <a:rPr lang="en-US" baseline="0" dirty="0"/>
              <a:t> description of Haz. Mat. Awareness level responder</a:t>
            </a:r>
          </a:p>
          <a:p>
            <a:pPr lvl="1"/>
            <a:r>
              <a:rPr lang="en-US" baseline="0" dirty="0"/>
              <a:t>Discuss this description to the class and discuss who this encompasses:</a:t>
            </a:r>
          </a:p>
          <a:p>
            <a:pPr lvl="2"/>
            <a:r>
              <a:rPr lang="en-US" dirty="0"/>
              <a:t>Fire </a:t>
            </a:r>
          </a:p>
          <a:p>
            <a:pPr lvl="2"/>
            <a:r>
              <a:rPr lang="en-US" dirty="0"/>
              <a:t>EMS</a:t>
            </a:r>
          </a:p>
          <a:p>
            <a:pPr lvl="2"/>
            <a:r>
              <a:rPr lang="en-US" dirty="0"/>
              <a:t>Law Enforcement</a:t>
            </a:r>
          </a:p>
          <a:p>
            <a:pPr lvl="2"/>
            <a:r>
              <a:rPr lang="en-US" dirty="0"/>
              <a:t>Public</a:t>
            </a:r>
            <a:r>
              <a:rPr lang="en-US" baseline="0" dirty="0"/>
              <a:t> Works</a:t>
            </a:r>
          </a:p>
          <a:p>
            <a:pPr lvl="2"/>
            <a:r>
              <a:rPr lang="en-US" baseline="0" dirty="0"/>
              <a:t>DOT</a:t>
            </a:r>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2</a:t>
            </a:fld>
            <a:endParaRPr lang="en-US" dirty="0"/>
          </a:p>
        </p:txBody>
      </p:sp>
    </p:spTree>
    <p:extLst>
      <p:ext uri="{BB962C8B-B14F-4D97-AF65-F5344CB8AC3E}">
        <p14:creationId xmlns:p14="http://schemas.microsoft.com/office/powerpoint/2010/main" val="76665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92</a:t>
            </a:r>
          </a:p>
          <a:p>
            <a:pPr lvl="1">
              <a:spcBef>
                <a:spcPct val="0"/>
              </a:spcBef>
            </a:pPr>
            <a:r>
              <a:rPr lang="en-US" baseline="0" dirty="0"/>
              <a:t>The </a:t>
            </a:r>
            <a:r>
              <a:rPr lang="en-US" dirty="0"/>
              <a:t>Blue section</a:t>
            </a:r>
            <a:r>
              <a:rPr lang="en-US" baseline="0" dirty="0"/>
              <a:t> is used to find hazardous materials by name</a:t>
            </a:r>
          </a:p>
          <a:p>
            <a:pPr lvl="1">
              <a:spcBef>
                <a:spcPct val="0"/>
              </a:spcBef>
            </a:pPr>
            <a:r>
              <a:rPr lang="en-US" baseline="0" dirty="0"/>
              <a:t>The Blue section is listed in alphabetical order</a:t>
            </a:r>
          </a:p>
          <a:p>
            <a:pPr lvl="1">
              <a:spcBef>
                <a:spcPct val="0"/>
              </a:spcBef>
            </a:pPr>
            <a:r>
              <a:rPr lang="en-US" baseline="0" dirty="0"/>
              <a:t>The Haz. Mat. Highlighted in green identifies that material as being listed in table 1 of the green section.</a:t>
            </a:r>
          </a:p>
          <a:p>
            <a:pPr lvl="2">
              <a:spcBef>
                <a:spcPct val="0"/>
              </a:spcBef>
            </a:pPr>
            <a:r>
              <a:rPr lang="en-US" baseline="0" dirty="0"/>
              <a:t>Table 1 is initial isolation distances</a:t>
            </a:r>
          </a:p>
          <a:p>
            <a:pPr lvl="2">
              <a:spcBef>
                <a:spcPct val="0"/>
              </a:spcBef>
            </a:pPr>
            <a:r>
              <a:rPr lang="en-US" baseline="0" dirty="0"/>
              <a:t>ONLY USE THE GREEN SECTION IF THERE IS NO FIRE</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A97B7-C70E-4A8C-B1BF-9D55C2253B35}" type="slidenum">
              <a:rPr lang="en-US"/>
              <a:pPr fontAlgn="base">
                <a:spcBef>
                  <a:spcPct val="0"/>
                </a:spcBef>
                <a:spcAft>
                  <a:spcPct val="0"/>
                </a:spcAft>
              </a:pPr>
              <a:t>21</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30794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students to go to page 156.</a:t>
            </a:r>
          </a:p>
          <a:p>
            <a:pPr lvl="1">
              <a:spcBef>
                <a:spcPct val="0"/>
              </a:spcBef>
            </a:pPr>
            <a:r>
              <a:rPr lang="en-US" baseline="0" dirty="0"/>
              <a:t>The ORANGE guides are set up as a </a:t>
            </a:r>
            <a:r>
              <a:rPr lang="en-US" dirty="0"/>
              <a:t>2 Page</a:t>
            </a:r>
            <a:r>
              <a:rPr lang="en-US" baseline="0" dirty="0"/>
              <a:t> Reference section</a:t>
            </a:r>
          </a:p>
          <a:p>
            <a:pPr lvl="1">
              <a:spcBef>
                <a:spcPct val="0"/>
              </a:spcBef>
            </a:pPr>
            <a:r>
              <a:rPr lang="en-US" baseline="0" dirty="0"/>
              <a:t>The left side is broken down into two parts:</a:t>
            </a:r>
          </a:p>
          <a:p>
            <a:pPr lvl="2">
              <a:spcBef>
                <a:spcPct val="0"/>
              </a:spcBef>
            </a:pPr>
            <a:r>
              <a:rPr lang="en-US" baseline="0" dirty="0"/>
              <a:t>Potential Hazards and Public Safety</a:t>
            </a:r>
          </a:p>
          <a:p>
            <a:pPr lvl="3">
              <a:spcBef>
                <a:spcPct val="0"/>
              </a:spcBef>
            </a:pPr>
            <a:r>
              <a:rPr lang="en-US" baseline="0" dirty="0"/>
              <a:t>Potential Hazards is broken into Fire and Health categories</a:t>
            </a:r>
          </a:p>
          <a:p>
            <a:pPr lvl="4">
              <a:spcBef>
                <a:spcPct val="0"/>
              </a:spcBef>
            </a:pPr>
            <a:r>
              <a:rPr lang="en-US" baseline="0" dirty="0"/>
              <a:t>The higher risk category is always listed first</a:t>
            </a:r>
          </a:p>
          <a:p>
            <a:pPr lvl="5">
              <a:spcBef>
                <a:spcPct val="0"/>
              </a:spcBef>
            </a:pPr>
            <a:r>
              <a:rPr lang="en-US" baseline="0" dirty="0"/>
              <a:t>Example: Guide 112 Fire is listed first / Guide 120 Health is listed first		</a:t>
            </a:r>
          </a:p>
          <a:p>
            <a:pPr lvl="3">
              <a:spcBef>
                <a:spcPct val="0"/>
              </a:spcBef>
            </a:pPr>
            <a:r>
              <a:rPr lang="en-US" baseline="0" dirty="0"/>
              <a:t>Public Safety</a:t>
            </a:r>
          </a:p>
          <a:p>
            <a:pPr lvl="4">
              <a:spcBef>
                <a:spcPct val="0"/>
              </a:spcBef>
            </a:pPr>
            <a:r>
              <a:rPr lang="en-US" baseline="0" dirty="0"/>
              <a:t>Protective Clothing Recommendations FOR FIRST RESPONDERS ONLY</a:t>
            </a:r>
          </a:p>
          <a:p>
            <a:pPr lvl="4">
              <a:spcBef>
                <a:spcPct val="0"/>
              </a:spcBef>
            </a:pPr>
            <a:r>
              <a:rPr lang="en-US" baseline="0" dirty="0"/>
              <a:t>Evacuation Guide</a:t>
            </a:r>
          </a:p>
          <a:p>
            <a:pPr lvl="4">
              <a:spcBef>
                <a:spcPct val="0"/>
              </a:spcBef>
            </a:pPr>
            <a:endParaRPr lang="en-US" baseline="0" dirty="0"/>
          </a:p>
          <a:p>
            <a:pPr lvl="1">
              <a:spcBef>
                <a:spcPct val="0"/>
              </a:spcBef>
            </a:pPr>
            <a:r>
              <a:rPr lang="en-US" baseline="0" dirty="0"/>
              <a:t>The right side is the Emergency Response Recommendations:</a:t>
            </a:r>
          </a:p>
          <a:p>
            <a:pPr lvl="2">
              <a:spcBef>
                <a:spcPct val="0"/>
              </a:spcBef>
            </a:pPr>
            <a:r>
              <a:rPr lang="en-US" baseline="0" dirty="0"/>
              <a:t>Fire Actions</a:t>
            </a:r>
          </a:p>
          <a:p>
            <a:pPr lvl="2">
              <a:spcBef>
                <a:spcPct val="0"/>
              </a:spcBef>
            </a:pPr>
            <a:r>
              <a:rPr lang="en-US" baseline="0" dirty="0"/>
              <a:t>Spill Actions</a:t>
            </a:r>
          </a:p>
          <a:p>
            <a:pPr lvl="2">
              <a:spcBef>
                <a:spcPct val="0"/>
              </a:spcBef>
            </a:pPr>
            <a:r>
              <a:rPr lang="en-US" baseline="0" dirty="0"/>
              <a:t>First Aid Actions</a:t>
            </a:r>
          </a:p>
          <a:p>
            <a:pPr marL="1085850" lvl="2" indent="-171450">
              <a:spcBef>
                <a:spcPct val="0"/>
              </a:spcBef>
              <a:buFontTx/>
              <a:buChar char="-"/>
            </a:pPr>
            <a:endParaRPr lang="en-US" baseline="0" dirty="0"/>
          </a:p>
          <a:p>
            <a:pPr marL="171450" lvl="0" indent="-171450">
              <a:spcBef>
                <a:spcPct val="0"/>
              </a:spcBef>
              <a:buFontTx/>
              <a:buChar char="-"/>
            </a:pPr>
            <a:r>
              <a:rPr lang="en-US" baseline="0" dirty="0"/>
              <a:t>GUIDE 111 IS FOR USE ONLY WHEN THERE IS ABSOLUTELY NO OTHER WAY TO DETERMINE THE CHEMICALS INVOLVED</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63E55-13C3-459A-9AAB-073F925EEC37}" type="slidenum">
              <a:rPr lang="en-US"/>
              <a:pPr fontAlgn="base">
                <a:spcBef>
                  <a:spcPct val="0"/>
                </a:spcBef>
                <a:spcAft>
                  <a:spcPct val="0"/>
                </a:spcAft>
              </a:pPr>
              <a:t>22</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187219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286.</a:t>
            </a:r>
          </a:p>
          <a:p>
            <a:pPr lvl="2">
              <a:spcBef>
                <a:spcPct val="0"/>
              </a:spcBef>
            </a:pPr>
            <a:r>
              <a:rPr lang="en-US" baseline="0" dirty="0"/>
              <a:t>Page 286 is the introduction the green section</a:t>
            </a:r>
          </a:p>
          <a:p>
            <a:pPr lvl="2">
              <a:spcBef>
                <a:spcPct val="0"/>
              </a:spcBef>
            </a:pPr>
            <a:r>
              <a:rPr lang="en-US" baseline="0" dirty="0"/>
              <a:t>The Green section contains 3 tables</a:t>
            </a:r>
          </a:p>
          <a:p>
            <a:pPr lvl="2">
              <a:spcBef>
                <a:spcPct val="0"/>
              </a:spcBef>
            </a:pPr>
            <a:r>
              <a:rPr lang="en-US" dirty="0"/>
              <a:t>Table</a:t>
            </a:r>
            <a:r>
              <a:rPr lang="en-US" baseline="0" dirty="0"/>
              <a:t> 1 – Page 294</a:t>
            </a:r>
          </a:p>
          <a:p>
            <a:pPr lvl="3">
              <a:spcBef>
                <a:spcPct val="0"/>
              </a:spcBef>
            </a:pPr>
            <a:r>
              <a:rPr lang="en-US" baseline="0" dirty="0"/>
              <a:t>Table used to find initial isolation distances as referenced in the yellow and blue sections</a:t>
            </a:r>
          </a:p>
          <a:p>
            <a:pPr lvl="3">
              <a:spcBef>
                <a:spcPct val="0"/>
              </a:spcBef>
            </a:pPr>
            <a:r>
              <a:rPr lang="en-US" baseline="0" dirty="0"/>
              <a:t>Only used if there is no fire</a:t>
            </a:r>
          </a:p>
          <a:p>
            <a:pPr lvl="3">
              <a:spcBef>
                <a:spcPct val="0"/>
              </a:spcBef>
            </a:pPr>
            <a:r>
              <a:rPr lang="en-US" baseline="0" dirty="0"/>
              <a:t>Small spills are less than 55 gallons.  Large spills are greater than 55 gallons</a:t>
            </a:r>
          </a:p>
          <a:p>
            <a:pPr lvl="3">
              <a:spcBef>
                <a:spcPct val="0"/>
              </a:spcBef>
            </a:pPr>
            <a:r>
              <a:rPr lang="en-US" baseline="0" dirty="0"/>
              <a:t>NOTE WIND DIRECTION</a:t>
            </a:r>
          </a:p>
          <a:p>
            <a:pPr lvl="2">
              <a:spcBef>
                <a:spcPct val="0"/>
              </a:spcBef>
            </a:pPr>
            <a:r>
              <a:rPr lang="en-US" baseline="0" dirty="0"/>
              <a:t>Table 2 -  Page 344</a:t>
            </a:r>
          </a:p>
          <a:p>
            <a:pPr lvl="3">
              <a:spcBef>
                <a:spcPct val="0"/>
              </a:spcBef>
            </a:pPr>
            <a:r>
              <a:rPr lang="en-US" baseline="0" dirty="0"/>
              <a:t>Table 2 Is a list of all water reactive materials identified in this book</a:t>
            </a:r>
          </a:p>
          <a:p>
            <a:pPr lvl="3">
              <a:spcBef>
                <a:spcPct val="0"/>
              </a:spcBef>
            </a:pPr>
            <a:r>
              <a:rPr lang="en-US" baseline="0" dirty="0"/>
              <a:t>These chemicals produce large amounts of Toxic Inhalation Hazard (TIH) gases when mixed with Water</a:t>
            </a:r>
          </a:p>
          <a:p>
            <a:pPr lvl="3">
              <a:spcBef>
                <a:spcPct val="0"/>
              </a:spcBef>
            </a:pPr>
            <a:r>
              <a:rPr lang="en-US" baseline="0" dirty="0"/>
              <a:t>Table 2 is used when a chemical in table 1 has “</a:t>
            </a:r>
            <a:r>
              <a:rPr lang="en-US" b="1" baseline="0" dirty="0"/>
              <a:t>WHEN SPILLED IN WATER”</a:t>
            </a:r>
            <a:r>
              <a:rPr lang="en-US" b="0" baseline="0" dirty="0"/>
              <a:t> following its name</a:t>
            </a:r>
            <a:endParaRPr lang="en-US" baseline="0" dirty="0"/>
          </a:p>
          <a:p>
            <a:pPr lvl="2">
              <a:spcBef>
                <a:spcPct val="0"/>
              </a:spcBef>
            </a:pPr>
            <a:r>
              <a:rPr lang="en-US" baseline="0" dirty="0"/>
              <a:t>Table 3 -  Page 350</a:t>
            </a:r>
          </a:p>
          <a:p>
            <a:pPr lvl="3">
              <a:spcBef>
                <a:spcPct val="0"/>
              </a:spcBef>
            </a:pPr>
            <a:r>
              <a:rPr lang="en-US" baseline="0" dirty="0"/>
              <a:t>Table 3 lists the TIH for the six most common TIH gases (Ammonia, Chlorine, Ethylene Oxide, Hydrogen Chloride, Hydrogen Fluoride and Sulfur Dioxide)</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9BB930-9512-4E03-9181-0A8C7212860B}" type="slidenum">
              <a:rPr lang="en-US"/>
              <a:pPr fontAlgn="base">
                <a:spcBef>
                  <a:spcPct val="0"/>
                </a:spcBef>
                <a:spcAft>
                  <a:spcPct val="0"/>
                </a:spcAft>
              </a:pPr>
              <a:t>23</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406689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Review briefly</a:t>
            </a:r>
            <a:r>
              <a:rPr lang="en-US" baseline="0" dirty="0"/>
              <a:t> and move on.</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3</a:t>
            </a:fld>
            <a:endParaRPr lang="en-US" dirty="0"/>
          </a:p>
        </p:txBody>
      </p:sp>
    </p:spTree>
    <p:extLst>
      <p:ext uri="{BB962C8B-B14F-4D97-AF65-F5344CB8AC3E}">
        <p14:creationId xmlns:p14="http://schemas.microsoft.com/office/powerpoint/2010/main" val="158220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Review briefly</a:t>
            </a:r>
            <a:r>
              <a:rPr lang="en-US" baseline="0" dirty="0"/>
              <a:t> and move on.</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4</a:t>
            </a:fld>
            <a:endParaRPr lang="en-US" dirty="0"/>
          </a:p>
        </p:txBody>
      </p:sp>
    </p:spTree>
    <p:extLst>
      <p:ext uri="{BB962C8B-B14F-4D97-AF65-F5344CB8AC3E}">
        <p14:creationId xmlns:p14="http://schemas.microsoft.com/office/powerpoint/2010/main" val="110447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This</a:t>
            </a:r>
            <a:r>
              <a:rPr lang="en-US" baseline="0" dirty="0"/>
              <a:t> is the OSHA definition of hazardous substances.  </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As a group, discuss examples of Haz. Mat.</a:t>
            </a:r>
            <a:endParaRPr lang="en-US" dirty="0"/>
          </a:p>
        </p:txBody>
      </p:sp>
      <p:sp>
        <p:nvSpPr>
          <p:cNvPr id="4" name="Slide Number Placeholder 3"/>
          <p:cNvSpPr>
            <a:spLocks noGrp="1"/>
          </p:cNvSpPr>
          <p:nvPr>
            <p:ph type="sldNum" sz="quarter" idx="10"/>
          </p:nvPr>
        </p:nvSpPr>
        <p:spPr/>
        <p:txBody>
          <a:bodyPr/>
          <a:lstStyle/>
          <a:p>
            <a:pPr>
              <a:defRPr/>
            </a:pPr>
            <a:fld id="{64844C61-8D80-4CBC-A15E-507F5821F401}"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Header Placeholder 5"/>
          <p:cNvSpPr>
            <a:spLocks noGrp="1"/>
          </p:cNvSpPr>
          <p:nvPr>
            <p:ph type="hdr" sz="quarter" idx="12"/>
          </p:nvPr>
        </p:nvSpPr>
        <p:spPr/>
        <p:txBody>
          <a:bodyPr/>
          <a:lstStyle/>
          <a:p>
            <a:pPr>
              <a:defRPr/>
            </a:pPr>
            <a:r>
              <a:rPr lang="en-US" dirty="0"/>
              <a:t>Haz.Mat. Awareness</a:t>
            </a:r>
          </a:p>
        </p:txBody>
      </p:sp>
    </p:spTree>
    <p:extLst>
      <p:ext uri="{BB962C8B-B14F-4D97-AF65-F5344CB8AC3E}">
        <p14:creationId xmlns:p14="http://schemas.microsoft.com/office/powerpoint/2010/main" val="383771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Read</a:t>
            </a:r>
            <a:r>
              <a:rPr lang="en-US" baseline="0" dirty="0"/>
              <a:t> each danger type to group and discuss examples of each:</a:t>
            </a:r>
          </a:p>
          <a:p>
            <a:pPr lvl="2"/>
            <a:r>
              <a:rPr lang="en-US" baseline="0" dirty="0"/>
              <a:t>Contamination – Discuss contamination with group and discuss ideas of the concept.</a:t>
            </a:r>
          </a:p>
          <a:p>
            <a:pPr lvl="2"/>
            <a:r>
              <a:rPr lang="en-US" baseline="0" dirty="0"/>
              <a:t>Illness – Humans, plants, animals.</a:t>
            </a:r>
          </a:p>
          <a:p>
            <a:pPr lvl="2"/>
            <a:r>
              <a:rPr lang="en-US" baseline="0" dirty="0"/>
              <a:t>Injury – People, plants, planet</a:t>
            </a:r>
          </a:p>
          <a:p>
            <a:pPr lvl="2"/>
            <a:r>
              <a:rPr lang="en-US" baseline="0" dirty="0"/>
              <a:t>Death – Acute and long term effects</a:t>
            </a:r>
          </a:p>
          <a:p>
            <a:pPr lvl="2"/>
            <a:r>
              <a:rPr lang="en-US" baseline="0" dirty="0"/>
              <a:t>Long lasting environmental effects – 10 / 20 / 50 / 100 year problems</a:t>
            </a:r>
          </a:p>
          <a:p>
            <a:pPr lvl="2"/>
            <a:r>
              <a:rPr lang="en-US" baseline="0" dirty="0"/>
              <a:t>Decomposition – Rapid eating away at solids.</a:t>
            </a:r>
            <a:endParaRPr lang="en-US" dirty="0"/>
          </a:p>
        </p:txBody>
      </p:sp>
      <p:sp>
        <p:nvSpPr>
          <p:cNvPr id="4" name="Slide Number Placeholder 3"/>
          <p:cNvSpPr>
            <a:spLocks noGrp="1"/>
          </p:cNvSpPr>
          <p:nvPr>
            <p:ph type="sldNum" sz="quarter" idx="10"/>
          </p:nvPr>
        </p:nvSpPr>
        <p:spPr/>
        <p:txBody>
          <a:bodyPr/>
          <a:lstStyle/>
          <a:p>
            <a:pPr>
              <a:defRPr/>
            </a:pPr>
            <a:fld id="{64844C61-8D80-4CBC-A15E-507F5821F401}"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Header Placeholder 5"/>
          <p:cNvSpPr>
            <a:spLocks noGrp="1"/>
          </p:cNvSpPr>
          <p:nvPr>
            <p:ph type="hdr" sz="quarter" idx="12"/>
          </p:nvPr>
        </p:nvSpPr>
        <p:spPr/>
        <p:txBody>
          <a:bodyPr/>
          <a:lstStyle/>
          <a:p>
            <a:pPr>
              <a:defRPr/>
            </a:pPr>
            <a:r>
              <a:rPr lang="en-US" dirty="0"/>
              <a:t>Haz.Mat. Awareness</a:t>
            </a:r>
          </a:p>
        </p:txBody>
      </p:sp>
    </p:spTree>
    <p:extLst>
      <p:ext uri="{BB962C8B-B14F-4D97-AF65-F5344CB8AC3E}">
        <p14:creationId xmlns:p14="http://schemas.microsoft.com/office/powerpoint/2010/main" val="96683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As a group, discuss the visual cues and give examples:</a:t>
            </a:r>
          </a:p>
          <a:p>
            <a:pPr lvl="2">
              <a:spcBef>
                <a:spcPct val="0"/>
              </a:spcBef>
              <a:buFontTx/>
              <a:buChar char="•"/>
            </a:pPr>
            <a:r>
              <a:rPr lang="en-US" dirty="0"/>
              <a:t>Visual Cues:</a:t>
            </a:r>
          </a:p>
          <a:p>
            <a:pPr lvl="3">
              <a:spcBef>
                <a:spcPct val="0"/>
              </a:spcBef>
              <a:buFontTx/>
              <a:buChar char="•"/>
            </a:pPr>
            <a:r>
              <a:rPr lang="en-US" dirty="0"/>
              <a:t>Vapor Clouds</a:t>
            </a:r>
          </a:p>
          <a:p>
            <a:pPr lvl="3">
              <a:spcBef>
                <a:spcPct val="0"/>
              </a:spcBef>
              <a:buFontTx/>
              <a:buChar char="•"/>
            </a:pPr>
            <a:r>
              <a:rPr lang="en-US" dirty="0"/>
              <a:t>Visible Fluids</a:t>
            </a:r>
          </a:p>
          <a:p>
            <a:pPr lvl="3">
              <a:spcBef>
                <a:spcPct val="0"/>
              </a:spcBef>
              <a:buFontTx/>
              <a:buChar char="•"/>
            </a:pPr>
            <a:r>
              <a:rPr lang="en-US" dirty="0"/>
              <a:t>Containers</a:t>
            </a:r>
          </a:p>
          <a:p>
            <a:pPr lvl="2">
              <a:spcBef>
                <a:spcPct val="0"/>
              </a:spcBef>
              <a:buFontTx/>
              <a:buChar char="•"/>
            </a:pPr>
            <a:r>
              <a:rPr lang="en-US" dirty="0"/>
              <a:t>The 4</a:t>
            </a:r>
            <a:r>
              <a:rPr lang="en-US" baseline="0" dirty="0"/>
              <a:t> other identifying systems are covered in the next several slides</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26CF8C-2D3B-4350-84B9-061D7701B3A2}" type="slidenum">
              <a:rPr lang="en-US"/>
              <a:pPr fontAlgn="base">
                <a:spcBef>
                  <a:spcPct val="0"/>
                </a:spcBef>
                <a:spcAft>
                  <a:spcPct val="0"/>
                </a:spcAft>
              </a:pPr>
              <a:t>7</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70837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Explain</a:t>
            </a:r>
            <a:r>
              <a:rPr lang="en-US" baseline="0" dirty="0"/>
              <a:t> each section of the NFPA 704 diamond</a:t>
            </a:r>
          </a:p>
          <a:p>
            <a:pPr lvl="2"/>
            <a:r>
              <a:rPr lang="en-US" baseline="0" dirty="0"/>
              <a:t>Blue – Health (0 – 4)</a:t>
            </a:r>
          </a:p>
          <a:p>
            <a:pPr lvl="2"/>
            <a:r>
              <a:rPr lang="en-US" baseline="0" dirty="0"/>
              <a:t>Red – Flammability ( 0 – 4 )</a:t>
            </a:r>
          </a:p>
          <a:p>
            <a:pPr lvl="2"/>
            <a:r>
              <a:rPr lang="en-US" baseline="0" dirty="0"/>
              <a:t>Yellow - Reactivity (0 – 4)</a:t>
            </a:r>
          </a:p>
          <a:p>
            <a:pPr lvl="2"/>
            <a:r>
              <a:rPr lang="en-US" baseline="0" dirty="0"/>
              <a:t>White – Special Hazards</a:t>
            </a:r>
          </a:p>
          <a:p>
            <a:pPr lvl="1"/>
            <a:r>
              <a:rPr lang="en-US" baseline="0" dirty="0"/>
              <a:t>Discuss where the 704 system is used and how it is beneficial to first responders</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8</a:t>
            </a:fld>
            <a:endParaRPr lang="en-US" dirty="0"/>
          </a:p>
        </p:txBody>
      </p:sp>
    </p:spTree>
    <p:extLst>
      <p:ext uri="{BB962C8B-B14F-4D97-AF65-F5344CB8AC3E}">
        <p14:creationId xmlns:p14="http://schemas.microsoft.com/office/powerpoint/2010/main" val="333674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This slide is an introduction slide.</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students open the 2020 ERG to the inside front cover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Go to the next slide</a:t>
            </a:r>
          </a:p>
          <a:p>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9</a:t>
            </a:fld>
            <a:endParaRPr lang="en-US" dirty="0"/>
          </a:p>
        </p:txBody>
      </p:sp>
    </p:spTree>
    <p:extLst>
      <p:ext uri="{BB962C8B-B14F-4D97-AF65-F5344CB8AC3E}">
        <p14:creationId xmlns:p14="http://schemas.microsoft.com/office/powerpoint/2010/main" val="141654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80154CC-6FE4-4ED5-A52B-45E9FEAF437A}" type="datetime1">
              <a:rPr lang="en-US" smtClean="0"/>
              <a:t>11/9/2022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D41FB7C6-E98D-42B6-B159-CA35EA471F5B}" type="slidenum">
              <a:rPr lang="en-US" smtClean="0"/>
              <a:pPr>
                <a:defRPr/>
              </a:pPr>
              <a:t>‹#›</a:t>
            </a:fld>
            <a:endParaRPr lang="en-US" dirty="0"/>
          </a:p>
        </p:txBody>
      </p:sp>
    </p:spTree>
    <p:extLst>
      <p:ext uri="{BB962C8B-B14F-4D97-AF65-F5344CB8AC3E}">
        <p14:creationId xmlns:p14="http://schemas.microsoft.com/office/powerpoint/2010/main" val="363170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243791134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284791550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901800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292760662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4" name="Footer Placeholder 3"/>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121269327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4" name="Footer Placeholder 3"/>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364654530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153955405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302452966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902A9A5-2633-4CA2-AC4F-A07C2C90B397}" type="datetime1">
              <a:rPr lang="en-US" smtClean="0"/>
              <a:t>11/9/2022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a:t>
            </a:fld>
            <a:endParaRPr lang="en-US" dirty="0"/>
          </a:p>
        </p:txBody>
      </p:sp>
    </p:spTree>
    <p:extLst>
      <p:ext uri="{BB962C8B-B14F-4D97-AF65-F5344CB8AC3E}">
        <p14:creationId xmlns:p14="http://schemas.microsoft.com/office/powerpoint/2010/main" val="336590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238E67EA-6DE6-4A1B-9ADF-A54066E662F8}" type="datetime1">
              <a:rPr lang="en-US" smtClean="0"/>
              <a:t>11/9/2022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a:t>
            </a:fld>
            <a:endParaRPr lang="en-US" dirty="0"/>
          </a:p>
        </p:txBody>
      </p:sp>
    </p:spTree>
    <p:extLst>
      <p:ext uri="{BB962C8B-B14F-4D97-AF65-F5344CB8AC3E}">
        <p14:creationId xmlns:p14="http://schemas.microsoft.com/office/powerpoint/2010/main" val="106452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289087903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D2EBE15-0CE6-4105-A8A1-0EE314FC1DE4}" type="datetime1">
              <a:rPr lang="en-US" smtClean="0"/>
              <a:t>11/9/2022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117BC280-D42E-4DBE-A83C-20C3E4D167EC}" type="slidenum">
              <a:rPr lang="en-US" smtClean="0"/>
              <a:pPr>
                <a:defRPr/>
              </a:pPr>
              <a:t>‹#›</a:t>
            </a:fld>
            <a:endParaRPr lang="en-US" dirty="0"/>
          </a:p>
        </p:txBody>
      </p:sp>
    </p:spTree>
    <p:extLst>
      <p:ext uri="{BB962C8B-B14F-4D97-AF65-F5344CB8AC3E}">
        <p14:creationId xmlns:p14="http://schemas.microsoft.com/office/powerpoint/2010/main" val="143358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53442534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8" name="Footer Placeholder 7"/>
          <p:cNvSpPr>
            <a:spLocks noGrp="1"/>
          </p:cNvSpPr>
          <p:nvPr>
            <p:ph type="ftr" sz="quarter" idx="11"/>
          </p:nvPr>
        </p:nvSpPr>
        <p:spPr/>
        <p:txBody>
          <a:bodyPr/>
          <a:lstStyle/>
          <a:p>
            <a:pPr>
              <a:defRPr/>
            </a:pPr>
            <a:r>
              <a:rPr lang="en-US"/>
              <a:t>Scarborough Fire Department</a:t>
            </a:r>
            <a:endParaRPr lang="en-US" dirty="0"/>
          </a:p>
        </p:txBody>
      </p:sp>
      <p:sp>
        <p:nvSpPr>
          <p:cNvPr id="9" name="Slide Number Placeholder 8"/>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312695256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E9BBB56-9AA6-4A7E-B5C8-FA1B93F7C360}" type="datetime1">
              <a:rPr lang="en-US" smtClean="0"/>
              <a:t>11/9/2022</a:t>
            </a:fld>
            <a:endParaRPr lang="en-US" dirty="0"/>
          </a:p>
        </p:txBody>
      </p:sp>
      <p:sp>
        <p:nvSpPr>
          <p:cNvPr id="4" name="Footer Placeholder 3"/>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p:cNvSpPr>
            <a:spLocks noGrp="1"/>
          </p:cNvSpPr>
          <p:nvPr>
            <p:ph type="sldNum" sz="quarter" idx="12"/>
          </p:nvPr>
        </p:nvSpPr>
        <p:spPr/>
        <p:txBody>
          <a:bodyPr/>
          <a:lstStyle/>
          <a:p>
            <a:pPr>
              <a:defRPr/>
            </a:pPr>
            <a:fld id="{7C524894-B655-4245-BA57-7604E302B9AD}" type="slidenum">
              <a:rPr lang="en-US" smtClean="0"/>
              <a:pPr>
                <a:defRPr/>
              </a:pPr>
              <a:t>‹#›</a:t>
            </a:fld>
            <a:endParaRPr lang="en-US" dirty="0"/>
          </a:p>
        </p:txBody>
      </p:sp>
    </p:spTree>
    <p:extLst>
      <p:ext uri="{BB962C8B-B14F-4D97-AF65-F5344CB8AC3E}">
        <p14:creationId xmlns:p14="http://schemas.microsoft.com/office/powerpoint/2010/main" val="79840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8A1B0912-C7A3-494F-8ED5-6B3C1227FFFA}" type="datetime1">
              <a:rPr lang="en-US" smtClean="0"/>
              <a:t>11/9/2022</a:t>
            </a:fld>
            <a:endParaRPr lang="en-US" dirty="0"/>
          </a:p>
        </p:txBody>
      </p:sp>
      <p:sp>
        <p:nvSpPr>
          <p:cNvPr id="3" name="Footer Placeholder 2"/>
          <p:cNvSpPr>
            <a:spLocks noGrp="1"/>
          </p:cNvSpPr>
          <p:nvPr>
            <p:ph type="ftr" sz="quarter" idx="11"/>
          </p:nvPr>
        </p:nvSpPr>
        <p:spPr/>
        <p:txBody>
          <a:bodyPr/>
          <a:lstStyle/>
          <a:p>
            <a:pPr>
              <a:defRPr/>
            </a:pPr>
            <a:r>
              <a:rPr lang="en-US"/>
              <a:t>Scarborough Fire Department</a:t>
            </a:r>
            <a:endParaRPr lang="en-US" dirty="0"/>
          </a:p>
        </p:txBody>
      </p:sp>
      <p:sp>
        <p:nvSpPr>
          <p:cNvPr id="4" name="Slide Number Placeholder 3"/>
          <p:cNvSpPr>
            <a:spLocks noGrp="1"/>
          </p:cNvSpPr>
          <p:nvPr>
            <p:ph type="sldNum" sz="quarter" idx="12"/>
          </p:nvPr>
        </p:nvSpPr>
        <p:spPr/>
        <p:txBody>
          <a:bodyPr/>
          <a:lstStyle/>
          <a:p>
            <a:pPr>
              <a:defRPr/>
            </a:pPr>
            <a:fld id="{342CC4C8-CB81-446A-AF3A-13814146C4E4}" type="slidenum">
              <a:rPr lang="en-US" smtClean="0"/>
              <a:pPr>
                <a:defRPr/>
              </a:pPr>
              <a:t>‹#›</a:t>
            </a:fld>
            <a:endParaRPr lang="en-US" dirty="0"/>
          </a:p>
        </p:txBody>
      </p:sp>
    </p:spTree>
    <p:extLst>
      <p:ext uri="{BB962C8B-B14F-4D97-AF65-F5344CB8AC3E}">
        <p14:creationId xmlns:p14="http://schemas.microsoft.com/office/powerpoint/2010/main" val="413203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11/9/2022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299366765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9939655-B79C-46BF-99D9-15D27885C390}" type="datetime1">
              <a:rPr lang="en-US" smtClean="0"/>
              <a:t>11/9/2022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ADFEA5DD-EB15-4BEE-AA29-A8AAB635828A}" type="slidenum">
              <a:rPr lang="en-US" smtClean="0"/>
              <a:pPr>
                <a:defRPr/>
              </a:pPr>
              <a:t>‹#›</a:t>
            </a:fld>
            <a:endParaRPr lang="en-US" dirty="0"/>
          </a:p>
        </p:txBody>
      </p:sp>
    </p:spTree>
    <p:extLst>
      <p:ext uri="{BB962C8B-B14F-4D97-AF65-F5344CB8AC3E}">
        <p14:creationId xmlns:p14="http://schemas.microsoft.com/office/powerpoint/2010/main" val="163802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D3F7D2D8-E240-4687-9DD0-E69143B8E40B}" type="datetime1">
              <a:rPr lang="en-US" smtClean="0"/>
              <a:t>11/9/2022</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Scarborough Fire Department</a:t>
            </a:r>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34947520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hmsa.dot.gov/sites/phmsa.dot.gov/files/2020-07/ERG%20Summary%20of%20Changes%202016-2020.pdf"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9144000" cy="2819400"/>
          </a:xfrm>
        </p:spPr>
        <p:txBody>
          <a:bodyPr>
            <a:normAutofit/>
          </a:bodyPr>
          <a:lstStyle/>
          <a:p>
            <a:pPr algn="ctr" fontAlgn="auto">
              <a:spcAft>
                <a:spcPts val="0"/>
              </a:spcAft>
              <a:defRPr/>
            </a:pPr>
            <a:br>
              <a:rPr lang="en-US" dirty="0">
                <a:solidFill>
                  <a:schemeClr val="accent1">
                    <a:satMod val="150000"/>
                  </a:schemeClr>
                </a:solidFill>
              </a:rPr>
            </a:br>
            <a:r>
              <a:rPr lang="en-US" dirty="0">
                <a:solidFill>
                  <a:schemeClr val="accent1">
                    <a:satMod val="150000"/>
                  </a:schemeClr>
                </a:solidFill>
              </a:rPr>
              <a:t>Hazardous Materials </a:t>
            </a:r>
            <a:br>
              <a:rPr lang="en-US" dirty="0">
                <a:solidFill>
                  <a:schemeClr val="accent1">
                    <a:satMod val="150000"/>
                  </a:schemeClr>
                </a:solidFill>
              </a:rPr>
            </a:br>
            <a:r>
              <a:rPr lang="en-US" dirty="0">
                <a:solidFill>
                  <a:schemeClr val="accent1">
                    <a:satMod val="150000"/>
                  </a:schemeClr>
                </a:solidFill>
              </a:rPr>
              <a:t>Awareness</a:t>
            </a:r>
            <a:br>
              <a:rPr lang="en-US" dirty="0">
                <a:solidFill>
                  <a:schemeClr val="accent1">
                    <a:satMod val="150000"/>
                  </a:schemeClr>
                </a:solidFill>
              </a:rPr>
            </a:br>
            <a:endParaRPr lang="en-US" dirty="0">
              <a:solidFill>
                <a:schemeClr val="accent1">
                  <a:satMod val="1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883" y="135978"/>
            <a:ext cx="1212534" cy="1692822"/>
          </a:xfrm>
          <a:prstGeom prst="rect">
            <a:avLst/>
          </a:prstGeom>
        </p:spPr>
      </p:pic>
      <p:sp>
        <p:nvSpPr>
          <p:cNvPr id="3" name="TextBox 2">
            <a:extLst>
              <a:ext uri="{FF2B5EF4-FFF2-40B4-BE49-F238E27FC236}">
                <a16:creationId xmlns:a16="http://schemas.microsoft.com/office/drawing/2014/main" id="{D60CEE7F-F1C4-B879-032B-2430F7419690}"/>
              </a:ext>
            </a:extLst>
          </p:cNvPr>
          <p:cNvSpPr txBox="1"/>
          <p:nvPr/>
        </p:nvSpPr>
        <p:spPr>
          <a:xfrm>
            <a:off x="838200" y="5791200"/>
            <a:ext cx="1219200" cy="381000"/>
          </a:xfrm>
          <a:prstGeom prst="rect">
            <a:avLst/>
          </a:prstGeom>
          <a:noFill/>
        </p:spPr>
        <p:txBody>
          <a:bodyPr wrap="square" rtlCol="0">
            <a:spAutoFit/>
          </a:bodyPr>
          <a:lstStyle/>
          <a:p>
            <a:r>
              <a:rPr lang="en-US" dirty="0"/>
              <a:t>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41" y="301959"/>
            <a:ext cx="7467600" cy="1143000"/>
          </a:xfrm>
        </p:spPr>
        <p:txBody>
          <a:bodyPr>
            <a:normAutofit/>
          </a:bodyPr>
          <a:lstStyle/>
          <a:p>
            <a:pPr algn="ctr" fontAlgn="auto">
              <a:spcAft>
                <a:spcPts val="0"/>
              </a:spcAft>
              <a:defRPr/>
            </a:pPr>
            <a:r>
              <a:rPr lang="en-US" dirty="0">
                <a:solidFill>
                  <a:srgbClr val="FF0000"/>
                </a:solidFill>
                <a:latin typeface="Century Schoolbook" panose="02040604050505020304" pitchFamily="18" charset="0"/>
              </a:rPr>
              <a:t>Emergency Response Guidebook</a:t>
            </a:r>
          </a:p>
        </p:txBody>
      </p:sp>
      <p:sp>
        <p:nvSpPr>
          <p:cNvPr id="13315" name="Content Placeholder 3"/>
          <p:cNvSpPr>
            <a:spLocks noGrp="1"/>
          </p:cNvSpPr>
          <p:nvPr>
            <p:ph sz="half" idx="1"/>
          </p:nvPr>
        </p:nvSpPr>
        <p:spPr>
          <a:xfrm>
            <a:off x="826831" y="1882779"/>
            <a:ext cx="3657600" cy="4256523"/>
          </a:xfrm>
          <a:solidFill>
            <a:schemeClr val="bg1">
              <a:lumMod val="75000"/>
            </a:schemeClr>
          </a:solidFill>
        </p:spPr>
        <p:txBody>
          <a:bodyPr>
            <a:normAutofit lnSpcReduction="10000"/>
          </a:bodyPr>
          <a:lstStyle/>
          <a:p>
            <a:r>
              <a:rPr lang="en-US" sz="2400" dirty="0">
                <a:latin typeface="Century Schoolbook" panose="02040604050505020304" pitchFamily="18" charset="0"/>
              </a:rPr>
              <a:t>Use during initial phase of incident</a:t>
            </a:r>
          </a:p>
          <a:p>
            <a:r>
              <a:rPr lang="en-US" sz="2400" dirty="0">
                <a:latin typeface="Century Schoolbook" panose="02040604050505020304" pitchFamily="18" charset="0"/>
              </a:rPr>
              <a:t>5 Sections</a:t>
            </a:r>
          </a:p>
          <a:p>
            <a:pPr lvl="1"/>
            <a:r>
              <a:rPr lang="en-US" dirty="0">
                <a:solidFill>
                  <a:srgbClr val="FFFF00"/>
                </a:solidFill>
                <a:effectLst>
                  <a:outerShdw blurRad="38100" dist="38100" dir="2700000" algn="tl">
                    <a:srgbClr val="000000">
                      <a:alpha val="43137"/>
                    </a:srgbClr>
                  </a:outerShdw>
                </a:effectLst>
                <a:latin typeface="Century Schoolbook" panose="02040604050505020304" pitchFamily="18" charset="0"/>
              </a:rPr>
              <a:t>Yellow</a:t>
            </a:r>
          </a:p>
          <a:p>
            <a:pPr lvl="1"/>
            <a:r>
              <a:rPr lang="en-US" dirty="0">
                <a:solidFill>
                  <a:srgbClr val="0070C0"/>
                </a:solidFill>
                <a:effectLst>
                  <a:outerShdw blurRad="38100" dist="38100" dir="2700000" algn="tl">
                    <a:srgbClr val="000000">
                      <a:alpha val="43137"/>
                    </a:srgbClr>
                  </a:outerShdw>
                </a:effectLst>
                <a:latin typeface="Century Schoolbook" panose="02040604050505020304" pitchFamily="18" charset="0"/>
              </a:rPr>
              <a:t>Blue</a:t>
            </a:r>
          </a:p>
          <a:p>
            <a:pPr lvl="1"/>
            <a:r>
              <a:rPr lang="en-US" dirty="0">
                <a:solidFill>
                  <a:srgbClr val="FFC000"/>
                </a:solidFill>
                <a:effectLst>
                  <a:outerShdw blurRad="38100" dist="38100" dir="2700000" algn="tl">
                    <a:srgbClr val="000000">
                      <a:alpha val="43137"/>
                    </a:srgbClr>
                  </a:outerShdw>
                </a:effectLst>
                <a:latin typeface="Century Schoolbook" panose="02040604050505020304" pitchFamily="18" charset="0"/>
              </a:rPr>
              <a:t>Orange</a:t>
            </a:r>
          </a:p>
          <a:p>
            <a:pPr lvl="1"/>
            <a:r>
              <a:rPr lang="en-US" dirty="0">
                <a:solidFill>
                  <a:srgbClr val="00B050"/>
                </a:solidFill>
                <a:effectLst>
                  <a:outerShdw blurRad="38100" dist="38100" dir="2700000" algn="tl">
                    <a:srgbClr val="000000">
                      <a:alpha val="43137"/>
                    </a:srgbClr>
                  </a:outerShdw>
                </a:effectLst>
                <a:latin typeface="Century Schoolbook" panose="02040604050505020304" pitchFamily="18" charset="0"/>
              </a:rPr>
              <a:t>Green</a:t>
            </a:r>
          </a:p>
          <a:p>
            <a:pPr lvl="1"/>
            <a:r>
              <a:rPr lang="en-US" dirty="0">
                <a:effectLst>
                  <a:outerShdw blurRad="38100" dist="38100" dir="2700000" algn="tl">
                    <a:srgbClr val="000000">
                      <a:alpha val="43137"/>
                    </a:srgbClr>
                  </a:outerShdw>
                </a:effectLst>
                <a:latin typeface="Century Schoolbook" panose="02040604050505020304" pitchFamily="18" charset="0"/>
              </a:rPr>
              <a:t>White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5747" y="1882779"/>
            <a:ext cx="2790734" cy="4256522"/>
          </a:xfrm>
        </p:spPr>
      </p:pic>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925" y="295659"/>
            <a:ext cx="7467600" cy="1143000"/>
          </a:xfrm>
        </p:spPr>
        <p:txBody>
          <a:bodyPr>
            <a:normAutofit/>
          </a:bodyPr>
          <a:lstStyle/>
          <a:p>
            <a:pPr algn="ctr"/>
            <a:r>
              <a:rPr lang="en-US" b="1" dirty="0">
                <a:solidFill>
                  <a:srgbClr val="FF0000"/>
                </a:solidFill>
                <a:latin typeface="Century Schoolbook" panose="02040604050505020304" pitchFamily="18" charset="0"/>
              </a:rPr>
              <a:t>Summary of changes to the 2020 ERG</a:t>
            </a:r>
            <a:endParaRPr lang="en-US" dirty="0">
              <a:solidFill>
                <a:srgbClr val="FF0000"/>
              </a:solidFill>
              <a:latin typeface="Century Schoolbook" panose="02040604050505020304" pitchFamily="18" charset="0"/>
            </a:endParaRPr>
          </a:p>
        </p:txBody>
      </p:sp>
      <p:sp>
        <p:nvSpPr>
          <p:cNvPr id="3" name="Content Placeholder 2"/>
          <p:cNvSpPr>
            <a:spLocks noGrp="1"/>
          </p:cNvSpPr>
          <p:nvPr>
            <p:ph sz="half" idx="1"/>
          </p:nvPr>
        </p:nvSpPr>
        <p:spPr>
          <a:xfrm>
            <a:off x="413825" y="1828800"/>
            <a:ext cx="8305800" cy="5029200"/>
          </a:xfrm>
        </p:spPr>
        <p:txBody>
          <a:bodyPr>
            <a:normAutofit/>
          </a:bodyPr>
          <a:lstStyle/>
          <a:p>
            <a:pPr algn="ctr"/>
            <a:endParaRPr lang="en-US" dirty="0">
              <a:hlinkClick r:id="rId2"/>
            </a:endParaRPr>
          </a:p>
          <a:p>
            <a:pPr marL="36576" indent="0" algn="ctr">
              <a:buNone/>
            </a:pPr>
            <a:r>
              <a:rPr lang="en-US" dirty="0">
                <a:hlinkClick r:id="rId2"/>
              </a:rPr>
              <a:t>Link to 2020 ERG Changes</a:t>
            </a:r>
            <a:endParaRPr lang="en-US" dirty="0"/>
          </a:p>
          <a:p>
            <a:pPr marL="36576" indent="0" algn="ctr">
              <a:buNone/>
            </a:pPr>
            <a:endParaRPr lang="en-US" dirty="0"/>
          </a:p>
          <a:p>
            <a:pPr marL="36576" indent="0" algn="ctr">
              <a:buNone/>
            </a:pPr>
            <a:endParaRPr lang="en-US" dirty="0"/>
          </a:p>
        </p:txBody>
      </p:sp>
      <p:pic>
        <p:nvPicPr>
          <p:cNvPr id="7" name="Content Placeholder 6">
            <a:hlinkClick r:id="rId2"/>
            <a:extLst>
              <a:ext uri="{FF2B5EF4-FFF2-40B4-BE49-F238E27FC236}">
                <a16:creationId xmlns:a16="http://schemas.microsoft.com/office/drawing/2014/main" id="{BA8BA34E-C7A9-4DF5-8EE7-8E1D552D0F5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60452" y="3159460"/>
            <a:ext cx="2212545" cy="3088941"/>
          </a:xfrm>
        </p:spPr>
      </p:pic>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11</a:t>
            </a:fld>
            <a:endParaRPr lang="en-US" dirty="0"/>
          </a:p>
        </p:txBody>
      </p:sp>
    </p:spTree>
    <p:extLst>
      <p:ext uri="{BB962C8B-B14F-4D97-AF65-F5344CB8AC3E}">
        <p14:creationId xmlns:p14="http://schemas.microsoft.com/office/powerpoint/2010/main" val="416588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lstStyle/>
          <a:p>
            <a:pPr algn="ctr"/>
            <a:r>
              <a:rPr lang="en-US" dirty="0">
                <a:solidFill>
                  <a:srgbClr val="FF0000"/>
                </a:solidFill>
                <a:latin typeface="Century Schoolbook" panose="02040604050505020304" pitchFamily="18" charset="0"/>
              </a:rPr>
              <a:t>The White Section</a:t>
            </a:r>
          </a:p>
        </p:txBody>
      </p:sp>
      <p:sp>
        <p:nvSpPr>
          <p:cNvPr id="3" name="Content Placeholder 2"/>
          <p:cNvSpPr>
            <a:spLocks noGrp="1"/>
          </p:cNvSpPr>
          <p:nvPr>
            <p:ph idx="1"/>
          </p:nvPr>
        </p:nvSpPr>
        <p:spPr/>
        <p:txBody>
          <a:bodyPr/>
          <a:lstStyle/>
          <a:p>
            <a:r>
              <a:rPr lang="en-US" dirty="0">
                <a:latin typeface="Century Schoolbook" panose="02040604050505020304" pitchFamily="18" charset="0"/>
              </a:rPr>
              <a:t>Shipping Papers</a:t>
            </a:r>
          </a:p>
          <a:p>
            <a:pPr marL="119062" indent="0">
              <a:buNone/>
            </a:pPr>
            <a:endParaRPr lang="en-US" dirty="0">
              <a:latin typeface="Century Schoolbook" panose="02040604050505020304" pitchFamily="18" charset="0"/>
            </a:endParaRPr>
          </a:p>
          <a:p>
            <a:r>
              <a:rPr lang="en-US" dirty="0">
                <a:latin typeface="Century Schoolbook" panose="02040604050505020304" pitchFamily="18" charset="0"/>
              </a:rPr>
              <a:t>A “Down and Dirty” How To guide</a:t>
            </a:r>
          </a:p>
          <a:p>
            <a:endParaRPr lang="en-US" dirty="0">
              <a:latin typeface="Century Schoolbook" panose="02040604050505020304" pitchFamily="18" charset="0"/>
            </a:endParaRPr>
          </a:p>
          <a:p>
            <a:r>
              <a:rPr lang="en-US" dirty="0">
                <a:latin typeface="Century Schoolbook" panose="02040604050505020304" pitchFamily="18" charset="0"/>
              </a:rPr>
              <a:t>Emergency Response Steps</a:t>
            </a:r>
          </a:p>
          <a:p>
            <a:endParaRPr lang="en-US" dirty="0">
              <a:latin typeface="Century Schoolbook" panose="02040604050505020304" pitchFamily="18" charset="0"/>
            </a:endParaRPr>
          </a:p>
          <a:p>
            <a:r>
              <a:rPr lang="en-US" dirty="0">
                <a:latin typeface="Century Schoolbook" panose="02040604050505020304" pitchFamily="18" charset="0"/>
              </a:rPr>
              <a:t>Introduction to using the Placards Table</a:t>
            </a:r>
          </a:p>
          <a:p>
            <a:endParaRPr lang="en-US" dirty="0"/>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12</a:t>
            </a:fld>
            <a:endParaRPr lang="en-US" dirty="0"/>
          </a:p>
        </p:txBody>
      </p:sp>
    </p:spTree>
    <p:extLst>
      <p:ext uri="{BB962C8B-B14F-4D97-AF65-F5344CB8AC3E}">
        <p14:creationId xmlns:p14="http://schemas.microsoft.com/office/powerpoint/2010/main" val="10688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61299"/>
            <a:ext cx="7467600" cy="1143000"/>
          </a:xfrm>
        </p:spPr>
        <p:txBody>
          <a:bodyPr/>
          <a:lstStyle/>
          <a:p>
            <a:pPr algn="ctr" fontAlgn="auto">
              <a:spcAft>
                <a:spcPts val="0"/>
              </a:spcAft>
              <a:defRPr/>
            </a:pPr>
            <a:r>
              <a:rPr lang="en-US" dirty="0">
                <a:solidFill>
                  <a:srgbClr val="FF0000"/>
                </a:solidFill>
                <a:latin typeface="Century Schoolbook" panose="02040604050505020304" pitchFamily="18" charset="0"/>
              </a:rPr>
              <a:t>White Reference Section</a:t>
            </a:r>
          </a:p>
        </p:txBody>
      </p:sp>
      <p:sp>
        <p:nvSpPr>
          <p:cNvPr id="14339" name="Content Placeholder 5"/>
          <p:cNvSpPr>
            <a:spLocks noGrp="1"/>
          </p:cNvSpPr>
          <p:nvPr>
            <p:ph idx="1"/>
          </p:nvPr>
        </p:nvSpPr>
        <p:spPr/>
        <p:txBody>
          <a:bodyPr/>
          <a:lstStyle/>
          <a:p>
            <a:r>
              <a:rPr lang="en-US" dirty="0">
                <a:latin typeface="Century Schoolbook" panose="02040604050505020304" pitchFamily="18" charset="0"/>
              </a:rPr>
              <a:t>The “White” Pages</a:t>
            </a:r>
          </a:p>
          <a:p>
            <a:pPr lvl="1"/>
            <a:r>
              <a:rPr lang="en-US" dirty="0">
                <a:latin typeface="Century Schoolbook" panose="02040604050505020304" pitchFamily="18" charset="0"/>
              </a:rPr>
              <a:t>The instructions</a:t>
            </a:r>
          </a:p>
          <a:p>
            <a:pPr lvl="1"/>
            <a:r>
              <a:rPr lang="en-US" dirty="0">
                <a:latin typeface="Century Schoolbook" panose="02040604050505020304" pitchFamily="18" charset="0"/>
              </a:rPr>
              <a:t>Size Up information</a:t>
            </a:r>
          </a:p>
          <a:p>
            <a:pPr lvl="1"/>
            <a:r>
              <a:rPr lang="en-US" dirty="0">
                <a:latin typeface="Century Schoolbook" panose="02040604050505020304" pitchFamily="18" charset="0"/>
              </a:rPr>
              <a:t>Definitions</a:t>
            </a:r>
          </a:p>
          <a:p>
            <a:pPr lvl="1"/>
            <a:r>
              <a:rPr lang="en-US" dirty="0">
                <a:latin typeface="Century Schoolbook" panose="02040604050505020304" pitchFamily="18" charset="0"/>
              </a:rPr>
              <a:t>BLEVE Table ( Page 367)</a:t>
            </a:r>
          </a:p>
          <a:p>
            <a:pPr lvl="1"/>
            <a:r>
              <a:rPr lang="en-US" dirty="0">
                <a:latin typeface="Century Schoolbook" panose="02040604050505020304" pitchFamily="18" charset="0"/>
              </a:rPr>
              <a:t>CBRNE Information (Page 368)</a:t>
            </a:r>
          </a:p>
          <a:p>
            <a:pPr lvl="1"/>
            <a:r>
              <a:rPr lang="en-US" dirty="0">
                <a:latin typeface="Century Schoolbook" panose="02040604050505020304" pitchFamily="18" charset="0"/>
              </a:rPr>
              <a:t>Contact Information (Page 391)</a:t>
            </a:r>
          </a:p>
        </p:txBody>
      </p:sp>
      <p:sp>
        <p:nvSpPr>
          <p:cNvPr id="3" name="Slide Number Placeholder 2"/>
          <p:cNvSpPr>
            <a:spLocks noGrp="1"/>
          </p:cNvSpPr>
          <p:nvPr>
            <p:ph type="sldNum" sz="quarter" idx="12"/>
          </p:nvPr>
        </p:nvSpPr>
        <p:spPr/>
        <p:txBody>
          <a:bodyPr/>
          <a:lstStyle/>
          <a:p>
            <a:pPr>
              <a:defRPr/>
            </a:pPr>
            <a:fld id="{6AB58BC7-002E-40DB-A8DA-C29D61870646}"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a:solidFill>
                  <a:srgbClr val="FF0000"/>
                </a:solidFill>
                <a:latin typeface="Century Schoolbook" panose="02040604050505020304" pitchFamily="18" charset="0"/>
              </a:rPr>
              <a:t>Placards</a:t>
            </a:r>
          </a:p>
        </p:txBody>
      </p:sp>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14</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14" y="1143000"/>
            <a:ext cx="3475876" cy="55718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38074" y="1143000"/>
            <a:ext cx="5160112" cy="557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1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58" y="185008"/>
            <a:ext cx="7467600" cy="1143000"/>
          </a:xfrm>
        </p:spPr>
        <p:txBody>
          <a:bodyPr/>
          <a:lstStyle/>
          <a:p>
            <a:pPr algn="ctr" fontAlgn="auto">
              <a:spcAft>
                <a:spcPts val="0"/>
              </a:spcAft>
              <a:defRPr/>
            </a:pPr>
            <a:r>
              <a:rPr lang="en-US" dirty="0">
                <a:solidFill>
                  <a:srgbClr val="FF0000"/>
                </a:solidFill>
                <a:latin typeface="Century Schoolbook" panose="02040604050505020304" pitchFamily="18" charset="0"/>
              </a:rPr>
              <a:t>Placards Table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9059" y="1517372"/>
            <a:ext cx="3537984" cy="4904692"/>
          </a:xfrm>
          <a:prstGeom prst="rect">
            <a:avLst/>
          </a:prstGeom>
        </p:spPr>
      </p:pic>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15</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068" y="1500757"/>
            <a:ext cx="3537983" cy="49213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762000"/>
          </a:xfrm>
        </p:spPr>
        <p:txBody>
          <a:bodyPr>
            <a:normAutofit/>
          </a:bodyPr>
          <a:lstStyle/>
          <a:p>
            <a:pPr algn="ctr" fontAlgn="auto">
              <a:spcAft>
                <a:spcPts val="0"/>
              </a:spcAft>
              <a:defRPr/>
            </a:pPr>
            <a:r>
              <a:rPr lang="en-US" dirty="0">
                <a:solidFill>
                  <a:srgbClr val="FF0000"/>
                </a:solidFill>
                <a:latin typeface="Century Schoolbook" panose="02040604050505020304" pitchFamily="18" charset="0"/>
              </a:rPr>
              <a:t>Tanks and Trailers Table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687" y="762000"/>
            <a:ext cx="2319747" cy="3239914"/>
          </a:xfrm>
          <a:prstGeom prst="rect">
            <a:avLst/>
          </a:prstGeom>
        </p:spPr>
      </p:pic>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16</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5673" y="3555746"/>
            <a:ext cx="2316984" cy="32399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8649" y="696046"/>
            <a:ext cx="2311151" cy="323329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1114" y="3557031"/>
            <a:ext cx="2308666" cy="3233675"/>
          </a:xfrm>
          <a:prstGeom prst="rect">
            <a:avLst/>
          </a:prstGeom>
        </p:spPr>
      </p:pic>
      <p:pic>
        <p:nvPicPr>
          <p:cNvPr id="5" name="Picture 4">
            <a:extLst>
              <a:ext uri="{FF2B5EF4-FFF2-40B4-BE49-F238E27FC236}">
                <a16:creationId xmlns:a16="http://schemas.microsoft.com/office/drawing/2014/main" id="{7D495212-2C97-45FC-882C-BFD4153F6586}"/>
              </a:ext>
            </a:extLst>
          </p:cNvPr>
          <p:cNvPicPr>
            <a:picLocks noChangeAspect="1"/>
          </p:cNvPicPr>
          <p:nvPr/>
        </p:nvPicPr>
        <p:blipFill>
          <a:blip r:embed="rId7"/>
          <a:stretch>
            <a:fillRect/>
          </a:stretch>
        </p:blipFill>
        <p:spPr>
          <a:xfrm>
            <a:off x="6731397" y="743857"/>
            <a:ext cx="2225916" cy="30631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188"/>
            <a:ext cx="7772400" cy="1143000"/>
          </a:xfrm>
        </p:spPr>
        <p:txBody>
          <a:bodyPr>
            <a:normAutofit/>
          </a:bodyPr>
          <a:lstStyle/>
          <a:p>
            <a:pPr algn="ctr"/>
            <a:r>
              <a:rPr lang="en-US" dirty="0">
                <a:solidFill>
                  <a:srgbClr val="FF0000"/>
                </a:solidFill>
                <a:latin typeface="Century Schoolbook" panose="02040604050505020304" pitchFamily="18" charset="0"/>
              </a:rPr>
              <a:t>Global Harmonized System </a:t>
            </a:r>
            <a:br>
              <a:rPr lang="en-US" dirty="0">
                <a:solidFill>
                  <a:srgbClr val="FF0000"/>
                </a:solidFill>
                <a:latin typeface="Century Schoolbook" panose="02040604050505020304" pitchFamily="18" charset="0"/>
              </a:rPr>
            </a:br>
            <a:r>
              <a:rPr lang="en-US" dirty="0">
                <a:solidFill>
                  <a:srgbClr val="FF0000"/>
                </a:solidFill>
                <a:latin typeface="Century Schoolbook" panose="02040604050505020304" pitchFamily="18" charset="0"/>
              </a:rPr>
              <a:t>(Added in 2016) Pages 16-17</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269" y="1638110"/>
            <a:ext cx="3229744" cy="4525963"/>
          </a:xfrm>
          <a:prstGeom prst="rect">
            <a:avLst/>
          </a:prstGeom>
        </p:spPr>
      </p:pic>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17</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928" y="1651007"/>
            <a:ext cx="3217537" cy="4514238"/>
          </a:xfrm>
          <a:prstGeom prst="rect">
            <a:avLst/>
          </a:prstGeom>
        </p:spPr>
      </p:pic>
    </p:spTree>
    <p:extLst>
      <p:ext uri="{BB962C8B-B14F-4D97-AF65-F5344CB8AC3E}">
        <p14:creationId xmlns:p14="http://schemas.microsoft.com/office/powerpoint/2010/main" val="272715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latin typeface="Century Schoolbook" panose="02040604050505020304" pitchFamily="18" charset="0"/>
              </a:rPr>
              <a:t>Intermodal Container Labeling</a:t>
            </a:r>
          </a:p>
        </p:txBody>
      </p:sp>
      <p:pic>
        <p:nvPicPr>
          <p:cNvPr id="10242" name="Picture 2" descr="http://wwwapps.tc.gc.ca/saf-sec-sur/3/erg-gmu/erg/white/images/intermodal.png" title="Intermodal Labe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3039840" cy="268519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Autofit/>
          </a:bodyPr>
          <a:lstStyle/>
          <a:p>
            <a:r>
              <a:rPr lang="en-US" sz="2000" dirty="0">
                <a:latin typeface="Century Schoolbook" panose="02040604050505020304" pitchFamily="18" charset="0"/>
              </a:rPr>
              <a:t>Pages 18 – 21 are dedicated to Intermodal Containers</a:t>
            </a:r>
          </a:p>
          <a:p>
            <a:endParaRPr lang="en-US" sz="2000" dirty="0">
              <a:latin typeface="Century Schoolbook" panose="02040604050505020304" pitchFamily="18" charset="0"/>
            </a:endParaRPr>
          </a:p>
          <a:p>
            <a:r>
              <a:rPr lang="en-US" sz="2000" dirty="0">
                <a:latin typeface="Century Schoolbook" panose="02040604050505020304" pitchFamily="18" charset="0"/>
              </a:rPr>
              <a:t>Intermodal container use for hazardous materials transportation was up 42% from 2006 to 2011</a:t>
            </a:r>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18</a:t>
            </a:fld>
            <a:endParaRPr lang="en-US" dirty="0"/>
          </a:p>
        </p:txBody>
      </p:sp>
    </p:spTree>
    <p:extLst>
      <p:ext uri="{BB962C8B-B14F-4D97-AF65-F5344CB8AC3E}">
        <p14:creationId xmlns:p14="http://schemas.microsoft.com/office/powerpoint/2010/main" val="105783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lstStyle/>
          <a:p>
            <a:pPr algn="ctr"/>
            <a:r>
              <a:rPr lang="en-US" dirty="0">
                <a:solidFill>
                  <a:srgbClr val="FF0000"/>
                </a:solidFill>
                <a:latin typeface="Century Schoolbook" panose="02040604050505020304" pitchFamily="18" charset="0"/>
              </a:rPr>
              <a:t>Pipeline Transportation</a:t>
            </a:r>
          </a:p>
        </p:txBody>
      </p:sp>
      <p:sp>
        <p:nvSpPr>
          <p:cNvPr id="3" name="Content Placeholder 2"/>
          <p:cNvSpPr>
            <a:spLocks noGrp="1"/>
          </p:cNvSpPr>
          <p:nvPr>
            <p:ph idx="1"/>
          </p:nvPr>
        </p:nvSpPr>
        <p:spPr>
          <a:xfrm>
            <a:off x="156643" y="2133600"/>
            <a:ext cx="3886200" cy="3254375"/>
          </a:xfrm>
        </p:spPr>
        <p:txBody>
          <a:bodyPr/>
          <a:lstStyle/>
          <a:p>
            <a:r>
              <a:rPr lang="en-US" dirty="0">
                <a:latin typeface="Century Schoolbook" panose="02040604050505020304" pitchFamily="18" charset="0"/>
              </a:rPr>
              <a:t>Pages 22 – 27 are dedicated to Pipeline based emergency response and identification.</a:t>
            </a:r>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19</a:t>
            </a:fld>
            <a:endParaRPr lang="en-US" dirty="0"/>
          </a:p>
        </p:txBody>
      </p:sp>
      <p:pic>
        <p:nvPicPr>
          <p:cNvPr id="11266" name="Picture 2" descr="http://www.sunocologistics.com/SiteData/images/pipeline_markers/2c2c349178b7d4c5c2fc47359e18e31b/pipeline_markers.gif" title="Pip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621" y="1650420"/>
            <a:ext cx="4784103" cy="495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8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solidFill>
                  <a:srgbClr val="FF0000"/>
                </a:solidFill>
                <a:latin typeface="Century Schoolbook" panose="02040604050505020304" pitchFamily="18" charset="0"/>
              </a:rPr>
              <a:t>Hazardous Materials Awareness Level</a:t>
            </a:r>
          </a:p>
        </p:txBody>
      </p:sp>
      <p:sp>
        <p:nvSpPr>
          <p:cNvPr id="3" name="Content Placeholder 2"/>
          <p:cNvSpPr>
            <a:spLocks noGrp="1"/>
          </p:cNvSpPr>
          <p:nvPr>
            <p:ph idx="1"/>
          </p:nvPr>
        </p:nvSpPr>
        <p:spPr>
          <a:xfrm>
            <a:off x="533400" y="2239863"/>
            <a:ext cx="4959345" cy="4129545"/>
          </a:xfrm>
        </p:spPr>
        <p:txBody>
          <a:bodyPr>
            <a:normAutofit fontScale="77500" lnSpcReduction="20000"/>
          </a:bodyPr>
          <a:lstStyle/>
          <a:p>
            <a:pPr lvl="1"/>
            <a:r>
              <a:rPr lang="en-US" dirty="0">
                <a:latin typeface="Century Schoolbook" panose="02040604050505020304" pitchFamily="18" charset="0"/>
              </a:rPr>
              <a:t>OSHA 1910.120(g)(6)(i)</a:t>
            </a:r>
          </a:p>
          <a:p>
            <a:pPr lvl="2"/>
            <a:r>
              <a:rPr lang="en-US" sz="2100" dirty="0">
                <a:latin typeface="Century Schoolbook" panose="02040604050505020304" pitchFamily="18" charset="0"/>
              </a:rPr>
              <a:t>First responders at the awareness level are individuals who are likely to witness or discover a hazardous substance release and who have been trained to initiate an emergency response sequence by notifying the proper authorities of the release. They would take no further action beyond notifying the authorities of the release.</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2</a:t>
            </a:fld>
            <a:endParaRPr lang="en-US" dirty="0"/>
          </a:p>
        </p:txBody>
      </p:sp>
      <p:pic>
        <p:nvPicPr>
          <p:cNvPr id="2050" name="Picture 2" descr="C:\Users\slhiggins\AppData\Local\Microsoft\Windows\Temporary Internet Files\Content.IE5\OP0K3GDN\MC900199273[1].wmf" title="Poison Bu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945" y="2362200"/>
            <a:ext cx="2584455" cy="312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9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7"/>
            <a:ext cx="7467600" cy="1143000"/>
          </a:xfrm>
        </p:spPr>
        <p:txBody>
          <a:bodyPr/>
          <a:lstStyle/>
          <a:p>
            <a:pPr algn="ctr" fontAlgn="auto">
              <a:spcAft>
                <a:spcPts val="0"/>
              </a:spcAft>
              <a:defRPr/>
            </a:pPr>
            <a:r>
              <a:rPr lang="en-US" dirty="0">
                <a:solidFill>
                  <a:srgbClr val="FF0000"/>
                </a:solidFill>
                <a:latin typeface="Century Schoolbook" panose="02040604050505020304" pitchFamily="18" charset="0"/>
              </a:rPr>
              <a:t>Yellow Bordered Pages</a:t>
            </a:r>
          </a:p>
        </p:txBody>
      </p:sp>
      <p:sp>
        <p:nvSpPr>
          <p:cNvPr id="17411" name="Content Placeholder 5" title="green"/>
          <p:cNvSpPr>
            <a:spLocks noGrp="1"/>
          </p:cNvSpPr>
          <p:nvPr>
            <p:ph sz="half" idx="1"/>
          </p:nvPr>
        </p:nvSpPr>
        <p:spPr/>
        <p:txBody>
          <a:bodyPr anchor="ctr">
            <a:normAutofit lnSpcReduction="10000"/>
          </a:bodyPr>
          <a:lstStyle/>
          <a:p>
            <a:pPr algn="ctr">
              <a:buFont typeface="Wingdings 2" pitchFamily="18" charset="2"/>
              <a:buNone/>
            </a:pPr>
            <a:r>
              <a:rPr lang="en-US" dirty="0">
                <a:solidFill>
                  <a:srgbClr val="FFFF00"/>
                </a:solidFill>
                <a:effectLst>
                  <a:outerShdw blurRad="38100" dist="38100" dir="2700000" algn="tl">
                    <a:srgbClr val="000000">
                      <a:alpha val="43137"/>
                    </a:srgbClr>
                  </a:outerShdw>
                </a:effectLst>
                <a:latin typeface="Century Schoolbook" panose="02040604050505020304" pitchFamily="18" charset="0"/>
              </a:rPr>
              <a:t>YELLOW</a:t>
            </a:r>
            <a:r>
              <a:rPr lang="en-US" dirty="0">
                <a:latin typeface="Century Schoolbook" panose="02040604050505020304" pitchFamily="18" charset="0"/>
              </a:rPr>
              <a:t> Section is Listed in order of UN number</a:t>
            </a:r>
            <a:endParaRPr lang="en-US" dirty="0"/>
          </a:p>
          <a:p>
            <a:pPr algn="ctr">
              <a:buFont typeface="Wingdings 2" pitchFamily="18" charset="2"/>
              <a:buNone/>
            </a:pPr>
            <a:endParaRPr lang="en-US" dirty="0"/>
          </a:p>
          <a:p>
            <a:pPr algn="ctr">
              <a:buFont typeface="Wingdings 2" pitchFamily="18" charset="2"/>
              <a:buNone/>
            </a:pPr>
            <a:r>
              <a:rPr lang="en-US" dirty="0">
                <a:solidFill>
                  <a:srgbClr val="00B050"/>
                </a:solidFill>
                <a:effectLst>
                  <a:outerShdw blurRad="38100" dist="38100" dir="2700000" algn="tl">
                    <a:srgbClr val="000000">
                      <a:alpha val="43137"/>
                    </a:srgbClr>
                  </a:outerShdw>
                </a:effectLst>
                <a:latin typeface="Century Schoolbook" panose="02040604050505020304" pitchFamily="18" charset="0"/>
              </a:rPr>
              <a:t>GREEN</a:t>
            </a:r>
            <a:r>
              <a:rPr lang="en-US" dirty="0">
                <a:latin typeface="Century Schoolbook" panose="02040604050505020304" pitchFamily="18" charset="0"/>
              </a:rPr>
              <a:t> Highlights = If no fire, go to </a:t>
            </a:r>
            <a:r>
              <a:rPr lang="en-US" dirty="0">
                <a:solidFill>
                  <a:srgbClr val="00B050"/>
                </a:solidFill>
                <a:effectLst>
                  <a:outerShdw blurRad="38100" dist="38100" dir="2700000" algn="tl">
                    <a:srgbClr val="000000">
                      <a:alpha val="43137"/>
                    </a:srgbClr>
                  </a:outerShdw>
                </a:effectLst>
                <a:latin typeface="Century Schoolbook" panose="02040604050505020304" pitchFamily="18" charset="0"/>
              </a:rPr>
              <a:t>GREEN</a:t>
            </a:r>
            <a:r>
              <a:rPr lang="en-US" dirty="0">
                <a:latin typeface="Century Schoolbook" panose="02040604050505020304" pitchFamily="18" charset="0"/>
              </a:rPr>
              <a:t> section</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600199"/>
            <a:ext cx="3357551" cy="4525963"/>
          </a:xfrm>
          <a:prstGeom prst="rect">
            <a:avLst/>
          </a:prstGeom>
        </p:spPr>
      </p:pic>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7"/>
            <a:ext cx="7467600" cy="1143000"/>
          </a:xfrm>
        </p:spPr>
        <p:txBody>
          <a:bodyPr>
            <a:normAutofit/>
          </a:bodyPr>
          <a:lstStyle/>
          <a:p>
            <a:pPr algn="ctr" fontAlgn="auto">
              <a:spcAft>
                <a:spcPts val="0"/>
              </a:spcAft>
              <a:defRPr/>
            </a:pPr>
            <a:r>
              <a:rPr lang="en-US" dirty="0">
                <a:solidFill>
                  <a:srgbClr val="FF0000"/>
                </a:solidFill>
                <a:latin typeface="Century Schoolbook" panose="02040604050505020304" pitchFamily="18" charset="0"/>
              </a:rPr>
              <a:t>Blue Bordered Pages</a:t>
            </a:r>
          </a:p>
        </p:txBody>
      </p:sp>
      <p:sp>
        <p:nvSpPr>
          <p:cNvPr id="18435" name="Content Placeholder 2" title="green"/>
          <p:cNvSpPr>
            <a:spLocks noGrp="1"/>
          </p:cNvSpPr>
          <p:nvPr>
            <p:ph sz="half" idx="1"/>
          </p:nvPr>
        </p:nvSpPr>
        <p:spPr>
          <a:xfrm>
            <a:off x="381000" y="1599238"/>
            <a:ext cx="3657600" cy="4525963"/>
          </a:xfrm>
        </p:spPr>
        <p:txBody>
          <a:bodyPr anchor="ctr">
            <a:normAutofit fontScale="92500" lnSpcReduction="10000"/>
          </a:bodyPr>
          <a:lstStyle/>
          <a:p>
            <a:pPr algn="ctr">
              <a:buNone/>
            </a:pPr>
            <a:r>
              <a:rPr lang="en-US" dirty="0">
                <a:solidFill>
                  <a:srgbClr val="00B0F0"/>
                </a:solidFill>
                <a:effectLst>
                  <a:outerShdw blurRad="38100" dist="38100" dir="2700000" algn="tl">
                    <a:srgbClr val="000000">
                      <a:alpha val="43137"/>
                    </a:srgbClr>
                  </a:outerShdw>
                </a:effectLst>
                <a:latin typeface="Century Schoolbook" panose="02040604050505020304" pitchFamily="18" charset="0"/>
              </a:rPr>
              <a:t>BLUE</a:t>
            </a:r>
            <a:r>
              <a:rPr lang="en-US" dirty="0">
                <a:latin typeface="Century Schoolbook" panose="02040604050505020304" pitchFamily="18" charset="0"/>
              </a:rPr>
              <a:t> Section is Listed in alphabetical order of the chemical name</a:t>
            </a:r>
          </a:p>
          <a:p>
            <a:pPr algn="ctr">
              <a:buNone/>
            </a:pPr>
            <a:endParaRPr lang="en-US" dirty="0"/>
          </a:p>
          <a:p>
            <a:pPr algn="ctr">
              <a:buNone/>
            </a:pPr>
            <a:endParaRPr lang="en-US" dirty="0"/>
          </a:p>
          <a:p>
            <a:pPr algn="ctr">
              <a:buNone/>
            </a:pPr>
            <a:r>
              <a:rPr lang="en-US" dirty="0">
                <a:solidFill>
                  <a:srgbClr val="00B050"/>
                </a:solidFill>
                <a:effectLst>
                  <a:outerShdw blurRad="38100" dist="38100" dir="2700000" algn="tl">
                    <a:srgbClr val="000000">
                      <a:alpha val="43137"/>
                    </a:srgbClr>
                  </a:outerShdw>
                </a:effectLst>
                <a:latin typeface="Century Schoolbook" panose="02040604050505020304" pitchFamily="18" charset="0"/>
              </a:rPr>
              <a:t>GREEN</a:t>
            </a:r>
            <a:r>
              <a:rPr lang="en-US" dirty="0">
                <a:latin typeface="Century Schoolbook" panose="02040604050505020304" pitchFamily="18" charset="0"/>
              </a:rPr>
              <a:t> Highlights = If no fire, go to </a:t>
            </a:r>
            <a:r>
              <a:rPr lang="en-US" dirty="0">
                <a:solidFill>
                  <a:srgbClr val="00B050"/>
                </a:solidFill>
                <a:effectLst>
                  <a:outerShdw blurRad="38100" dist="38100" dir="2700000" algn="tl">
                    <a:srgbClr val="000000">
                      <a:alpha val="43137"/>
                    </a:srgbClr>
                  </a:outerShdw>
                </a:effectLst>
                <a:latin typeface="Century Schoolbook" panose="02040604050505020304" pitchFamily="18" charset="0"/>
              </a:rPr>
              <a:t>GREEN</a:t>
            </a:r>
            <a:r>
              <a:rPr lang="en-US" dirty="0">
                <a:latin typeface="Century Schoolbook" panose="02040604050505020304" pitchFamily="18" charset="0"/>
              </a:rPr>
              <a:t> section</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84210" y="1600200"/>
            <a:ext cx="3223579" cy="4525963"/>
          </a:xfrm>
          <a:prstGeom prst="rect">
            <a:avLst/>
          </a:prstGeom>
        </p:spPr>
      </p:pic>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660"/>
            <a:ext cx="7467600" cy="847816"/>
          </a:xfrm>
        </p:spPr>
        <p:txBody>
          <a:bodyPr/>
          <a:lstStyle/>
          <a:p>
            <a:pPr algn="ctr" fontAlgn="auto">
              <a:spcAft>
                <a:spcPts val="0"/>
              </a:spcAft>
              <a:defRPr/>
            </a:pPr>
            <a:r>
              <a:rPr lang="en-US" dirty="0">
                <a:solidFill>
                  <a:srgbClr val="FF0000"/>
                </a:solidFill>
                <a:latin typeface="Century Schoolbook" panose="02040604050505020304" pitchFamily="18" charset="0"/>
              </a:rPr>
              <a:t>Orange Bordered Pages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7294" y="1304012"/>
            <a:ext cx="3013826" cy="4521512"/>
          </a:xfrm>
          <a:prstGeom prst="rect">
            <a:avLst/>
          </a:prstGeom>
        </p:spPr>
      </p:pic>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22</a:t>
            </a:fld>
            <a:endParaRPr lang="en-US" dirty="0"/>
          </a:p>
        </p:txBody>
      </p:sp>
      <p:sp>
        <p:nvSpPr>
          <p:cNvPr id="19460" name="TextBox 6"/>
          <p:cNvSpPr txBox="1">
            <a:spLocks noChangeArrowheads="1"/>
          </p:cNvSpPr>
          <p:nvPr/>
        </p:nvSpPr>
        <p:spPr bwMode="auto">
          <a:xfrm>
            <a:off x="228600" y="1304012"/>
            <a:ext cx="2667000" cy="4747903"/>
          </a:xfrm>
          <a:prstGeom prst="rect">
            <a:avLst/>
          </a:prstGeom>
          <a:noFill/>
          <a:ln w="9525">
            <a:noFill/>
            <a:miter lim="800000"/>
            <a:headEnd/>
            <a:tailEnd/>
          </a:ln>
        </p:spPr>
        <p:txBody>
          <a:bodyPr wrap="square">
            <a:spAutoFit/>
          </a:bodyPr>
          <a:lstStyle/>
          <a:p>
            <a:pPr>
              <a:lnSpc>
                <a:spcPct val="150000"/>
              </a:lnSpc>
              <a:buFontTx/>
              <a:buBlip>
                <a:blip r:embed="rId4"/>
              </a:buBlip>
            </a:pPr>
            <a:r>
              <a:rPr lang="en-US" sz="2800" dirty="0">
                <a:latin typeface="Century Schoolbook" panose="02040604050505020304" pitchFamily="18" charset="0"/>
              </a:rPr>
              <a:t> These are a 2 page section</a:t>
            </a:r>
            <a:endParaRPr lang="en-US" sz="2800" i="1" dirty="0">
              <a:latin typeface="Century Schoolbook" panose="02040604050505020304" pitchFamily="18" charset="0"/>
            </a:endParaRPr>
          </a:p>
          <a:p>
            <a:pPr>
              <a:lnSpc>
                <a:spcPct val="150000"/>
              </a:lnSpc>
            </a:pPr>
            <a:endParaRPr lang="en-US" sz="2800" dirty="0">
              <a:latin typeface="Century Schoolbook" panose="02040604050505020304" pitchFamily="18" charset="0"/>
            </a:endParaRPr>
          </a:p>
          <a:p>
            <a:pPr>
              <a:buFontTx/>
              <a:buBlip>
                <a:blip r:embed="rId4"/>
              </a:buBlip>
            </a:pPr>
            <a:r>
              <a:rPr lang="en-US" sz="2800" dirty="0">
                <a:latin typeface="Century Schoolbook" panose="02040604050505020304" pitchFamily="18" charset="0"/>
              </a:rPr>
              <a:t> These sections are designed for ease of use</a:t>
            </a:r>
          </a:p>
          <a:p>
            <a:endParaRPr lang="en-US" sz="2800" dirty="0">
              <a:latin typeface="Century Schoolbook" panose="02040604050505020304" pitchFamily="18" charset="0"/>
            </a:endParaRPr>
          </a:p>
          <a:p>
            <a:pPr>
              <a:lnSpc>
                <a:spcPct val="150000"/>
              </a:lnSpc>
              <a:buFontTx/>
              <a:buBlip>
                <a:blip r:embed="rId4"/>
              </a:buBlip>
            </a:pPr>
            <a:r>
              <a:rPr lang="en-US" sz="2800" dirty="0">
                <a:latin typeface="Century Schoolbook" panose="02040604050505020304" pitchFamily="18" charset="0"/>
              </a:rPr>
              <a:t> Guide 111</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5087" y="1304012"/>
            <a:ext cx="3013825" cy="45215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113"/>
            <a:ext cx="7467600" cy="1112210"/>
          </a:xfrm>
        </p:spPr>
        <p:txBody>
          <a:bodyPr/>
          <a:lstStyle/>
          <a:p>
            <a:pPr algn="ctr" fontAlgn="auto">
              <a:spcAft>
                <a:spcPts val="0"/>
              </a:spcAft>
              <a:defRPr/>
            </a:pPr>
            <a:r>
              <a:rPr lang="en-US" dirty="0">
                <a:solidFill>
                  <a:srgbClr val="FF0000"/>
                </a:solidFill>
                <a:latin typeface="Century Schoolbook" panose="02040604050505020304" pitchFamily="18" charset="0"/>
              </a:rPr>
              <a:t>Green Bordered Pages</a:t>
            </a:r>
          </a:p>
        </p:txBody>
      </p:sp>
      <p:sp>
        <p:nvSpPr>
          <p:cNvPr id="20483" name="Content Placeholder 3"/>
          <p:cNvSpPr>
            <a:spLocks noGrp="1"/>
          </p:cNvSpPr>
          <p:nvPr>
            <p:ph sz="half" idx="1"/>
          </p:nvPr>
        </p:nvSpPr>
        <p:spPr>
          <a:xfrm>
            <a:off x="457200" y="1600200"/>
            <a:ext cx="4648200" cy="4548187"/>
          </a:xfrm>
        </p:spPr>
        <p:txBody>
          <a:bodyPr anchor="ctr">
            <a:normAutofit/>
          </a:bodyPr>
          <a:lstStyle/>
          <a:p>
            <a:pPr algn="ctr">
              <a:buFont typeface="Wingdings 2" pitchFamily="18" charset="2"/>
              <a:buNone/>
            </a:pPr>
            <a:r>
              <a:rPr lang="en-US" sz="2000" dirty="0">
                <a:latin typeface="Century Schoolbook" panose="02040604050505020304" pitchFamily="18" charset="0"/>
              </a:rPr>
              <a:t>Distance references</a:t>
            </a:r>
          </a:p>
          <a:p>
            <a:pPr>
              <a:buFont typeface="Wingdings 2" pitchFamily="18" charset="2"/>
              <a:buNone/>
            </a:pPr>
            <a:endParaRPr lang="en-US" sz="2000" dirty="0">
              <a:latin typeface="Century Schoolbook" panose="02040604050505020304" pitchFamily="18" charset="0"/>
            </a:endParaRPr>
          </a:p>
          <a:p>
            <a:pPr>
              <a:buFontTx/>
              <a:buChar char="-"/>
            </a:pPr>
            <a:r>
              <a:rPr lang="en-US" sz="2000" b="1" dirty="0">
                <a:latin typeface="Century Schoolbook" panose="02040604050505020304" pitchFamily="18" charset="0"/>
              </a:rPr>
              <a:t>Table 1 </a:t>
            </a:r>
            <a:r>
              <a:rPr lang="en-US" sz="2000" dirty="0">
                <a:latin typeface="Century Schoolbook" panose="02040604050505020304" pitchFamily="18" charset="0"/>
              </a:rPr>
              <a:t>– Initial Isolation and Protection.</a:t>
            </a:r>
          </a:p>
          <a:p>
            <a:pPr>
              <a:buFontTx/>
              <a:buChar char="-"/>
            </a:pPr>
            <a:endParaRPr lang="en-US" sz="2000" dirty="0">
              <a:latin typeface="Century Schoolbook" panose="02040604050505020304" pitchFamily="18" charset="0"/>
            </a:endParaRPr>
          </a:p>
          <a:p>
            <a:pPr>
              <a:buFontTx/>
              <a:buChar char="-"/>
            </a:pPr>
            <a:r>
              <a:rPr lang="en-US" sz="2000" b="1" dirty="0">
                <a:latin typeface="Century Schoolbook" panose="02040604050505020304" pitchFamily="18" charset="0"/>
              </a:rPr>
              <a:t>Table 2 </a:t>
            </a:r>
            <a:r>
              <a:rPr lang="en-US" sz="2000" dirty="0">
                <a:latin typeface="Century Schoolbook" panose="02040604050505020304" pitchFamily="18" charset="0"/>
              </a:rPr>
              <a:t>– Water Reactive Materials.</a:t>
            </a:r>
          </a:p>
          <a:p>
            <a:pPr>
              <a:buFontTx/>
              <a:buChar char="-"/>
            </a:pPr>
            <a:endParaRPr lang="en-US" sz="2000" dirty="0">
              <a:latin typeface="Century Schoolbook" panose="02040604050505020304" pitchFamily="18" charset="0"/>
            </a:endParaRPr>
          </a:p>
          <a:p>
            <a:pPr>
              <a:buFontTx/>
              <a:buChar char="-"/>
            </a:pPr>
            <a:r>
              <a:rPr lang="en-US" sz="2000" b="1" dirty="0">
                <a:latin typeface="Century Schoolbook" panose="02040604050505020304" pitchFamily="18" charset="0"/>
              </a:rPr>
              <a:t>Table 3 </a:t>
            </a:r>
            <a:r>
              <a:rPr lang="en-US" sz="2000" dirty="0">
                <a:latin typeface="Century Schoolbook" panose="02040604050505020304" pitchFamily="18" charset="0"/>
              </a:rPr>
              <a:t>– Isolation of TIH Gases.</a:t>
            </a:r>
            <a:r>
              <a:rPr lang="en-US" sz="1400" dirty="0">
                <a:latin typeface="Century Schoolbook" panose="02040604050505020304" pitchFamily="18" charset="0"/>
              </a:rPr>
              <a:t>(toxic inhalation hazards)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736306" y="1969295"/>
            <a:ext cx="4700587" cy="3657600"/>
          </a:xfrm>
          <a:prstGeom prst="rect">
            <a:avLst/>
          </a:prstGeom>
        </p:spPr>
      </p:pic>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A4A4-6866-4AC7-9C45-A280CFC40D6C}"/>
              </a:ext>
            </a:extLst>
          </p:cNvPr>
          <p:cNvSpPr>
            <a:spLocks noGrp="1"/>
          </p:cNvSpPr>
          <p:nvPr>
            <p:ph type="title"/>
          </p:nvPr>
        </p:nvSpPr>
        <p:spPr>
          <a:xfrm>
            <a:off x="838200" y="166554"/>
            <a:ext cx="7467600" cy="1143000"/>
          </a:xfrm>
        </p:spPr>
        <p:txBody>
          <a:bodyPr/>
          <a:lstStyle/>
          <a:p>
            <a:pPr algn="ctr"/>
            <a:r>
              <a:rPr lang="en-US" dirty="0">
                <a:solidFill>
                  <a:srgbClr val="FF0000"/>
                </a:solidFill>
                <a:latin typeface="Century Schoolbook" panose="02040604050505020304" pitchFamily="18" charset="0"/>
              </a:rPr>
              <a:t>Payroll / Credit</a:t>
            </a:r>
          </a:p>
        </p:txBody>
      </p:sp>
      <p:sp>
        <p:nvSpPr>
          <p:cNvPr id="3" name="Content Placeholder 2">
            <a:extLst>
              <a:ext uri="{FF2B5EF4-FFF2-40B4-BE49-F238E27FC236}">
                <a16:creationId xmlns:a16="http://schemas.microsoft.com/office/drawing/2014/main" id="{A9574EB3-038D-47EB-8DED-DFE6D05E42A7}"/>
              </a:ext>
            </a:extLst>
          </p:cNvPr>
          <p:cNvSpPr>
            <a:spLocks noGrp="1"/>
          </p:cNvSpPr>
          <p:nvPr>
            <p:ph idx="1"/>
          </p:nvPr>
        </p:nvSpPr>
        <p:spPr/>
        <p:txBody>
          <a:bodyPr>
            <a:normAutofit fontScale="62500" lnSpcReduction="20000"/>
          </a:bodyPr>
          <a:lstStyle/>
          <a:p>
            <a:pPr fontAlgn="auto">
              <a:spcAft>
                <a:spcPts val="0"/>
              </a:spcAft>
              <a:defRPr/>
            </a:pPr>
            <a:r>
              <a:rPr lang="en-US" sz="2000" dirty="0">
                <a:latin typeface="Century Schoolbook" panose="02040604050505020304" pitchFamily="18" charset="0"/>
              </a:rPr>
              <a:t>Upon completion of the course and testing please enter payroll / credit time into the Emergency Reporting system.</a:t>
            </a:r>
          </a:p>
          <a:p>
            <a:pPr fontAlgn="auto">
              <a:spcAft>
                <a:spcPts val="0"/>
              </a:spcAft>
              <a:defRPr/>
            </a:pPr>
            <a:r>
              <a:rPr lang="en-US" sz="2000" dirty="0">
                <a:latin typeface="Century Schoolbook" panose="02040604050505020304" pitchFamily="18" charset="0"/>
              </a:rPr>
              <a:t>Please enter this info under the unassigned station field at the bottom portion of the daily roster (add person).</a:t>
            </a:r>
          </a:p>
          <a:p>
            <a:pPr fontAlgn="auto">
              <a:spcAft>
                <a:spcPts val="0"/>
              </a:spcAft>
              <a:defRPr/>
            </a:pPr>
            <a:r>
              <a:rPr lang="en-US" sz="2000" dirty="0">
                <a:latin typeface="Century Schoolbook" panose="02040604050505020304" pitchFamily="18" charset="0"/>
              </a:rPr>
              <a:t>Fill in your name as per usual and then the times select the following for the position and activity codes:</a:t>
            </a:r>
          </a:p>
          <a:p>
            <a:pPr marL="68263" indent="0" fontAlgn="auto">
              <a:spcAft>
                <a:spcPts val="0"/>
              </a:spcAft>
              <a:buFont typeface="Arial" panose="020B0604020202020204" pitchFamily="34" charset="0"/>
              <a:buNone/>
              <a:defRPr/>
            </a:pPr>
            <a:endParaRPr lang="en-US" sz="2000" dirty="0">
              <a:latin typeface="Century Schoolbook" panose="02040604050505020304" pitchFamily="18" charset="0"/>
            </a:endParaRPr>
          </a:p>
          <a:p>
            <a:pPr fontAlgn="auto">
              <a:spcAft>
                <a:spcPts val="0"/>
              </a:spcAft>
              <a:defRPr/>
            </a:pPr>
            <a:r>
              <a:rPr lang="en-US" sz="2000" b="1" dirty="0">
                <a:solidFill>
                  <a:srgbClr val="FF0000"/>
                </a:solidFill>
                <a:latin typeface="Century Schoolbook" panose="02040604050505020304" pitchFamily="18" charset="0"/>
              </a:rPr>
              <a:t>Position</a:t>
            </a:r>
            <a:r>
              <a:rPr lang="en-US" sz="2000" b="1" dirty="0">
                <a:solidFill>
                  <a:srgbClr val="FFFF00"/>
                </a:solidFill>
                <a:latin typeface="Century Schoolbook" panose="02040604050505020304" pitchFamily="18" charset="0"/>
              </a:rPr>
              <a:t> </a:t>
            </a:r>
            <a:r>
              <a:rPr lang="en-US" sz="2000" dirty="0">
                <a:latin typeface="Century Schoolbook" panose="02040604050505020304" pitchFamily="18" charset="0"/>
              </a:rPr>
              <a:t>: Training</a:t>
            </a:r>
          </a:p>
          <a:p>
            <a:pPr fontAlgn="auto">
              <a:spcAft>
                <a:spcPts val="0"/>
              </a:spcAft>
              <a:defRPr/>
            </a:pPr>
            <a:r>
              <a:rPr lang="en-US" sz="2000" b="1" dirty="0">
                <a:solidFill>
                  <a:srgbClr val="FF0000"/>
                </a:solidFill>
                <a:latin typeface="Century Schoolbook" panose="02040604050505020304" pitchFamily="18" charset="0"/>
              </a:rPr>
              <a:t>Activity</a:t>
            </a:r>
            <a:r>
              <a:rPr lang="en-US" sz="2000" dirty="0">
                <a:solidFill>
                  <a:srgbClr val="FF0000"/>
                </a:solidFill>
                <a:latin typeface="Century Schoolbook" panose="02040604050505020304" pitchFamily="18" charset="0"/>
              </a:rPr>
              <a:t> </a:t>
            </a:r>
            <a:r>
              <a:rPr lang="en-US" sz="2000" dirty="0">
                <a:latin typeface="Century Schoolbook" panose="02040604050505020304" pitchFamily="18" charset="0"/>
              </a:rPr>
              <a:t>:</a:t>
            </a:r>
          </a:p>
          <a:p>
            <a:pPr lvl="1" fontAlgn="auto">
              <a:spcAft>
                <a:spcPts val="0"/>
              </a:spcAft>
              <a:defRPr/>
            </a:pPr>
            <a:r>
              <a:rPr lang="en-US" sz="1600" dirty="0">
                <a:latin typeface="Century Schoolbook" panose="02040604050505020304" pitchFamily="18" charset="0"/>
              </a:rPr>
              <a:t>CO -Credit Only (on duty)</a:t>
            </a:r>
          </a:p>
          <a:p>
            <a:pPr lvl="1" fontAlgn="auto">
              <a:spcAft>
                <a:spcPts val="0"/>
              </a:spcAft>
              <a:defRPr/>
            </a:pPr>
            <a:r>
              <a:rPr lang="en-US" sz="1600" dirty="0">
                <a:latin typeface="Century Schoolbook" panose="02040604050505020304" pitchFamily="18" charset="0"/>
              </a:rPr>
              <a:t>TRN- Training Pay (off duty)</a:t>
            </a:r>
          </a:p>
          <a:p>
            <a:pPr marL="454025" lvl="1" indent="0" fontAlgn="auto">
              <a:spcAft>
                <a:spcPts val="0"/>
              </a:spcAft>
              <a:buFont typeface="Arial" panose="020B0604020202020204" pitchFamily="34" charset="0"/>
              <a:buNone/>
              <a:defRPr/>
            </a:pPr>
            <a:endParaRPr lang="en-US" sz="1600" dirty="0">
              <a:latin typeface="Century Schoolbook" panose="02040604050505020304" pitchFamily="18" charset="0"/>
            </a:endParaRPr>
          </a:p>
          <a:p>
            <a:pPr marL="454025" lvl="1" indent="0" fontAlgn="auto">
              <a:spcAft>
                <a:spcPts val="0"/>
              </a:spcAft>
              <a:buFont typeface="Arial" panose="020B0604020202020204" pitchFamily="34" charset="0"/>
              <a:buNone/>
              <a:defRPr/>
            </a:pPr>
            <a:r>
              <a:rPr lang="en-US" sz="1600" dirty="0">
                <a:latin typeface="Century Schoolbook" panose="02040604050505020304" pitchFamily="18" charset="0"/>
              </a:rPr>
              <a:t>Type </a:t>
            </a:r>
            <a:r>
              <a:rPr lang="en-US" sz="1600" b="1" u="sng" dirty="0">
                <a:solidFill>
                  <a:srgbClr val="FF0000"/>
                </a:solidFill>
                <a:latin typeface="Century Schoolbook" panose="02040604050505020304" pitchFamily="18" charset="0"/>
              </a:rPr>
              <a:t>mandatories</a:t>
            </a:r>
            <a:r>
              <a:rPr lang="en-US" sz="1600" dirty="0">
                <a:solidFill>
                  <a:srgbClr val="FFFF00"/>
                </a:solidFill>
                <a:latin typeface="Century Schoolbook" panose="02040604050505020304" pitchFamily="18" charset="0"/>
              </a:rPr>
              <a:t> </a:t>
            </a:r>
            <a:r>
              <a:rPr lang="en-US" sz="1600" dirty="0">
                <a:latin typeface="Century Schoolbook" panose="02040604050505020304" pitchFamily="18" charset="0"/>
              </a:rPr>
              <a:t>in the note field.</a:t>
            </a:r>
          </a:p>
          <a:p>
            <a:endParaRPr lang="en-US" dirty="0"/>
          </a:p>
        </p:txBody>
      </p:sp>
      <p:sp>
        <p:nvSpPr>
          <p:cNvPr id="5" name="Slide Number Placeholder 4">
            <a:extLst>
              <a:ext uri="{FF2B5EF4-FFF2-40B4-BE49-F238E27FC236}">
                <a16:creationId xmlns:a16="http://schemas.microsoft.com/office/drawing/2014/main" id="{7190C3FA-BA21-4CD9-A42D-5A2427FF9232}"/>
              </a:ext>
            </a:extLst>
          </p:cNvPr>
          <p:cNvSpPr>
            <a:spLocks noGrp="1"/>
          </p:cNvSpPr>
          <p:nvPr>
            <p:ph type="sldNum" sz="quarter" idx="12"/>
          </p:nvPr>
        </p:nvSpPr>
        <p:spPr/>
        <p:txBody>
          <a:bodyPr/>
          <a:lstStyle/>
          <a:p>
            <a:pPr>
              <a:defRPr/>
            </a:pPr>
            <a:fld id="{6AB58BC7-002E-40DB-A8DA-C29D61870646}" type="slidenum">
              <a:rPr lang="en-US" smtClean="0"/>
              <a:pPr>
                <a:defRPr/>
              </a:pPr>
              <a:t>24</a:t>
            </a:fld>
            <a:endParaRPr lang="en-US" dirty="0"/>
          </a:p>
        </p:txBody>
      </p:sp>
    </p:spTree>
    <p:extLst>
      <p:ext uri="{BB962C8B-B14F-4D97-AF65-F5344CB8AC3E}">
        <p14:creationId xmlns:p14="http://schemas.microsoft.com/office/powerpoint/2010/main" val="233317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6676" y="609600"/>
            <a:ext cx="7470648" cy="1143000"/>
          </a:xfrm>
        </p:spPr>
        <p:txBody>
          <a:bodyPr>
            <a:normAutofit/>
          </a:bodyPr>
          <a:lstStyle/>
          <a:p>
            <a:pPr algn="ctr"/>
            <a:r>
              <a:rPr lang="en-US" b="1" u="sng" dirty="0">
                <a:solidFill>
                  <a:srgbClr val="FF0000"/>
                </a:solidFill>
              </a:rPr>
              <a:t>THE EXAM</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25</a:t>
            </a:fld>
            <a:endParaRPr lang="en-US" dirty="0"/>
          </a:p>
        </p:txBody>
      </p:sp>
      <p:sp>
        <p:nvSpPr>
          <p:cNvPr id="3" name="TextBox 2">
            <a:extLst>
              <a:ext uri="{FF2B5EF4-FFF2-40B4-BE49-F238E27FC236}">
                <a16:creationId xmlns:a16="http://schemas.microsoft.com/office/drawing/2014/main" id="{ECF66360-54FA-499B-801A-3A5C17F97F90}"/>
              </a:ext>
            </a:extLst>
          </p:cNvPr>
          <p:cNvSpPr txBox="1"/>
          <p:nvPr/>
        </p:nvSpPr>
        <p:spPr>
          <a:xfrm>
            <a:off x="836676" y="1981200"/>
            <a:ext cx="7470648" cy="800219"/>
          </a:xfrm>
          <a:prstGeom prst="rect">
            <a:avLst/>
          </a:prstGeom>
          <a:noFill/>
        </p:spPr>
        <p:txBody>
          <a:bodyPr wrap="square" rtlCol="0">
            <a:spAutoFit/>
          </a:bodyPr>
          <a:lstStyle/>
          <a:p>
            <a:endParaRPr lang="en-US" dirty="0"/>
          </a:p>
          <a:p>
            <a:r>
              <a:rPr lang="en-US" sz="2800" dirty="0"/>
              <a:t>Access Code: HAZCOM</a:t>
            </a:r>
          </a:p>
        </p:txBody>
      </p:sp>
    </p:spTree>
    <p:extLst>
      <p:ext uri="{BB962C8B-B14F-4D97-AF65-F5344CB8AC3E}">
        <p14:creationId xmlns:p14="http://schemas.microsoft.com/office/powerpoint/2010/main" val="344580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8"/>
            <a:ext cx="7773338" cy="1743682"/>
          </a:xfrm>
        </p:spPr>
        <p:txBody>
          <a:bodyPr>
            <a:normAutofit/>
          </a:bodyPr>
          <a:lstStyle/>
          <a:p>
            <a:pPr algn="ctr"/>
            <a:r>
              <a:rPr lang="en-US" sz="4000" dirty="0">
                <a:solidFill>
                  <a:srgbClr val="FF0000"/>
                </a:solidFill>
                <a:latin typeface="Century Schoolbook" panose="02040604050505020304" pitchFamily="18" charset="0"/>
              </a:rPr>
              <a:t>Training Objectives        </a:t>
            </a:r>
            <a:r>
              <a:rPr lang="en-US" sz="2400" dirty="0">
                <a:solidFill>
                  <a:srgbClr val="FF0000"/>
                </a:solidFill>
                <a:latin typeface="Century Schoolbook" panose="02040604050505020304" pitchFamily="18" charset="0"/>
              </a:rPr>
              <a:t>(1 of 2)</a:t>
            </a:r>
          </a:p>
        </p:txBody>
      </p:sp>
      <p:sp>
        <p:nvSpPr>
          <p:cNvPr id="3" name="Content Placeholder 2"/>
          <p:cNvSpPr>
            <a:spLocks noGrp="1"/>
          </p:cNvSpPr>
          <p:nvPr>
            <p:ph idx="1"/>
          </p:nvPr>
        </p:nvSpPr>
        <p:spPr>
          <a:xfrm>
            <a:off x="762000" y="2746519"/>
            <a:ext cx="7773339" cy="2433506"/>
          </a:xfrm>
        </p:spPr>
        <p:txBody>
          <a:bodyPr>
            <a:normAutofit/>
          </a:bodyPr>
          <a:lstStyle/>
          <a:p>
            <a:endParaRPr lang="en-US" dirty="0">
              <a:latin typeface="Century Schoolbook" panose="02040604050505020304" pitchFamily="18" charset="0"/>
            </a:endParaRPr>
          </a:p>
          <a:p>
            <a:r>
              <a:rPr lang="en-US" dirty="0">
                <a:latin typeface="Century Schoolbook" panose="02040604050505020304" pitchFamily="18" charset="0"/>
              </a:rPr>
              <a:t>The responder shall understand what hazardous substances are and the risks associated with them in an incident.</a:t>
            </a:r>
          </a:p>
          <a:p>
            <a:pPr marL="119062" indent="0">
              <a:buNone/>
            </a:pPr>
            <a:endParaRPr lang="en-US" dirty="0"/>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3</a:t>
            </a:fld>
            <a:endParaRPr lang="en-US" dirty="0"/>
          </a:p>
        </p:txBody>
      </p:sp>
    </p:spTree>
    <p:extLst>
      <p:ext uri="{BB962C8B-B14F-4D97-AF65-F5344CB8AC3E}">
        <p14:creationId xmlns:p14="http://schemas.microsoft.com/office/powerpoint/2010/main" val="395017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latin typeface="Century Schoolbook" panose="02040604050505020304" pitchFamily="18" charset="0"/>
              </a:rPr>
              <a:t>Training Objectives              </a:t>
            </a:r>
            <a:r>
              <a:rPr lang="en-US" sz="2400" dirty="0">
                <a:solidFill>
                  <a:srgbClr val="FF0000"/>
                </a:solidFill>
                <a:latin typeface="Century Schoolbook" panose="02040604050505020304" pitchFamily="18" charset="0"/>
              </a:rPr>
              <a:t>(2 of 2)</a:t>
            </a:r>
          </a:p>
        </p:txBody>
      </p:sp>
      <p:sp>
        <p:nvSpPr>
          <p:cNvPr id="3" name="Content Placeholder 2"/>
          <p:cNvSpPr>
            <a:spLocks noGrp="1"/>
          </p:cNvSpPr>
          <p:nvPr>
            <p:ph idx="1"/>
          </p:nvPr>
        </p:nvSpPr>
        <p:spPr>
          <a:xfrm>
            <a:off x="457200" y="2401146"/>
            <a:ext cx="8229600" cy="3505200"/>
          </a:xfrm>
        </p:spPr>
        <p:txBody>
          <a:bodyPr>
            <a:normAutofit lnSpcReduction="10000"/>
          </a:bodyPr>
          <a:lstStyle/>
          <a:p>
            <a:r>
              <a:rPr lang="en-US" dirty="0">
                <a:latin typeface="Century Schoolbook" panose="02040604050505020304" pitchFamily="18" charset="0"/>
              </a:rPr>
              <a:t>The responder shall understand their role in the emergency response including site security and control and the use of the U.S. D.O.T Emergency Response Guidebook.</a:t>
            </a:r>
          </a:p>
          <a:p>
            <a:pPr marL="119062" indent="0">
              <a:buNone/>
            </a:pPr>
            <a:endParaRPr lang="en-US" dirty="0">
              <a:latin typeface="Century Schoolbook" panose="02040604050505020304" pitchFamily="18" charset="0"/>
            </a:endParaRPr>
          </a:p>
          <a:p>
            <a:r>
              <a:rPr lang="en-US" dirty="0">
                <a:latin typeface="Century Schoolbook" panose="02040604050505020304" pitchFamily="18" charset="0"/>
              </a:rPr>
              <a:t>The responder shall have the ability to realize the need for additional resources, and to make the appropriate notifications to the communication center.</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4</a:t>
            </a:fld>
            <a:endParaRPr lang="en-US" dirty="0"/>
          </a:p>
        </p:txBody>
      </p:sp>
    </p:spTree>
    <p:extLst>
      <p:ext uri="{BB962C8B-B14F-4D97-AF65-F5344CB8AC3E}">
        <p14:creationId xmlns:p14="http://schemas.microsoft.com/office/powerpoint/2010/main" val="197859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Century Schoolbook" panose="02040604050505020304" pitchFamily="18" charset="0"/>
              </a:rPr>
              <a:t>Hazardous Substances</a:t>
            </a:r>
          </a:p>
        </p:txBody>
      </p:sp>
      <p:sp>
        <p:nvSpPr>
          <p:cNvPr id="3" name="Content Placeholder 2"/>
          <p:cNvSpPr>
            <a:spLocks noGrp="1"/>
          </p:cNvSpPr>
          <p:nvPr>
            <p:ph idx="1"/>
          </p:nvPr>
        </p:nvSpPr>
        <p:spPr>
          <a:xfrm>
            <a:off x="457200" y="1774825"/>
            <a:ext cx="4191000" cy="4625975"/>
          </a:xfrm>
        </p:spPr>
        <p:txBody>
          <a:bodyPr/>
          <a:lstStyle/>
          <a:p>
            <a:endParaRPr lang="en-US" dirty="0">
              <a:latin typeface="Century Schoolbook" panose="02040604050505020304" pitchFamily="18" charset="0"/>
            </a:endParaRPr>
          </a:p>
          <a:p>
            <a:endParaRPr lang="en-US" dirty="0">
              <a:latin typeface="Century Schoolbook" panose="02040604050505020304" pitchFamily="18" charset="0"/>
            </a:endParaRPr>
          </a:p>
          <a:p>
            <a:r>
              <a:rPr lang="en-US" dirty="0">
                <a:latin typeface="Century Schoolbook" panose="02040604050505020304" pitchFamily="18" charset="0"/>
              </a:rPr>
              <a:t>Dangerous goods, also called hazardous materials or Haz. Mat., are solids, liquids, or gases that can harm people, other living organisms</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5</a:t>
            </a:fld>
            <a:endParaRPr lang="en-US" dirty="0"/>
          </a:p>
        </p:txBody>
      </p:sp>
      <p:pic>
        <p:nvPicPr>
          <p:cNvPr id="3074" name="Picture 2" descr="C:\Users\slhiggins\AppData\Local\Microsoft\Windows\Temporary Internet Files\Content.IE5\YC5Y85MW\MC900199271[1].wmf" title="Poluted Str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895600"/>
            <a:ext cx="382189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45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latin typeface="Century Schoolbook" panose="02040604050505020304" pitchFamily="18" charset="0"/>
              </a:rPr>
              <a:t>Dangers of Hazardous Substances</a:t>
            </a:r>
          </a:p>
        </p:txBody>
      </p:sp>
      <p:sp>
        <p:nvSpPr>
          <p:cNvPr id="3" name="Content Placeholder 2"/>
          <p:cNvSpPr>
            <a:spLocks noGrp="1"/>
          </p:cNvSpPr>
          <p:nvPr>
            <p:ph idx="1"/>
          </p:nvPr>
        </p:nvSpPr>
        <p:spPr>
          <a:xfrm>
            <a:off x="219512" y="2019300"/>
            <a:ext cx="4419600" cy="4343400"/>
          </a:xfrm>
        </p:spPr>
        <p:txBody>
          <a:bodyPr/>
          <a:lstStyle/>
          <a:p>
            <a:r>
              <a:rPr lang="en-US" dirty="0">
                <a:latin typeface="Century Schoolbook" panose="02040604050505020304" pitchFamily="18" charset="0"/>
              </a:rPr>
              <a:t>Contamination</a:t>
            </a:r>
          </a:p>
          <a:p>
            <a:r>
              <a:rPr lang="en-US" dirty="0">
                <a:latin typeface="Century Schoolbook" panose="02040604050505020304" pitchFamily="18" charset="0"/>
              </a:rPr>
              <a:t>Illness</a:t>
            </a:r>
          </a:p>
          <a:p>
            <a:r>
              <a:rPr lang="en-US" dirty="0">
                <a:latin typeface="Century Schoolbook" panose="02040604050505020304" pitchFamily="18" charset="0"/>
              </a:rPr>
              <a:t>Injury</a:t>
            </a:r>
          </a:p>
          <a:p>
            <a:r>
              <a:rPr lang="en-US" dirty="0">
                <a:latin typeface="Century Schoolbook" panose="02040604050505020304" pitchFamily="18" charset="0"/>
              </a:rPr>
              <a:t>Death</a:t>
            </a:r>
          </a:p>
          <a:p>
            <a:r>
              <a:rPr lang="en-US" dirty="0">
                <a:latin typeface="Century Schoolbook" panose="02040604050505020304" pitchFamily="18" charset="0"/>
              </a:rPr>
              <a:t>Long Lasting Environmental Effects</a:t>
            </a:r>
          </a:p>
          <a:p>
            <a:r>
              <a:rPr lang="en-US" dirty="0">
                <a:latin typeface="Century Schoolbook" panose="02040604050505020304" pitchFamily="18" charset="0"/>
              </a:rPr>
              <a:t>Decomposition</a:t>
            </a:r>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6</a:t>
            </a:fld>
            <a:endParaRPr lang="en-US" dirty="0"/>
          </a:p>
        </p:txBody>
      </p:sp>
      <p:pic>
        <p:nvPicPr>
          <p:cNvPr id="4100" name="Picture 4" descr="http://t2.gstatic.com/images?q=tbn:ANd9GcS2f10K0uHGB8VAFESRFEOit4DOIXMZJQIq5tZ1PZp0sd2LGLPssG5eOBQ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4073233"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5562600"/>
            <a:ext cx="4073233" cy="307777"/>
          </a:xfrm>
          <a:prstGeom prst="rect">
            <a:avLst/>
          </a:prstGeom>
          <a:noFill/>
        </p:spPr>
        <p:txBody>
          <a:bodyPr wrap="square" rtlCol="0">
            <a:spAutoFit/>
          </a:bodyPr>
          <a:lstStyle/>
          <a:p>
            <a:r>
              <a:rPr lang="en-US" sz="1400" i="1" dirty="0"/>
              <a:t>Chemical Degloving from Sulfuric Acid Exposure</a:t>
            </a:r>
          </a:p>
        </p:txBody>
      </p:sp>
    </p:spTree>
    <p:extLst>
      <p:ext uri="{BB962C8B-B14F-4D97-AF65-F5344CB8AC3E}">
        <p14:creationId xmlns:p14="http://schemas.microsoft.com/office/powerpoint/2010/main" val="389513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a:solidFill>
                  <a:srgbClr val="FF0000"/>
                </a:solidFill>
                <a:latin typeface="Century Schoolbook" panose="02040604050505020304" pitchFamily="18" charset="0"/>
              </a:rPr>
              <a:t>Haz. Mat. Identification</a:t>
            </a:r>
          </a:p>
        </p:txBody>
      </p:sp>
      <p:sp>
        <p:nvSpPr>
          <p:cNvPr id="12291" name="Content Placeholder 3"/>
          <p:cNvSpPr>
            <a:spLocks noGrp="1"/>
          </p:cNvSpPr>
          <p:nvPr>
            <p:ph sz="half" idx="1"/>
          </p:nvPr>
        </p:nvSpPr>
        <p:spPr/>
        <p:txBody>
          <a:bodyPr>
            <a:normAutofit fontScale="92500"/>
          </a:bodyPr>
          <a:lstStyle/>
          <a:p>
            <a:pPr>
              <a:buFont typeface="Wingdings 2" pitchFamily="18" charset="2"/>
              <a:buBlip>
                <a:blip r:embed="rId3"/>
              </a:buBlip>
            </a:pPr>
            <a:r>
              <a:rPr lang="en-US" sz="3600" dirty="0">
                <a:latin typeface="Century Schoolbook" panose="02040604050505020304" pitchFamily="18" charset="0"/>
              </a:rPr>
              <a:t>Visual Cues</a:t>
            </a:r>
          </a:p>
          <a:p>
            <a:pPr>
              <a:buFont typeface="Wingdings 2" pitchFamily="18" charset="2"/>
              <a:buBlip>
                <a:blip r:embed="rId3"/>
              </a:buBlip>
            </a:pPr>
            <a:r>
              <a:rPr lang="en-US" sz="3600" dirty="0">
                <a:latin typeface="Century Schoolbook" panose="02040604050505020304" pitchFamily="18" charset="0"/>
              </a:rPr>
              <a:t>NFPA 704</a:t>
            </a:r>
          </a:p>
          <a:p>
            <a:pPr>
              <a:buFont typeface="Wingdings 2" pitchFamily="18" charset="2"/>
              <a:buBlip>
                <a:blip r:embed="rId3"/>
              </a:buBlip>
            </a:pPr>
            <a:r>
              <a:rPr lang="en-US" sz="3600" dirty="0">
                <a:latin typeface="Century Schoolbook" panose="02040604050505020304" pitchFamily="18" charset="0"/>
              </a:rPr>
              <a:t>Placards</a:t>
            </a:r>
          </a:p>
          <a:p>
            <a:pPr>
              <a:buFont typeface="Wingdings 2" pitchFamily="18" charset="2"/>
              <a:buBlip>
                <a:blip r:embed="rId3"/>
              </a:buBlip>
            </a:pPr>
            <a:r>
              <a:rPr lang="en-US" sz="3600" dirty="0">
                <a:latin typeface="Century Schoolbook" panose="02040604050505020304" pitchFamily="18" charset="0"/>
              </a:rPr>
              <a:t>SDS</a:t>
            </a:r>
          </a:p>
          <a:p>
            <a:pPr>
              <a:buFont typeface="Wingdings 2" pitchFamily="18" charset="2"/>
              <a:buBlip>
                <a:blip r:embed="rId3"/>
              </a:buBlip>
            </a:pPr>
            <a:r>
              <a:rPr lang="en-US" sz="3600" dirty="0">
                <a:latin typeface="Century Schoolbook" panose="02040604050505020304" pitchFamily="18" charset="0"/>
              </a:rPr>
              <a:t>Shipping Papers</a:t>
            </a:r>
          </a:p>
        </p:txBody>
      </p:sp>
      <p:pic>
        <p:nvPicPr>
          <p:cNvPr id="12292" name="Picture 4" title="704"/>
          <p:cNvPicPr>
            <a:picLocks noGrp="1" noChangeAspect="1" noChangeArrowheads="1"/>
          </p:cNvPicPr>
          <p:nvPr>
            <p:ph sz="half" idx="2"/>
          </p:nvPr>
        </p:nvPicPr>
        <p:blipFill>
          <a:blip r:embed="rId4" cstate="print"/>
          <a:stretch>
            <a:fillRect/>
          </a:stretch>
        </p:blipFill>
        <p:spPr>
          <a:xfrm>
            <a:off x="4520249" y="1600200"/>
            <a:ext cx="3151501" cy="4525963"/>
          </a:xfrm>
        </p:spPr>
      </p:pic>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Century Schoolbook" panose="02040604050505020304" pitchFamily="18" charset="0"/>
              </a:rPr>
              <a:t>NFPA 704</a:t>
            </a:r>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8</a:t>
            </a:fld>
            <a:endParaRPr lang="en-US" dirty="0"/>
          </a:p>
        </p:txBody>
      </p:sp>
      <p:pic>
        <p:nvPicPr>
          <p:cNvPr id="5124" name="Picture 4" descr="http://tarltoninspections.com/yahoo_site_admin/assets/images/NFPA704.32280522_std.jpg" title="070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38" y="1417638"/>
            <a:ext cx="6197123"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6164317"/>
            <a:ext cx="6858000" cy="369332"/>
          </a:xfrm>
          <a:prstGeom prst="rect">
            <a:avLst/>
          </a:prstGeom>
          <a:noFill/>
        </p:spPr>
        <p:txBody>
          <a:bodyPr wrap="square" rtlCol="0">
            <a:spAutoFit/>
          </a:bodyPr>
          <a:lstStyle/>
          <a:p>
            <a:r>
              <a:rPr lang="en-US" dirty="0"/>
              <a:t>(OXY – Oxidizer / ACID – Acid / ALK – Alkali / COR – Corrosive)</a:t>
            </a:r>
          </a:p>
        </p:txBody>
      </p:sp>
    </p:spTree>
    <p:extLst>
      <p:ext uri="{BB962C8B-B14F-4D97-AF65-F5344CB8AC3E}">
        <p14:creationId xmlns:p14="http://schemas.microsoft.com/office/powerpoint/2010/main" val="145022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Century Schoolbook" panose="02040604050505020304" pitchFamily="18" charset="0"/>
              </a:rPr>
              <a:t>ERG and Shipping Papers</a:t>
            </a:r>
          </a:p>
        </p:txBody>
      </p:sp>
      <p:sp>
        <p:nvSpPr>
          <p:cNvPr id="4" name="Content Placeholder 3"/>
          <p:cNvSpPr>
            <a:spLocks noGrp="1"/>
          </p:cNvSpPr>
          <p:nvPr>
            <p:ph sz="half" idx="1"/>
          </p:nvPr>
        </p:nvSpPr>
        <p:spPr>
          <a:xfrm>
            <a:off x="4588778" y="2743201"/>
            <a:ext cx="4038600" cy="3505200"/>
          </a:xfrm>
        </p:spPr>
        <p:txBody>
          <a:bodyPr/>
          <a:lstStyle/>
          <a:p>
            <a:pPr algn="ctr"/>
            <a:r>
              <a:rPr lang="en-US" sz="2400" dirty="0">
                <a:latin typeface="Century Schoolbook" panose="02040604050505020304" pitchFamily="18" charset="0"/>
              </a:rPr>
              <a:t>The 2020 ERG has a special section </a:t>
            </a:r>
            <a:r>
              <a:rPr lang="en-US" sz="1800" dirty="0">
                <a:latin typeface="Century Schoolbook" panose="02040604050505020304" pitchFamily="18" charset="0"/>
              </a:rPr>
              <a:t>(inside the front cover) </a:t>
            </a:r>
            <a:r>
              <a:rPr lang="en-US" sz="2400" dirty="0">
                <a:latin typeface="Century Schoolbook" panose="02040604050505020304" pitchFamily="18" charset="0"/>
              </a:rPr>
              <a:t>that specifically covers shipping papers.</a:t>
            </a:r>
          </a:p>
        </p:txBody>
      </p:sp>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9</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818" y="1447800"/>
            <a:ext cx="3789083" cy="538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64212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3030</TotalTime>
  <Words>2123</Words>
  <Application>Microsoft Office PowerPoint</Application>
  <PresentationFormat>On-screen Show (4:3)</PresentationFormat>
  <Paragraphs>359</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Schoolbook</vt:lpstr>
      <vt:lpstr>Times New Roman</vt:lpstr>
      <vt:lpstr>Tw Cen MT</vt:lpstr>
      <vt:lpstr>Wingdings 2</vt:lpstr>
      <vt:lpstr>Droplet</vt:lpstr>
      <vt:lpstr> Hazardous Materials  Awareness </vt:lpstr>
      <vt:lpstr>Hazardous Materials Awareness Level</vt:lpstr>
      <vt:lpstr>Training Objectives        (1 of 2)</vt:lpstr>
      <vt:lpstr>Training Objectives              (2 of 2)</vt:lpstr>
      <vt:lpstr>Hazardous Substances</vt:lpstr>
      <vt:lpstr>Dangers of Hazardous Substances</vt:lpstr>
      <vt:lpstr>Haz. Mat. Identification</vt:lpstr>
      <vt:lpstr>NFPA 704</vt:lpstr>
      <vt:lpstr>ERG and Shipping Papers</vt:lpstr>
      <vt:lpstr>Emergency Response Guidebook</vt:lpstr>
      <vt:lpstr>Summary of changes to the 2020 ERG</vt:lpstr>
      <vt:lpstr>The White Section</vt:lpstr>
      <vt:lpstr>White Reference Section</vt:lpstr>
      <vt:lpstr>Placards</vt:lpstr>
      <vt:lpstr>Placards Table</vt:lpstr>
      <vt:lpstr>Tanks and Trailers Table</vt:lpstr>
      <vt:lpstr>Global Harmonized System  (Added in 2016) Pages 16-17</vt:lpstr>
      <vt:lpstr>Intermodal Container Labeling</vt:lpstr>
      <vt:lpstr>Pipeline Transportation</vt:lpstr>
      <vt:lpstr>Yellow Bordered Pages</vt:lpstr>
      <vt:lpstr>Blue Bordered Pages</vt:lpstr>
      <vt:lpstr>Orange Bordered Pages</vt:lpstr>
      <vt:lpstr>Green Bordered Pages</vt:lpstr>
      <vt:lpstr>Payroll / Credit</vt:lpstr>
      <vt:lpstr>THE EXAM</vt:lpstr>
    </vt:vector>
  </TitlesOfParts>
  <Manager>Nate Contreras</Manager>
  <Company>Scarborough Fire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 Mat Awareness 2012 - 2013</dc:title>
  <dc:subject>Haz Mat Awareness</dc:subject>
  <dc:creator>Stephen L. Higgins, FO-II, EMT-P, I/C</dc:creator>
  <cp:keywords>SFD; Haz. Mat.; ERG;</cp:keywords>
  <cp:lastModifiedBy>Aaron Riley</cp:lastModifiedBy>
  <cp:revision>48</cp:revision>
  <dcterms:created xsi:type="dcterms:W3CDTF">2012-11-25T00:52:47Z</dcterms:created>
  <dcterms:modified xsi:type="dcterms:W3CDTF">2022-11-09T16:18:51Z</dcterms:modified>
  <cp:category>Hazardous Materials</cp:category>
  <cp:contentStatus>For Final Review</cp:contentStatus>
  <cp:version/>
</cp:coreProperties>
</file>