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Lst>
  <p:notesMasterIdLst>
    <p:notesMasterId r:id="rId35"/>
  </p:notesMasterIdLst>
  <p:handoutMasterIdLst>
    <p:handoutMasterId r:id="rId36"/>
  </p:handoutMasterIdLst>
  <p:sldIdLst>
    <p:sldId id="380" r:id="rId2"/>
    <p:sldId id="327" r:id="rId3"/>
    <p:sldId id="328" r:id="rId4"/>
    <p:sldId id="378" r:id="rId5"/>
    <p:sldId id="375" r:id="rId6"/>
    <p:sldId id="374" r:id="rId7"/>
    <p:sldId id="329" r:id="rId8"/>
    <p:sldId id="330" r:id="rId9"/>
    <p:sldId id="331" r:id="rId10"/>
    <p:sldId id="367" r:id="rId11"/>
    <p:sldId id="368" r:id="rId12"/>
    <p:sldId id="369" r:id="rId13"/>
    <p:sldId id="338" r:id="rId14"/>
    <p:sldId id="339" r:id="rId15"/>
    <p:sldId id="340" r:id="rId16"/>
    <p:sldId id="370" r:id="rId17"/>
    <p:sldId id="343" r:id="rId18"/>
    <p:sldId id="344" r:id="rId19"/>
    <p:sldId id="345" r:id="rId20"/>
    <p:sldId id="346" r:id="rId21"/>
    <p:sldId id="347" r:id="rId22"/>
    <p:sldId id="355" r:id="rId23"/>
    <p:sldId id="356" r:id="rId24"/>
    <p:sldId id="357" r:id="rId25"/>
    <p:sldId id="358" r:id="rId26"/>
    <p:sldId id="268" r:id="rId27"/>
    <p:sldId id="298" r:id="rId28"/>
    <p:sldId id="289" r:id="rId29"/>
    <p:sldId id="301" r:id="rId30"/>
    <p:sldId id="291" r:id="rId31"/>
    <p:sldId id="377" r:id="rId32"/>
    <p:sldId id="359" r:id="rId33"/>
    <p:sldId id="379" r:id="rId34"/>
  </p:sldIdLst>
  <p:sldSz cx="9144000" cy="6858000" type="screen4x3"/>
  <p:notesSz cx="6858000" cy="91995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FF66"/>
    <a:srgbClr val="0CC02A"/>
    <a:srgbClr val="339933"/>
    <a:srgbClr val="006600"/>
    <a:srgbClr val="FFCC00"/>
    <a:srgbClr val="FF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4" d="100"/>
          <a:sy n="104" d="100"/>
        </p:scale>
        <p:origin x="5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636" y="1902"/>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4099" name="Rectangle 3"/>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4100" name="Rectangle 4"/>
          <p:cNvSpPr>
            <a:spLocks noGrp="1" noChangeArrowheads="1"/>
          </p:cNvSpPr>
          <p:nvPr>
            <p:ph type="ftr" sz="quarter" idx="2"/>
          </p:nvPr>
        </p:nvSpPr>
        <p:spPr bwMode="auto">
          <a:xfrm>
            <a:off x="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4101" name="Rectangle 5"/>
          <p:cNvSpPr>
            <a:spLocks noGrp="1" noChangeArrowheads="1"/>
          </p:cNvSpPr>
          <p:nvPr>
            <p:ph type="sldNum" sz="quarter" idx="3"/>
          </p:nvPr>
        </p:nvSpPr>
        <p:spPr bwMode="auto">
          <a:xfrm>
            <a:off x="388620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1793DA26-C469-4D01-BF17-1D005C4FD848}" type="slidenum">
              <a:rPr lang="en-US"/>
              <a:pPr/>
              <a:t>‹#›</a:t>
            </a:fld>
            <a:endParaRPr lang="en-US"/>
          </a:p>
        </p:txBody>
      </p:sp>
    </p:spTree>
    <p:extLst>
      <p:ext uri="{BB962C8B-B14F-4D97-AF65-F5344CB8AC3E}">
        <p14:creationId xmlns:p14="http://schemas.microsoft.com/office/powerpoint/2010/main" val="941627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8067" name="Rectangle 3"/>
          <p:cNvSpPr>
            <a:spLocks noGrp="1" noChangeArrowheads="1"/>
          </p:cNvSpPr>
          <p:nvPr>
            <p:ph type="dt"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8068" name="Rectangle 4"/>
          <p:cNvSpPr>
            <a:spLocks noGrp="1" noRot="1" noChangeAspect="1" noChangeArrowheads="1" noTextEdit="1"/>
          </p:cNvSpPr>
          <p:nvPr>
            <p:ph type="sldImg" idx="2"/>
          </p:nvPr>
        </p:nvSpPr>
        <p:spPr bwMode="auto">
          <a:xfrm>
            <a:off x="1131888" y="690563"/>
            <a:ext cx="4597400" cy="3448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9" name="Rectangle 5"/>
          <p:cNvSpPr>
            <a:spLocks noGrp="1" noChangeArrowheads="1"/>
          </p:cNvSpPr>
          <p:nvPr>
            <p:ph type="body" sz="quarter" idx="3"/>
          </p:nvPr>
        </p:nvSpPr>
        <p:spPr bwMode="auto">
          <a:xfrm>
            <a:off x="914400" y="4370388"/>
            <a:ext cx="5029200" cy="41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070" name="Rectangle 6"/>
          <p:cNvSpPr>
            <a:spLocks noGrp="1" noChangeArrowheads="1"/>
          </p:cNvSpPr>
          <p:nvPr>
            <p:ph type="ftr" sz="quarter" idx="4"/>
          </p:nvPr>
        </p:nvSpPr>
        <p:spPr bwMode="auto">
          <a:xfrm>
            <a:off x="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8071" name="Rectangle 7"/>
          <p:cNvSpPr>
            <a:spLocks noGrp="1" noChangeArrowheads="1"/>
          </p:cNvSpPr>
          <p:nvPr>
            <p:ph type="sldNum" sz="quarter" idx="5"/>
          </p:nvPr>
        </p:nvSpPr>
        <p:spPr bwMode="auto">
          <a:xfrm>
            <a:off x="388620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DC1B39D-8BEE-4599-9917-7C577EC18917}" type="slidenum">
              <a:rPr lang="en-US"/>
              <a:pPr/>
              <a:t>‹#›</a:t>
            </a:fld>
            <a:endParaRPr lang="en-US"/>
          </a:p>
        </p:txBody>
      </p:sp>
    </p:spTree>
    <p:extLst>
      <p:ext uri="{BB962C8B-B14F-4D97-AF65-F5344CB8AC3E}">
        <p14:creationId xmlns:p14="http://schemas.microsoft.com/office/powerpoint/2010/main" val="1042125421"/>
      </p:ext>
    </p:extLst>
  </p:cSld>
  <p:clrMap bg1="lt1" tx1="dk1" bg2="lt2" tx2="dk2" accent1="accent1" accent2="accent2" accent3="accent3" accent4="accent4" accent5="accent5" accent6="accent6" hlink="hlink" folHlink="folHlink"/>
  <p:notesStyle>
    <a:lvl1pPr algn="l" defTabSz="793750" rtl="0" eaLnBrk="0" fontAlgn="base" hangingPunct="0">
      <a:spcBef>
        <a:spcPct val="30000"/>
      </a:spcBef>
      <a:spcAft>
        <a:spcPct val="0"/>
      </a:spcAft>
      <a:defRPr sz="1400" kern="1200">
        <a:solidFill>
          <a:schemeClr val="tx1"/>
        </a:solidFill>
        <a:latin typeface="Arial" charset="0"/>
        <a:ea typeface="+mn-ea"/>
        <a:cs typeface="+mn-cs"/>
      </a:defRPr>
    </a:lvl1pPr>
    <a:lvl2pPr marL="466725" algn="l" defTabSz="793750" rtl="0" eaLnBrk="0" fontAlgn="base" hangingPunct="0">
      <a:spcBef>
        <a:spcPct val="30000"/>
      </a:spcBef>
      <a:spcAft>
        <a:spcPct val="0"/>
      </a:spcAft>
      <a:defRPr sz="1400" kern="1200">
        <a:solidFill>
          <a:schemeClr val="tx1"/>
        </a:solidFill>
        <a:latin typeface="Arial" charset="0"/>
        <a:ea typeface="+mn-ea"/>
        <a:cs typeface="+mn-cs"/>
      </a:defRPr>
    </a:lvl2pPr>
    <a:lvl3pPr marL="933450" algn="l" defTabSz="793750" rtl="0" eaLnBrk="0" fontAlgn="base" hangingPunct="0">
      <a:spcBef>
        <a:spcPct val="30000"/>
      </a:spcBef>
      <a:spcAft>
        <a:spcPct val="0"/>
      </a:spcAft>
      <a:defRPr sz="1400" kern="1200">
        <a:solidFill>
          <a:schemeClr val="tx1"/>
        </a:solidFill>
        <a:latin typeface="Arial" charset="0"/>
        <a:ea typeface="+mn-ea"/>
        <a:cs typeface="+mn-cs"/>
      </a:defRPr>
    </a:lvl3pPr>
    <a:lvl4pPr marL="1400175" algn="l" defTabSz="793750" rtl="0" eaLnBrk="0" fontAlgn="base" hangingPunct="0">
      <a:spcBef>
        <a:spcPct val="30000"/>
      </a:spcBef>
      <a:spcAft>
        <a:spcPct val="0"/>
      </a:spcAft>
      <a:defRPr sz="1400" kern="1200">
        <a:solidFill>
          <a:schemeClr val="tx1"/>
        </a:solidFill>
        <a:latin typeface="Arial" charset="0"/>
        <a:ea typeface="+mn-ea"/>
        <a:cs typeface="+mn-cs"/>
      </a:defRPr>
    </a:lvl4pPr>
    <a:lvl5pPr marL="1866900" algn="l" defTabSz="793750"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1B39D-8BEE-4599-9917-7C577EC18917}" type="slidenum">
              <a:rPr lang="en-US" smtClean="0"/>
              <a:pPr/>
              <a:t>1</a:t>
            </a:fld>
            <a:endParaRPr lang="en-US"/>
          </a:p>
        </p:txBody>
      </p:sp>
    </p:spTree>
    <p:extLst>
      <p:ext uri="{BB962C8B-B14F-4D97-AF65-F5344CB8AC3E}">
        <p14:creationId xmlns:p14="http://schemas.microsoft.com/office/powerpoint/2010/main" val="64129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BD2EDE1-B507-4149-A864-3F5675C5BBCA}" type="slidenum">
              <a:rPr lang="en-US"/>
              <a:pPr/>
              <a:t>11</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pPr>
              <a:buFontTx/>
              <a:buChar char="•"/>
            </a:pPr>
            <a:r>
              <a:rPr lang="en-US"/>
              <a:t> Squatting is one alternative to bending at the back to get down low, and it’s fine to do for short periods of time.  Unfortunately it creates a lot of pressure behind the knee cap and can cause knee injuries over time.</a:t>
            </a:r>
          </a:p>
          <a:p>
            <a:pPr>
              <a:buFontTx/>
              <a:buChar char="•"/>
            </a:pPr>
            <a:r>
              <a:rPr lang="en-US"/>
              <a:t> Kneeling also is a risk factor for knee injuries, since it creates pressure both in front of and behind the knee cap.  </a:t>
            </a:r>
          </a:p>
          <a:p>
            <a:pPr>
              <a:buFontTx/>
              <a:buChar char="•"/>
            </a:pPr>
            <a:r>
              <a:rPr lang="en-US"/>
              <a:t> A lot of construction work requires kneeling for jobs like concrete finishing, carpentry, and carpet and floor laying.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62C2AEC-EF9B-445A-B189-861DC75BE0F5}" type="slidenum">
              <a:rPr lang="en-US"/>
              <a:pPr/>
              <a:t>12</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70388"/>
            <a:ext cx="5029200" cy="4640262"/>
          </a:xfrm>
        </p:spPr>
        <p:txBody>
          <a:bodyPr/>
          <a:lstStyle/>
          <a:p>
            <a:pPr>
              <a:buFontTx/>
              <a:buChar char="•"/>
            </a:pPr>
            <a:r>
              <a:rPr lang="en-US" sz="1200"/>
              <a:t>Using a lot of hand force increases the risk for hand, wrist and elbow injuries, and in some cases shoulder injuries.  </a:t>
            </a:r>
          </a:p>
          <a:p>
            <a:pPr>
              <a:buFontTx/>
              <a:buChar char="•"/>
            </a:pPr>
            <a:r>
              <a:rPr lang="en-US" sz="1200"/>
              <a:t>Holding something between the tips of the fingers and the thumb is called a pinch grip.  This type of grip uses very small muscles in the hand and wrist, so even holding something that weighs only 2 pounds can be a risk for injury if it’s done for more than 2 hours per day.  </a:t>
            </a:r>
          </a:p>
          <a:p>
            <a:pPr>
              <a:buFontTx/>
              <a:buChar char="•"/>
            </a:pPr>
            <a:r>
              <a:rPr lang="en-US" sz="1200"/>
              <a:t> Because you can’t get as good a grip with your fingertips as with your whole hand, you tend to use more force to hold onto something than just the weight of the object.  For example, in order to hold onto a stack of paper that weighs two pounds, you actually have to use four pounds of grip force.</a:t>
            </a:r>
          </a:p>
          <a:p>
            <a:pPr>
              <a:buFontTx/>
              <a:buChar char="•"/>
            </a:pPr>
            <a:r>
              <a:rPr lang="en-US" sz="1200"/>
              <a:t>Jobs involving pinch force of 4 pounds are also covered, even if the weight being handled is really low.  An example would be an assembly job where one of the parts  inserted are spring clips that require a pinch force of 4 pounds to open.</a:t>
            </a:r>
          </a:p>
          <a:p>
            <a:pPr>
              <a:buFontTx/>
              <a:buChar char="•"/>
            </a:pPr>
            <a:r>
              <a:rPr lang="en-US" sz="1200"/>
              <a:t>When you grip something with your whole hand you’re able to use the larger muscles in your forearm, and this gives you a grip that’s five times stronger than a pinch grip.  You’re also able to get a better grip so the amount of grip force you use is pretty much equal to the weight of the object you’re holding. </a:t>
            </a:r>
          </a:p>
          <a:p>
            <a:pPr>
              <a:buFontTx/>
              <a:buChar char="•"/>
            </a:pPr>
            <a:r>
              <a:rPr lang="en-US" sz="1200"/>
              <a:t> Therefore, grip force only enters the caution zone if it’s 10 or more pounds of weight held or 10 or more pounds of force exerted, and it’s done for more than 2 hours per day.</a:t>
            </a:r>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6DD039D-2841-44BE-8C37-AA8EF5DC4898}" type="slidenum">
              <a:rPr lang="en-US"/>
              <a:pPr/>
              <a:t>13</a:t>
            </a:fld>
            <a:endParaRPr lang="en-US"/>
          </a:p>
        </p:txBody>
      </p:sp>
      <p:sp>
        <p:nvSpPr>
          <p:cNvPr id="307202" name="Rectangle 4098"/>
          <p:cNvSpPr>
            <a:spLocks noGrp="1" noRot="1" noChangeAspect="1" noChangeArrowheads="1" noTextEdit="1"/>
          </p:cNvSpPr>
          <p:nvPr>
            <p:ph type="sldImg"/>
          </p:nvPr>
        </p:nvSpPr>
        <p:spPr>
          <a:ln/>
        </p:spPr>
      </p:sp>
      <p:sp>
        <p:nvSpPr>
          <p:cNvPr id="307203" name="Rectangle 4099"/>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5D03867-F4D9-4AAD-8DDA-E59D3431DCC6}" type="slidenum">
              <a:rPr lang="en-US"/>
              <a:pPr/>
              <a:t>14</a:t>
            </a:fld>
            <a:endParaRPr lang="en-US"/>
          </a:p>
        </p:txBody>
      </p:sp>
      <p:sp>
        <p:nvSpPr>
          <p:cNvPr id="308226" name="Rectangle 1026"/>
          <p:cNvSpPr>
            <a:spLocks noGrp="1" noRot="1" noChangeAspect="1" noChangeArrowheads="1" noTextEdit="1"/>
          </p:cNvSpPr>
          <p:nvPr>
            <p:ph type="sldImg"/>
          </p:nvPr>
        </p:nvSpPr>
        <p:spPr>
          <a:xfrm>
            <a:off x="1139825" y="687388"/>
            <a:ext cx="4597400" cy="3448050"/>
          </a:xfrm>
          <a:ln/>
        </p:spPr>
      </p:sp>
      <p:sp>
        <p:nvSpPr>
          <p:cNvPr id="30822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ECCD295-E98A-4E90-AB86-3DC3E9DAD61C}" type="slidenum">
              <a:rPr lang="en-US"/>
              <a:pPr/>
              <a:t>15</a:t>
            </a:fld>
            <a:endParaRPr lang="en-US"/>
          </a:p>
        </p:txBody>
      </p:sp>
      <p:sp>
        <p:nvSpPr>
          <p:cNvPr id="309250" name="Rectangle 1026"/>
          <p:cNvSpPr>
            <a:spLocks noGrp="1" noRot="1" noChangeAspect="1" noChangeArrowheads="1" noTextEdit="1"/>
          </p:cNvSpPr>
          <p:nvPr>
            <p:ph type="sldImg"/>
          </p:nvPr>
        </p:nvSpPr>
        <p:spPr>
          <a:ln/>
        </p:spPr>
      </p:sp>
      <p:sp>
        <p:nvSpPr>
          <p:cNvPr id="30925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BC9A2CE-E57F-4716-8597-8B3C6391F2F6}" type="slidenum">
              <a:rPr lang="en-US"/>
              <a:pPr/>
              <a:t>16</a:t>
            </a:fld>
            <a:endParaRPr 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pPr>
              <a:buFontTx/>
              <a:buChar char="•"/>
            </a:pPr>
            <a:r>
              <a:rPr lang="en-US"/>
              <a:t>Just about every job requires some lifting, but lifting only becomes a risk for injury if it’s heavy lifting, it the lifting is done frequently, or if it’s done in an awkward posture.</a:t>
            </a:r>
          </a:p>
          <a:p>
            <a:pPr>
              <a:buFontTx/>
              <a:buChar char="•"/>
            </a:pPr>
            <a:r>
              <a:rPr lang="en-US"/>
              <a:t> For the caution zone, heavy lifting is any lift of 75 lbs or more once per day, or 55 lbs ten or more times per day.</a:t>
            </a:r>
          </a:p>
          <a:p>
            <a:pPr>
              <a:buFontTx/>
              <a:buChar char="•"/>
            </a:pPr>
            <a:r>
              <a:rPr lang="en-US"/>
              <a:t> Frequent lifting is 10 lbs or more, more than twice per minute, for more than 2 hours per day.</a:t>
            </a:r>
          </a:p>
          <a:p>
            <a:pPr>
              <a:buFontTx/>
              <a:buChar char="•"/>
            </a:pPr>
            <a:r>
              <a:rPr lang="en-US"/>
              <a:t> Awkward lifts are lifts of 25 lbs or more above the shoulders, below the knees, or out at arms’ length done more than 25 times per day.</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82055D7-8E03-4F94-839B-5DBD5FBA3AA6}" type="slidenum">
              <a:rPr lang="en-US"/>
              <a:pPr/>
              <a:t>17</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F19D20-DB44-4225-BBEA-D63F73614F67}" type="slidenum">
              <a:rPr lang="en-US"/>
              <a:pPr/>
              <a:t>18</a:t>
            </a:fld>
            <a:endParaRPr lang="en-US"/>
          </a:p>
        </p:txBody>
      </p:sp>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xfrm>
            <a:off x="914400" y="4217988"/>
            <a:ext cx="5029200" cy="4138612"/>
          </a:xfrm>
        </p:spPr>
        <p:txBody>
          <a:bodyPr/>
          <a:lstStyle/>
          <a:p>
            <a:r>
              <a:rPr lang="en-US" sz="1200"/>
              <a:t>If you have employees whose jobs involve one or more of the risk factors we’ve talked about, then they are in the caution zone and they need to receive the awareness education. You also need to analyze these jobs to see if they are hazardous and need to be corrected.  Your analysis needs to go beyond just whether or not there are risk factors, to try and find out what about the workplace or the job is creating the risk factors.</a:t>
            </a:r>
          </a:p>
          <a:p>
            <a:r>
              <a:rPr lang="en-US" sz="1200"/>
              <a:t>Physical demands include the risk factors we’ve talked about, but also the pace of work, whether the tasks are all the same or if there’s variety, and how much recovery or rest time there is between tasks.</a:t>
            </a:r>
          </a:p>
          <a:p>
            <a:r>
              <a:rPr lang="en-US" sz="1200"/>
              <a:t>Layout of the work area includes things like reaches, height of the workstation, chair, conveyor or whatever it is the employee works with or on to see if it is causing awkward postures. </a:t>
            </a:r>
          </a:p>
          <a:p>
            <a:r>
              <a:rPr lang="en-US" sz="1200"/>
              <a:t>Things you need to analyze for lifting jobs are the size, shape and weight of objects being lifted.</a:t>
            </a:r>
          </a:p>
          <a:p>
            <a:r>
              <a:rPr lang="en-US" sz="1200"/>
              <a:t>The point of this analysis is to see if a caution zone job is hazardous, and  to help figure out the best way to control the hazard.  For example, if the size and shape of a box requires workers to reach way out when lifting it, maybe a smaller box could be used.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BCFF67-F10B-4D8E-A2DB-9124D3DE0431}" type="slidenum">
              <a:rPr lang="en-US"/>
              <a:pPr/>
              <a:t>19</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DDB06CE-58D9-412C-9E19-5476A653C071}" type="slidenum">
              <a:rPr lang="en-US"/>
              <a:pPr/>
              <a:t>20</a:t>
            </a:fld>
            <a:endParaRPr lang="en-US"/>
          </a:p>
        </p:txBody>
      </p:sp>
      <p:sp>
        <p:nvSpPr>
          <p:cNvPr id="313346" name="Rectangle 4098"/>
          <p:cNvSpPr>
            <a:spLocks noGrp="1" noRot="1" noChangeAspect="1" noChangeArrowheads="1" noTextEdit="1"/>
          </p:cNvSpPr>
          <p:nvPr>
            <p:ph type="sldImg"/>
          </p:nvPr>
        </p:nvSpPr>
        <p:spPr>
          <a:ln/>
        </p:spPr>
      </p:sp>
      <p:sp>
        <p:nvSpPr>
          <p:cNvPr id="313347" name="Rectangle 4099"/>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26A9B7-EF95-4DDA-A5E0-D198470B2215}" type="slidenum">
              <a:rPr lang="en-US"/>
              <a:pPr/>
              <a:t>2</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pPr>
              <a:buFontTx/>
              <a:buChar char="•"/>
            </a:pPr>
            <a:r>
              <a:rPr lang="en-US"/>
              <a:t>Ergonomics is a science that takes what we know about people’s capabilities and limitations, and applies that knowledge to the workplace.</a:t>
            </a:r>
          </a:p>
          <a:p>
            <a:pPr>
              <a:buFontTx/>
              <a:buChar char="•"/>
            </a:pPr>
            <a:r>
              <a:rPr lang="en-US"/>
              <a:t>Ergonomics is a tool that employers can use to make jobs, workstations, and tools to fit the worker.  Employers who have implemented ergonomics in their workplaces have found that it greatly reduces injury claims and costs.  They’ve found other benefits as well, such as increased productivity and product quality, and improved morale among employees.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BC4080B-F41E-47CF-B283-ECB520CC9F07}" type="slidenum">
              <a:rPr lang="en-US"/>
              <a:pPr/>
              <a:t>21</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9D6EC8A-3D73-4648-AB0E-D7FA4B3FB421}" type="slidenum">
              <a:rPr lang="en-US"/>
              <a:pPr/>
              <a:t>22</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8E4BCDE-9659-481E-A4E4-18AB2CFF2513}" type="slidenum">
              <a:rPr lang="en-US"/>
              <a:pPr/>
              <a:t>23</a:t>
            </a:fld>
            <a:endParaRPr lang="en-US"/>
          </a:p>
        </p:txBody>
      </p:sp>
      <p:sp>
        <p:nvSpPr>
          <p:cNvPr id="316418" name="Rectangle 1026"/>
          <p:cNvSpPr>
            <a:spLocks noGrp="1" noRot="1" noChangeAspect="1" noChangeArrowheads="1" noTextEdit="1"/>
          </p:cNvSpPr>
          <p:nvPr>
            <p:ph type="sldImg"/>
          </p:nvPr>
        </p:nvSpPr>
        <p:spPr>
          <a:ln/>
        </p:spPr>
      </p:sp>
      <p:sp>
        <p:nvSpPr>
          <p:cNvPr id="31641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CE11B5F-BEF1-4DFB-AF6C-AAB10017B4AF}" type="slidenum">
              <a:rPr lang="en-US"/>
              <a:pPr/>
              <a:t>24</a:t>
            </a:fld>
            <a:endParaRPr lang="en-US"/>
          </a:p>
        </p:txBody>
      </p:sp>
      <p:sp>
        <p:nvSpPr>
          <p:cNvPr id="317442" name="Rectangle 1026"/>
          <p:cNvSpPr>
            <a:spLocks noGrp="1" noRot="1" noChangeAspect="1" noChangeArrowheads="1" noTextEdit="1"/>
          </p:cNvSpPr>
          <p:nvPr>
            <p:ph type="sldImg"/>
          </p:nvPr>
        </p:nvSpPr>
        <p:spPr>
          <a:ln/>
        </p:spPr>
      </p:sp>
      <p:sp>
        <p:nvSpPr>
          <p:cNvPr id="31744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4292A97-0835-45E5-A6EE-0A562726BFFA}" type="slidenum">
              <a:rPr lang="en-US"/>
              <a:pPr/>
              <a:t>25</a:t>
            </a:fld>
            <a:endParaRPr lang="en-US"/>
          </a:p>
        </p:txBody>
      </p:sp>
      <p:sp>
        <p:nvSpPr>
          <p:cNvPr id="318466" name="Rectangle 4098"/>
          <p:cNvSpPr>
            <a:spLocks noGrp="1" noRot="1" noChangeAspect="1" noChangeArrowheads="1" noTextEdit="1"/>
          </p:cNvSpPr>
          <p:nvPr>
            <p:ph type="sldImg"/>
          </p:nvPr>
        </p:nvSpPr>
        <p:spPr>
          <a:ln/>
        </p:spPr>
      </p:sp>
      <p:sp>
        <p:nvSpPr>
          <p:cNvPr id="318467" name="Rectangle 4099"/>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63BA8FA-3501-4768-89F8-253B349FF8CF}" type="slidenum">
              <a:rPr lang="en-US"/>
              <a:pPr/>
              <a:t>26</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pPr>
              <a:buFontTx/>
              <a:buChar char="•"/>
            </a:pPr>
            <a:r>
              <a:rPr lang="en-US"/>
              <a:t>Employees in caution zone jobs (and their supervisors) need to be provided with general ergonomic awareness education.</a:t>
            </a:r>
          </a:p>
          <a:p>
            <a:pPr>
              <a:buFontTx/>
              <a:buChar char="•"/>
            </a:pPr>
            <a:r>
              <a:rPr lang="en-US"/>
              <a:t>These jobs also need to be looked at in more depth to determine if they have hazards that require controls and to discover what is causing the hazards identified.</a:t>
            </a:r>
          </a:p>
          <a:p>
            <a:pPr>
              <a:buFontTx/>
              <a:buChar char="•"/>
            </a:pPr>
            <a:r>
              <a:rPr lang="en-US"/>
              <a:t>If hazards are identified, they need to be reduced below the hazardous level, or to the degree feasible.  We’ll talk more about hazard levels and feasibility later.</a:t>
            </a:r>
          </a:p>
          <a:p>
            <a:endParaRPr 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9509BDF-EA2B-4933-897E-D9A79A858EC2}" type="slidenum">
              <a:rPr lang="en-US"/>
              <a:pPr/>
              <a:t>27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t>These are the specific elements listed in the rule that need to be covered in the ergonomics awareness education.</a:t>
            </a:r>
          </a:p>
          <a:p>
            <a:r>
              <a:rPr lang="en-US"/>
              <a:t>Notice that information on all the caution zone risk factors is covered - this helps to make the education truly portable so that employees will be aware of different risk factors that may be present in any job they perform.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47C985D-A0A3-4C72-8E11-AA7B7F476826}" type="slidenum">
              <a:rPr lang="en-US"/>
              <a:pPr/>
              <a:t>28</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pPr>
              <a:buFontTx/>
              <a:buChar char="•"/>
            </a:pPr>
            <a:r>
              <a:rPr lang="en-US" sz="1200"/>
              <a:t>Hazards that are identified during the job analysis need to be reduced below the hazardous level or to the degree technologically and economically feasible. The hazardous level would be that level specified in the General Performance Approach method chosen or in Appendix B if the employer is using the Specific Performance Approach.</a:t>
            </a:r>
          </a:p>
          <a:p>
            <a:pPr>
              <a:buFontTx/>
              <a:buChar char="•"/>
            </a:pPr>
            <a:r>
              <a:rPr lang="en-US" sz="1200"/>
              <a:t>We expect that in the large majority of situations there will be simple and affordable controls to reduce hazards, however the concept of feasibility recognizes there may be special situations where we may not yet know how to reduce the hazard below the hazardous level, or the control would not be economically possible for an employer. This feasibility issue is one we deal with in other safety and health rules too.</a:t>
            </a:r>
          </a:p>
          <a:p>
            <a:pPr>
              <a:buFontTx/>
              <a:buChar char="•"/>
            </a:pPr>
            <a:r>
              <a:rPr lang="en-US" sz="1200"/>
              <a:t>Engineering or administrative controls such as changes to workstations and tools, process redesign to eliminate unnecessary steps, or job rotation are preferred hazard control methods. If these are not effective in reducing the hazards below the hazardous level, the employer needs to use individual work practices or personal protective equipment (if feasible) as interim measures to supplement the other hazard controls.</a:t>
            </a:r>
          </a:p>
          <a:p>
            <a:pPr>
              <a:buFontTx/>
              <a:buChar char="•"/>
            </a:pPr>
            <a:r>
              <a:rPr lang="en-US" sz="1200"/>
              <a:t>The rule does not require an employer to replace full-time employees with part-time employees or otherwise reduce worker’s hours of employment to comply.</a:t>
            </a:r>
            <a:endParaRPr lang="en-US"/>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F813066-15F5-4F89-8EB9-3EED0901AC03}" type="slidenum">
              <a:rPr lang="en-US"/>
              <a:pPr/>
              <a:t>29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pPr>
              <a:buFontTx/>
              <a:buChar char="•"/>
            </a:pPr>
            <a:r>
              <a:rPr lang="en-US"/>
              <a:t>Job-specific training is required in those cases where measures to reduce WMSD hazards have resulted in changes in a job or work practices. </a:t>
            </a:r>
          </a:p>
          <a:p>
            <a:pPr>
              <a:buFontTx/>
              <a:buChar char="•"/>
            </a:pPr>
            <a:r>
              <a:rPr lang="en-US"/>
              <a:t>Job-specific training needs to include:</a:t>
            </a:r>
          </a:p>
          <a:p>
            <a:pPr lvl="1">
              <a:buFontTx/>
              <a:buChar char="•"/>
            </a:pPr>
            <a:r>
              <a:rPr lang="en-US"/>
              <a:t>the hazards of the job or work activities</a:t>
            </a:r>
          </a:p>
          <a:p>
            <a:pPr lvl="1">
              <a:buFontTx/>
              <a:buChar char="•"/>
            </a:pPr>
            <a:r>
              <a:rPr lang="en-US"/>
              <a:t>safe work practices, and </a:t>
            </a:r>
          </a:p>
          <a:p>
            <a:pPr lvl="1">
              <a:buFontTx/>
              <a:buChar char="•"/>
            </a:pPr>
            <a:r>
              <a:rPr lang="en-US"/>
              <a:t>proper use and maintenance of the control measures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34B08AE-14A8-4429-AB45-C5FB1438B047}" type="slidenum">
              <a:rPr lang="en-US"/>
              <a:pPr/>
              <a:t>30</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a:buFontTx/>
              <a:buChar char="•"/>
            </a:pPr>
            <a:r>
              <a:rPr lang="en-US"/>
              <a:t>Employee involvement is an important element of the Ergonomics rule. </a:t>
            </a:r>
          </a:p>
          <a:p>
            <a:pPr>
              <a:buFontTx/>
              <a:buChar char="•"/>
            </a:pPr>
            <a:r>
              <a:rPr lang="en-US"/>
              <a:t>If employers are required to have a safety committee, then the committee needs to be involved in choosing the methods to be used for employee participation.</a:t>
            </a:r>
          </a:p>
          <a:p>
            <a:pPr>
              <a:buFontTx/>
              <a:buChar char="•"/>
            </a:pPr>
            <a:r>
              <a:rPr lang="en-US"/>
              <a:t>Employees need to be involved in analyzing caution zone jobs and selecting measures to reduce WMSD hazards.</a:t>
            </a:r>
          </a:p>
          <a:p>
            <a:pPr>
              <a:buFontTx/>
              <a:buChar char="•"/>
            </a:pPr>
            <a:r>
              <a:rPr lang="en-US"/>
              <a:t>Employers must share information about the ergonomics rule, caution zone jobs, job analysis, and hazard controls with the safety committee or at safety meetings.</a:t>
            </a:r>
          </a:p>
          <a:p>
            <a:pPr>
              <a:buFontTx/>
              <a:buChar char="•"/>
            </a:pPr>
            <a:r>
              <a:rPr lang="en-US"/>
              <a:t>Finally, employers need to involve employees in an annual review of ergonomics activities to evaluate needed improvements.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983269B-E519-4282-AC79-AF983FD53627}" type="slidenum">
              <a:rPr lang="en-US"/>
              <a:pPr/>
              <a:t>3</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C1F356-1BDA-45D6-9BCD-7A4A0D147E23}" type="slidenum">
              <a:rPr lang="en-US"/>
              <a:pPr/>
              <a:t>31</a:t>
            </a:fld>
            <a:endParaRPr lang="en-US"/>
          </a:p>
        </p:txBody>
      </p:sp>
      <p:sp>
        <p:nvSpPr>
          <p:cNvPr id="336898" name="Rectangle 2050"/>
          <p:cNvSpPr>
            <a:spLocks noGrp="1" noRot="1" noChangeAspect="1" noChangeArrowheads="1" noTextEdit="1"/>
          </p:cNvSpPr>
          <p:nvPr>
            <p:ph type="sldImg"/>
          </p:nvPr>
        </p:nvSpPr>
        <p:spPr>
          <a:ln/>
        </p:spPr>
      </p:sp>
      <p:sp>
        <p:nvSpPr>
          <p:cNvPr id="336899" name="Rectangle 2051"/>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D2733CD-5C46-4DE6-AB3C-03C18851633E}" type="slidenum">
              <a:rPr lang="en-US"/>
              <a:pPr/>
              <a:t>32</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5FA2093-B2BB-40EB-A368-126A37688E3D}" type="slidenum">
              <a:rPr lang="en-US"/>
              <a:pPr/>
              <a:t>5</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E7F0269-FF7E-4E17-A646-F0568B5DFF9A}" type="slidenum">
              <a:rPr lang="en-US"/>
              <a:pPr/>
              <a:t>6</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18F3465-3EDC-4AED-BA6D-3D9E5714999A}" type="slidenum">
              <a:rPr lang="en-US"/>
              <a:pPr/>
              <a:t>7</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73EC6F4-4957-48D0-B76F-7A78F6C8FB80}" type="slidenum">
              <a:rPr lang="en-US"/>
              <a:pPr/>
              <a:t>8</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B4F548D-D6F3-468C-A118-FE2D48913A1F}" type="slidenum">
              <a:rPr lang="en-US"/>
              <a:pPr/>
              <a:t>9</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5C9F3F-A504-48B2-8C5D-95BCCC172639}" type="slidenum">
              <a:rPr lang="en-US"/>
              <a:pPr/>
              <a:t>10</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a:buFontTx/>
              <a:buChar char="•"/>
            </a:pPr>
            <a:r>
              <a:rPr lang="en-US" dirty="0"/>
              <a:t>Your head weighs 10 to 12 pounds, so it can be quite a strain to work with your neck bent.  </a:t>
            </a:r>
          </a:p>
          <a:p>
            <a:pPr>
              <a:buFontTx/>
              <a:buChar char="•"/>
            </a:pPr>
            <a:r>
              <a:rPr lang="en-US" dirty="0"/>
              <a:t> Neck posture is only covered by the rule if the worker is not able to vary his or her posture. Working with the neck bent like this is pretty common in inspection jobs, such as with this cherry sorter.  It also is common in job such as: </a:t>
            </a:r>
          </a:p>
          <a:p>
            <a:pPr lvl="1">
              <a:buFontTx/>
              <a:buChar char="•"/>
            </a:pPr>
            <a:r>
              <a:rPr lang="en-US" dirty="0"/>
              <a:t>welding, </a:t>
            </a:r>
          </a:p>
          <a:p>
            <a:pPr lvl="1">
              <a:buFontTx/>
              <a:buChar char="•"/>
            </a:pPr>
            <a:r>
              <a:rPr lang="en-US" dirty="0"/>
              <a:t>microscope work, </a:t>
            </a:r>
          </a:p>
          <a:p>
            <a:pPr lvl="1">
              <a:buFontTx/>
              <a:buChar char="•"/>
            </a:pPr>
            <a:r>
              <a:rPr lang="en-US" dirty="0"/>
              <a:t>dental hygienists </a:t>
            </a:r>
          </a:p>
          <a:p>
            <a:pPr lvl="1">
              <a:buFontTx/>
              <a:buChar char="•"/>
            </a:pPr>
            <a:endParaRPr lang="en-US" dirty="0"/>
          </a:p>
          <a:p>
            <a:pPr>
              <a:buFontTx/>
              <a:buChar char="•"/>
            </a:pPr>
            <a:r>
              <a:rPr lang="en-US" dirty="0"/>
              <a:t>Your upper body is 60 percent of your total body weight, so like your neck holding up your head, it’s also a strain for your back to hold you in a bent over position for more than two hours per day, such as landscapers who work near ground level.</a:t>
            </a:r>
          </a:p>
          <a:p>
            <a:pPr>
              <a:buFontTx/>
              <a:buChar char="•"/>
            </a:pPr>
            <a:r>
              <a:rPr lang="en-US" dirty="0"/>
              <a:t>Like neck posture, back posture is only covered if the worker is not able to vary his or her posture.</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4FA04C-D7CF-4861-95F0-3F5ACF508755}" type="datetimeFigureOut">
              <a:rPr lang="en-US" dirty="0"/>
              <a:t>11/16/2022</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1990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5B24B-F41A-4540-8EEC-C29B4F79802D}" type="datetimeFigureOut">
              <a:rPr lang="en-US" dirty="0"/>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6148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BF989E-5397-49EE-B0F5-E72D9FFD7EC0}" type="datetimeFigureOut">
              <a:rPr lang="en-US" dirty="0"/>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5221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BC42F-EA91-460E-9436-9A6C9B1CB0C6}" type="datetimeFigureOut">
              <a:rPr lang="en-US" dirty="0"/>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3125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823D4350-0632-4F67-B357-AFC21C62564D}" type="datetimeFigureOut">
              <a:rPr lang="en-US" dirty="0"/>
              <a:t>11/16/2022</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343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dirty="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6452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dirty="0"/>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4877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F9237B0-CC05-45CB-9D8E-44851499E325}" type="datetimeFigureOut">
              <a:rPr lang="en-US" dirty="0"/>
              <a:t>11/16/2022</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845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dirty="0"/>
              <a:t>11/16/2022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3106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6F6AA2A1-C9A8-42DC-AF5F-29D58FE3A81E}" type="datetimeFigureOut">
              <a:rPr lang="en-US" dirty="0"/>
              <a:t>11/16/2022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8380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18FC28B6-2144-4760-B3DF-18C646FA52B1}" type="datetimeFigureOut">
              <a:rPr lang="en-US" dirty="0"/>
              <a:t>11/16/2022</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5799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251F38EA-B09F-4C97-9264-D1353869D1EA}" type="datetimeFigureOut">
              <a:rPr lang="en-US" dirty="0"/>
              <a:t>11/16/2022</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420561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fif"/><Relationship Id="rId4" Type="http://schemas.openxmlformats.org/officeDocument/2006/relationships/image" Target="file:///G:\Tumw-WISHA\WISHA\ErgoPPTFile\slicingbeef1.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file:///G:\Tumw-WISHA\WISHA\ErgoPPTFile\typing1.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3.jpg"/><Relationship Id="rId5" Type="http://schemas.openxmlformats.org/officeDocument/2006/relationships/image" Target="../media/image42.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A79E-FD17-4545-980F-77256A1E3116}"/>
              </a:ext>
            </a:extLst>
          </p:cNvPr>
          <p:cNvSpPr>
            <a:spLocks noGrp="1"/>
          </p:cNvSpPr>
          <p:nvPr>
            <p:ph type="title"/>
          </p:nvPr>
        </p:nvSpPr>
        <p:spPr/>
        <p:txBody>
          <a:bodyPr/>
          <a:lstStyle/>
          <a:p>
            <a:r>
              <a:rPr lang="en-US" dirty="0"/>
              <a:t>Standish Ergonomics</a:t>
            </a:r>
          </a:p>
        </p:txBody>
      </p:sp>
      <p:sp>
        <p:nvSpPr>
          <p:cNvPr id="3" name="Content Placeholder 2">
            <a:extLst>
              <a:ext uri="{FF2B5EF4-FFF2-40B4-BE49-F238E27FC236}">
                <a16:creationId xmlns:a16="http://schemas.microsoft.com/office/drawing/2014/main" id="{F77D6842-D0EC-47D3-BB6C-9F28156FC7D4}"/>
              </a:ext>
            </a:extLst>
          </p:cNvPr>
          <p:cNvSpPr>
            <a:spLocks noGrp="1"/>
          </p:cNvSpPr>
          <p:nvPr>
            <p:ph idx="1"/>
          </p:nvPr>
        </p:nvSpPr>
        <p:spPr>
          <a:xfrm>
            <a:off x="420255" y="5758041"/>
            <a:ext cx="7772400" cy="615327"/>
          </a:xfrm>
        </p:spPr>
        <p:txBody>
          <a:bodyPr/>
          <a:lstStyle/>
          <a:p>
            <a:r>
              <a:rPr lang="en-US" dirty="0"/>
              <a:t>2023</a:t>
            </a:r>
          </a:p>
        </p:txBody>
      </p:sp>
    </p:spTree>
    <p:extLst>
      <p:ext uri="{BB962C8B-B14F-4D97-AF65-F5344CB8AC3E}">
        <p14:creationId xmlns:p14="http://schemas.microsoft.com/office/powerpoint/2010/main" val="3621672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1026"/>
          <p:cNvSpPr>
            <a:spLocks noGrp="1" noChangeArrowheads="1"/>
          </p:cNvSpPr>
          <p:nvPr>
            <p:ph type="title"/>
          </p:nvPr>
        </p:nvSpPr>
        <p:spPr>
          <a:xfrm>
            <a:off x="1219200" y="285750"/>
            <a:ext cx="7239000" cy="1143000"/>
          </a:xfrm>
        </p:spPr>
        <p:txBody>
          <a:bodyPr/>
          <a:lstStyle/>
          <a:p>
            <a:pPr algn="l">
              <a:lnSpc>
                <a:spcPct val="80000"/>
              </a:lnSpc>
            </a:pPr>
            <a:r>
              <a:rPr lang="en-US" b="1"/>
              <a:t>Neck or Back Bent Forward More than 30º</a:t>
            </a:r>
            <a:endParaRPr lang="en-US"/>
          </a:p>
        </p:txBody>
      </p:sp>
      <p:pic>
        <p:nvPicPr>
          <p:cNvPr id="268291" name="Picture 1027" descr="neck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514600"/>
            <a:ext cx="1619250" cy="17526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grpSp>
        <p:nvGrpSpPr>
          <p:cNvPr id="268292" name="Group 1028"/>
          <p:cNvGrpSpPr>
            <a:grpSpLocks noChangeAspect="1"/>
          </p:cNvGrpSpPr>
          <p:nvPr/>
        </p:nvGrpSpPr>
        <p:grpSpPr bwMode="auto">
          <a:xfrm>
            <a:off x="533400" y="228600"/>
            <a:ext cx="638175" cy="1295400"/>
            <a:chOff x="336" y="1680"/>
            <a:chExt cx="1113" cy="2256"/>
          </a:xfrm>
        </p:grpSpPr>
        <p:sp>
          <p:nvSpPr>
            <p:cNvPr id="268293" name="Freeform 1029"/>
            <p:cNvSpPr>
              <a:spLocks noChangeAspect="1"/>
            </p:cNvSpPr>
            <p:nvPr/>
          </p:nvSpPr>
          <p:spPr bwMode="auto">
            <a:xfrm>
              <a:off x="1012" y="2479"/>
              <a:ext cx="154" cy="7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294" name="Freeform 1030"/>
            <p:cNvSpPr>
              <a:spLocks noChangeAspect="1"/>
            </p:cNvSpPr>
            <p:nvPr/>
          </p:nvSpPr>
          <p:spPr bwMode="auto">
            <a:xfrm>
              <a:off x="1012" y="2491"/>
              <a:ext cx="34" cy="28"/>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295" name="Freeform 1031"/>
            <p:cNvSpPr>
              <a:spLocks noChangeAspect="1"/>
            </p:cNvSpPr>
            <p:nvPr/>
          </p:nvSpPr>
          <p:spPr bwMode="auto">
            <a:xfrm>
              <a:off x="551" y="2283"/>
              <a:ext cx="497" cy="354"/>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296" name="Freeform 1032"/>
            <p:cNvSpPr>
              <a:spLocks noChangeAspect="1"/>
            </p:cNvSpPr>
            <p:nvPr/>
          </p:nvSpPr>
          <p:spPr bwMode="auto">
            <a:xfrm>
              <a:off x="1012" y="2491"/>
              <a:ext cx="34" cy="28"/>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297" name="Freeform 1033"/>
            <p:cNvSpPr>
              <a:spLocks noChangeAspect="1"/>
            </p:cNvSpPr>
            <p:nvPr/>
          </p:nvSpPr>
          <p:spPr bwMode="auto">
            <a:xfrm>
              <a:off x="598" y="2335"/>
              <a:ext cx="35" cy="28"/>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298" name="Freeform 1034"/>
            <p:cNvSpPr>
              <a:spLocks noChangeAspect="1"/>
            </p:cNvSpPr>
            <p:nvPr/>
          </p:nvSpPr>
          <p:spPr bwMode="auto">
            <a:xfrm>
              <a:off x="539" y="2280"/>
              <a:ext cx="490" cy="36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299" name="Freeform 1035"/>
            <p:cNvSpPr>
              <a:spLocks noChangeAspect="1"/>
            </p:cNvSpPr>
            <p:nvPr/>
          </p:nvSpPr>
          <p:spPr bwMode="auto">
            <a:xfrm>
              <a:off x="772" y="1680"/>
              <a:ext cx="660" cy="520"/>
            </a:xfrm>
            <a:custGeom>
              <a:avLst/>
              <a:gdLst>
                <a:gd name="T0" fmla="*/ 12 w 962"/>
                <a:gd name="T1" fmla="*/ 269 h 961"/>
                <a:gd name="T2" fmla="*/ 299 w 962"/>
                <a:gd name="T3" fmla="*/ 0 h 961"/>
                <a:gd name="T4" fmla="*/ 690 w 962"/>
                <a:gd name="T5" fmla="*/ 15 h 961"/>
                <a:gd name="T6" fmla="*/ 962 w 962"/>
                <a:gd name="T7" fmla="*/ 301 h 961"/>
                <a:gd name="T8" fmla="*/ 947 w 962"/>
                <a:gd name="T9" fmla="*/ 696 h 961"/>
                <a:gd name="T10" fmla="*/ 657 w 962"/>
                <a:gd name="T11" fmla="*/ 961 h 961"/>
                <a:gd name="T12" fmla="*/ 266 w 962"/>
                <a:gd name="T13" fmla="*/ 949 h 961"/>
                <a:gd name="T14" fmla="*/ 0 w 962"/>
                <a:gd name="T15" fmla="*/ 663 h 961"/>
                <a:gd name="T16" fmla="*/ 12 w 962"/>
                <a:gd name="T17" fmla="*/ 26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961">
                  <a:moveTo>
                    <a:pt x="12" y="269"/>
                  </a:moveTo>
                  <a:lnTo>
                    <a:pt x="299" y="0"/>
                  </a:lnTo>
                  <a:lnTo>
                    <a:pt x="690" y="15"/>
                  </a:lnTo>
                  <a:lnTo>
                    <a:pt x="962" y="301"/>
                  </a:lnTo>
                  <a:lnTo>
                    <a:pt x="947" y="696"/>
                  </a:lnTo>
                  <a:lnTo>
                    <a:pt x="657" y="961"/>
                  </a:lnTo>
                  <a:lnTo>
                    <a:pt x="266" y="949"/>
                  </a:lnTo>
                  <a:lnTo>
                    <a:pt x="0" y="663"/>
                  </a:lnTo>
                  <a:lnTo>
                    <a:pt x="12" y="269"/>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0" name="Freeform 1036"/>
            <p:cNvSpPr>
              <a:spLocks noChangeAspect="1"/>
            </p:cNvSpPr>
            <p:nvPr/>
          </p:nvSpPr>
          <p:spPr bwMode="auto">
            <a:xfrm>
              <a:off x="1006" y="2178"/>
              <a:ext cx="98" cy="1714"/>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1" name="Freeform 1037"/>
            <p:cNvSpPr>
              <a:spLocks noChangeAspect="1"/>
            </p:cNvSpPr>
            <p:nvPr/>
          </p:nvSpPr>
          <p:spPr bwMode="auto">
            <a:xfrm>
              <a:off x="766" y="1682"/>
              <a:ext cx="674" cy="527"/>
            </a:xfrm>
            <a:custGeom>
              <a:avLst/>
              <a:gdLst>
                <a:gd name="T0" fmla="*/ 517 w 983"/>
                <a:gd name="T1" fmla="*/ 0 h 976"/>
                <a:gd name="T2" fmla="*/ 508 w 983"/>
                <a:gd name="T3" fmla="*/ 6 h 976"/>
                <a:gd name="T4" fmla="*/ 487 w 983"/>
                <a:gd name="T5" fmla="*/ 18 h 976"/>
                <a:gd name="T6" fmla="*/ 460 w 983"/>
                <a:gd name="T7" fmla="*/ 42 h 976"/>
                <a:gd name="T8" fmla="*/ 424 w 983"/>
                <a:gd name="T9" fmla="*/ 69 h 976"/>
                <a:gd name="T10" fmla="*/ 386 w 983"/>
                <a:gd name="T11" fmla="*/ 104 h 976"/>
                <a:gd name="T12" fmla="*/ 341 w 983"/>
                <a:gd name="T13" fmla="*/ 140 h 976"/>
                <a:gd name="T14" fmla="*/ 296 w 983"/>
                <a:gd name="T15" fmla="*/ 182 h 976"/>
                <a:gd name="T16" fmla="*/ 248 w 983"/>
                <a:gd name="T17" fmla="*/ 224 h 976"/>
                <a:gd name="T18" fmla="*/ 200 w 983"/>
                <a:gd name="T19" fmla="*/ 266 h 976"/>
                <a:gd name="T20" fmla="*/ 156 w 983"/>
                <a:gd name="T21" fmla="*/ 307 h 976"/>
                <a:gd name="T22" fmla="*/ 114 w 983"/>
                <a:gd name="T23" fmla="*/ 346 h 976"/>
                <a:gd name="T24" fmla="*/ 78 w 983"/>
                <a:gd name="T25" fmla="*/ 382 h 976"/>
                <a:gd name="T26" fmla="*/ 45 w 983"/>
                <a:gd name="T27" fmla="*/ 412 h 976"/>
                <a:gd name="T28" fmla="*/ 21 w 983"/>
                <a:gd name="T29" fmla="*/ 436 h 976"/>
                <a:gd name="T30" fmla="*/ 6 w 983"/>
                <a:gd name="T31" fmla="*/ 454 h 976"/>
                <a:gd name="T32" fmla="*/ 0 w 983"/>
                <a:gd name="T33" fmla="*/ 463 h 976"/>
                <a:gd name="T34" fmla="*/ 18 w 983"/>
                <a:gd name="T35" fmla="*/ 490 h 976"/>
                <a:gd name="T36" fmla="*/ 69 w 983"/>
                <a:gd name="T37" fmla="*/ 552 h 976"/>
                <a:gd name="T38" fmla="*/ 138 w 983"/>
                <a:gd name="T39" fmla="*/ 633 h 976"/>
                <a:gd name="T40" fmla="*/ 218 w 983"/>
                <a:gd name="T41" fmla="*/ 728 h 976"/>
                <a:gd name="T42" fmla="*/ 302 w 983"/>
                <a:gd name="T43" fmla="*/ 818 h 976"/>
                <a:gd name="T44" fmla="*/ 377 w 983"/>
                <a:gd name="T45" fmla="*/ 898 h 976"/>
                <a:gd name="T46" fmla="*/ 433 w 983"/>
                <a:gd name="T47" fmla="*/ 955 h 976"/>
                <a:gd name="T48" fmla="*/ 463 w 983"/>
                <a:gd name="T49" fmla="*/ 976 h 976"/>
                <a:gd name="T50" fmla="*/ 475 w 983"/>
                <a:gd name="T51" fmla="*/ 970 h 976"/>
                <a:gd name="T52" fmla="*/ 493 w 983"/>
                <a:gd name="T53" fmla="*/ 958 h 976"/>
                <a:gd name="T54" fmla="*/ 523 w 983"/>
                <a:gd name="T55" fmla="*/ 934 h 976"/>
                <a:gd name="T56" fmla="*/ 556 w 983"/>
                <a:gd name="T57" fmla="*/ 907 h 976"/>
                <a:gd name="T58" fmla="*/ 598 w 983"/>
                <a:gd name="T59" fmla="*/ 875 h 976"/>
                <a:gd name="T60" fmla="*/ 639 w 983"/>
                <a:gd name="T61" fmla="*/ 836 h 976"/>
                <a:gd name="T62" fmla="*/ 687 w 983"/>
                <a:gd name="T63" fmla="*/ 797 h 976"/>
                <a:gd name="T64" fmla="*/ 732 w 983"/>
                <a:gd name="T65" fmla="*/ 755 h 976"/>
                <a:gd name="T66" fmla="*/ 780 w 983"/>
                <a:gd name="T67" fmla="*/ 713 h 976"/>
                <a:gd name="T68" fmla="*/ 825 w 983"/>
                <a:gd name="T69" fmla="*/ 672 h 976"/>
                <a:gd name="T70" fmla="*/ 867 w 983"/>
                <a:gd name="T71" fmla="*/ 636 h 976"/>
                <a:gd name="T72" fmla="*/ 905 w 983"/>
                <a:gd name="T73" fmla="*/ 600 h 976"/>
                <a:gd name="T74" fmla="*/ 935 w 983"/>
                <a:gd name="T75" fmla="*/ 570 h 976"/>
                <a:gd name="T76" fmla="*/ 962 w 983"/>
                <a:gd name="T77" fmla="*/ 546 h 976"/>
                <a:gd name="T78" fmla="*/ 977 w 983"/>
                <a:gd name="T79" fmla="*/ 528 h 976"/>
                <a:gd name="T80" fmla="*/ 983 w 983"/>
                <a:gd name="T81" fmla="*/ 519 h 976"/>
                <a:gd name="T82" fmla="*/ 965 w 983"/>
                <a:gd name="T83" fmla="*/ 493 h 976"/>
                <a:gd name="T84" fmla="*/ 914 w 983"/>
                <a:gd name="T85" fmla="*/ 430 h 976"/>
                <a:gd name="T86" fmla="*/ 843 w 983"/>
                <a:gd name="T87" fmla="*/ 346 h 976"/>
                <a:gd name="T88" fmla="*/ 759 w 983"/>
                <a:gd name="T89" fmla="*/ 254 h 976"/>
                <a:gd name="T90" fmla="*/ 675 w 983"/>
                <a:gd name="T91" fmla="*/ 161 h 976"/>
                <a:gd name="T92" fmla="*/ 601 w 983"/>
                <a:gd name="T93" fmla="*/ 81 h 976"/>
                <a:gd name="T94" fmla="*/ 544 w 983"/>
                <a:gd name="T95" fmla="*/ 21 h 976"/>
                <a:gd name="T96" fmla="*/ 517 w 983"/>
                <a:gd name="T97" fmla="*/ 0 h 976"/>
                <a:gd name="T98" fmla="*/ 517 w 983"/>
                <a:gd name="T9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3" h="976">
                  <a:moveTo>
                    <a:pt x="517" y="0"/>
                  </a:moveTo>
                  <a:lnTo>
                    <a:pt x="508" y="6"/>
                  </a:lnTo>
                  <a:lnTo>
                    <a:pt x="487" y="18"/>
                  </a:lnTo>
                  <a:lnTo>
                    <a:pt x="460" y="42"/>
                  </a:lnTo>
                  <a:lnTo>
                    <a:pt x="424" y="69"/>
                  </a:lnTo>
                  <a:lnTo>
                    <a:pt x="386" y="104"/>
                  </a:lnTo>
                  <a:lnTo>
                    <a:pt x="341" y="140"/>
                  </a:lnTo>
                  <a:lnTo>
                    <a:pt x="296" y="182"/>
                  </a:lnTo>
                  <a:lnTo>
                    <a:pt x="248" y="224"/>
                  </a:lnTo>
                  <a:lnTo>
                    <a:pt x="200" y="266"/>
                  </a:lnTo>
                  <a:lnTo>
                    <a:pt x="156" y="307"/>
                  </a:lnTo>
                  <a:lnTo>
                    <a:pt x="114" y="346"/>
                  </a:lnTo>
                  <a:lnTo>
                    <a:pt x="78" y="382"/>
                  </a:lnTo>
                  <a:lnTo>
                    <a:pt x="45" y="412"/>
                  </a:lnTo>
                  <a:lnTo>
                    <a:pt x="21" y="436"/>
                  </a:lnTo>
                  <a:lnTo>
                    <a:pt x="6" y="454"/>
                  </a:lnTo>
                  <a:lnTo>
                    <a:pt x="0" y="463"/>
                  </a:lnTo>
                  <a:lnTo>
                    <a:pt x="18" y="490"/>
                  </a:lnTo>
                  <a:lnTo>
                    <a:pt x="69" y="552"/>
                  </a:lnTo>
                  <a:lnTo>
                    <a:pt x="138" y="633"/>
                  </a:lnTo>
                  <a:lnTo>
                    <a:pt x="218" y="728"/>
                  </a:lnTo>
                  <a:lnTo>
                    <a:pt x="302" y="818"/>
                  </a:lnTo>
                  <a:lnTo>
                    <a:pt x="377" y="898"/>
                  </a:lnTo>
                  <a:lnTo>
                    <a:pt x="433" y="955"/>
                  </a:lnTo>
                  <a:lnTo>
                    <a:pt x="463" y="976"/>
                  </a:lnTo>
                  <a:lnTo>
                    <a:pt x="475" y="970"/>
                  </a:lnTo>
                  <a:lnTo>
                    <a:pt x="493" y="958"/>
                  </a:lnTo>
                  <a:lnTo>
                    <a:pt x="523" y="934"/>
                  </a:lnTo>
                  <a:lnTo>
                    <a:pt x="556" y="907"/>
                  </a:lnTo>
                  <a:lnTo>
                    <a:pt x="598" y="875"/>
                  </a:lnTo>
                  <a:lnTo>
                    <a:pt x="639" y="836"/>
                  </a:lnTo>
                  <a:lnTo>
                    <a:pt x="687" y="797"/>
                  </a:lnTo>
                  <a:lnTo>
                    <a:pt x="732" y="755"/>
                  </a:lnTo>
                  <a:lnTo>
                    <a:pt x="780" y="713"/>
                  </a:lnTo>
                  <a:lnTo>
                    <a:pt x="825" y="672"/>
                  </a:lnTo>
                  <a:lnTo>
                    <a:pt x="867" y="636"/>
                  </a:lnTo>
                  <a:lnTo>
                    <a:pt x="905" y="600"/>
                  </a:lnTo>
                  <a:lnTo>
                    <a:pt x="935" y="570"/>
                  </a:lnTo>
                  <a:lnTo>
                    <a:pt x="962" y="546"/>
                  </a:lnTo>
                  <a:lnTo>
                    <a:pt x="977" y="528"/>
                  </a:lnTo>
                  <a:lnTo>
                    <a:pt x="983" y="519"/>
                  </a:lnTo>
                  <a:lnTo>
                    <a:pt x="965" y="493"/>
                  </a:lnTo>
                  <a:lnTo>
                    <a:pt x="914" y="430"/>
                  </a:lnTo>
                  <a:lnTo>
                    <a:pt x="843" y="346"/>
                  </a:lnTo>
                  <a:lnTo>
                    <a:pt x="759" y="254"/>
                  </a:lnTo>
                  <a:lnTo>
                    <a:pt x="675" y="161"/>
                  </a:lnTo>
                  <a:lnTo>
                    <a:pt x="601" y="81"/>
                  </a:lnTo>
                  <a:lnTo>
                    <a:pt x="544" y="21"/>
                  </a:lnTo>
                  <a:lnTo>
                    <a:pt x="517" y="0"/>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2" name="Freeform 1038"/>
            <p:cNvSpPr>
              <a:spLocks noChangeAspect="1"/>
            </p:cNvSpPr>
            <p:nvPr/>
          </p:nvSpPr>
          <p:spPr bwMode="auto">
            <a:xfrm>
              <a:off x="801" y="1709"/>
              <a:ext cx="606" cy="474"/>
            </a:xfrm>
            <a:custGeom>
              <a:avLst/>
              <a:gdLst>
                <a:gd name="T0" fmla="*/ 463 w 884"/>
                <a:gd name="T1" fmla="*/ 0 h 877"/>
                <a:gd name="T2" fmla="*/ 436 w 884"/>
                <a:gd name="T3" fmla="*/ 18 h 877"/>
                <a:gd name="T4" fmla="*/ 379 w 884"/>
                <a:gd name="T5" fmla="*/ 62 h 877"/>
                <a:gd name="T6" fmla="*/ 305 w 884"/>
                <a:gd name="T7" fmla="*/ 125 h 877"/>
                <a:gd name="T8" fmla="*/ 224 w 884"/>
                <a:gd name="T9" fmla="*/ 200 h 877"/>
                <a:gd name="T10" fmla="*/ 140 w 884"/>
                <a:gd name="T11" fmla="*/ 277 h 877"/>
                <a:gd name="T12" fmla="*/ 69 w 884"/>
                <a:gd name="T13" fmla="*/ 343 h 877"/>
                <a:gd name="T14" fmla="*/ 18 w 884"/>
                <a:gd name="T15" fmla="*/ 394 h 877"/>
                <a:gd name="T16" fmla="*/ 0 w 884"/>
                <a:gd name="T17" fmla="*/ 418 h 877"/>
                <a:gd name="T18" fmla="*/ 15 w 884"/>
                <a:gd name="T19" fmla="*/ 442 h 877"/>
                <a:gd name="T20" fmla="*/ 60 w 884"/>
                <a:gd name="T21" fmla="*/ 498 h 877"/>
                <a:gd name="T22" fmla="*/ 123 w 884"/>
                <a:gd name="T23" fmla="*/ 570 h 877"/>
                <a:gd name="T24" fmla="*/ 194 w 884"/>
                <a:gd name="T25" fmla="*/ 653 h 877"/>
                <a:gd name="T26" fmla="*/ 269 w 884"/>
                <a:gd name="T27" fmla="*/ 737 h 877"/>
                <a:gd name="T28" fmla="*/ 338 w 884"/>
                <a:gd name="T29" fmla="*/ 809 h 877"/>
                <a:gd name="T30" fmla="*/ 388 w 884"/>
                <a:gd name="T31" fmla="*/ 859 h 877"/>
                <a:gd name="T32" fmla="*/ 415 w 884"/>
                <a:gd name="T33" fmla="*/ 877 h 877"/>
                <a:gd name="T34" fmla="*/ 442 w 884"/>
                <a:gd name="T35" fmla="*/ 859 h 877"/>
                <a:gd name="T36" fmla="*/ 499 w 884"/>
                <a:gd name="T37" fmla="*/ 815 h 877"/>
                <a:gd name="T38" fmla="*/ 574 w 884"/>
                <a:gd name="T39" fmla="*/ 752 h 877"/>
                <a:gd name="T40" fmla="*/ 660 w 884"/>
                <a:gd name="T41" fmla="*/ 677 h 877"/>
                <a:gd name="T42" fmla="*/ 741 w 884"/>
                <a:gd name="T43" fmla="*/ 603 h 877"/>
                <a:gd name="T44" fmla="*/ 813 w 884"/>
                <a:gd name="T45" fmla="*/ 537 h 877"/>
                <a:gd name="T46" fmla="*/ 863 w 884"/>
                <a:gd name="T47" fmla="*/ 489 h 877"/>
                <a:gd name="T48" fmla="*/ 884 w 884"/>
                <a:gd name="T49" fmla="*/ 465 h 877"/>
                <a:gd name="T50" fmla="*/ 866 w 884"/>
                <a:gd name="T51" fmla="*/ 442 h 877"/>
                <a:gd name="T52" fmla="*/ 821 w 884"/>
                <a:gd name="T53" fmla="*/ 385 h 877"/>
                <a:gd name="T54" fmla="*/ 759 w 884"/>
                <a:gd name="T55" fmla="*/ 310 h 877"/>
                <a:gd name="T56" fmla="*/ 684 w 884"/>
                <a:gd name="T57" fmla="*/ 227 h 877"/>
                <a:gd name="T58" fmla="*/ 609 w 884"/>
                <a:gd name="T59" fmla="*/ 143 h 877"/>
                <a:gd name="T60" fmla="*/ 541 w 884"/>
                <a:gd name="T61" fmla="*/ 71 h 877"/>
                <a:gd name="T62" fmla="*/ 490 w 884"/>
                <a:gd name="T63" fmla="*/ 21 h 877"/>
                <a:gd name="T64" fmla="*/ 463 w 884"/>
                <a:gd name="T65" fmla="*/ 0 h 877"/>
                <a:gd name="T66" fmla="*/ 463 w 884"/>
                <a:gd name="T6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4" h="877">
                  <a:moveTo>
                    <a:pt x="463" y="0"/>
                  </a:moveTo>
                  <a:lnTo>
                    <a:pt x="436" y="18"/>
                  </a:lnTo>
                  <a:lnTo>
                    <a:pt x="379" y="62"/>
                  </a:lnTo>
                  <a:lnTo>
                    <a:pt x="305" y="125"/>
                  </a:lnTo>
                  <a:lnTo>
                    <a:pt x="224" y="200"/>
                  </a:lnTo>
                  <a:lnTo>
                    <a:pt x="140" y="277"/>
                  </a:lnTo>
                  <a:lnTo>
                    <a:pt x="69" y="343"/>
                  </a:lnTo>
                  <a:lnTo>
                    <a:pt x="18" y="394"/>
                  </a:lnTo>
                  <a:lnTo>
                    <a:pt x="0" y="418"/>
                  </a:lnTo>
                  <a:lnTo>
                    <a:pt x="15" y="442"/>
                  </a:lnTo>
                  <a:lnTo>
                    <a:pt x="60" y="498"/>
                  </a:lnTo>
                  <a:lnTo>
                    <a:pt x="123" y="570"/>
                  </a:lnTo>
                  <a:lnTo>
                    <a:pt x="194" y="653"/>
                  </a:lnTo>
                  <a:lnTo>
                    <a:pt x="269" y="737"/>
                  </a:lnTo>
                  <a:lnTo>
                    <a:pt x="338" y="809"/>
                  </a:lnTo>
                  <a:lnTo>
                    <a:pt x="388" y="859"/>
                  </a:lnTo>
                  <a:lnTo>
                    <a:pt x="415" y="877"/>
                  </a:lnTo>
                  <a:lnTo>
                    <a:pt x="442" y="859"/>
                  </a:lnTo>
                  <a:lnTo>
                    <a:pt x="499" y="815"/>
                  </a:lnTo>
                  <a:lnTo>
                    <a:pt x="574" y="752"/>
                  </a:lnTo>
                  <a:lnTo>
                    <a:pt x="660" y="677"/>
                  </a:lnTo>
                  <a:lnTo>
                    <a:pt x="741" y="603"/>
                  </a:lnTo>
                  <a:lnTo>
                    <a:pt x="813" y="537"/>
                  </a:lnTo>
                  <a:lnTo>
                    <a:pt x="863" y="489"/>
                  </a:lnTo>
                  <a:lnTo>
                    <a:pt x="884" y="465"/>
                  </a:lnTo>
                  <a:lnTo>
                    <a:pt x="866" y="442"/>
                  </a:lnTo>
                  <a:lnTo>
                    <a:pt x="821" y="385"/>
                  </a:lnTo>
                  <a:lnTo>
                    <a:pt x="759" y="310"/>
                  </a:lnTo>
                  <a:lnTo>
                    <a:pt x="684" y="227"/>
                  </a:lnTo>
                  <a:lnTo>
                    <a:pt x="609" y="143"/>
                  </a:lnTo>
                  <a:lnTo>
                    <a:pt x="541" y="71"/>
                  </a:lnTo>
                  <a:lnTo>
                    <a:pt x="490" y="21"/>
                  </a:lnTo>
                  <a:lnTo>
                    <a:pt x="463" y="0"/>
                  </a:lnTo>
                  <a:lnTo>
                    <a:pt x="463"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3" name="Freeform 1039"/>
            <p:cNvSpPr>
              <a:spLocks noChangeAspect="1"/>
            </p:cNvSpPr>
            <p:nvPr/>
          </p:nvSpPr>
          <p:spPr bwMode="auto">
            <a:xfrm>
              <a:off x="516" y="1949"/>
              <a:ext cx="229" cy="346"/>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4" name="Freeform 1040"/>
            <p:cNvSpPr>
              <a:spLocks noChangeAspect="1"/>
            </p:cNvSpPr>
            <p:nvPr/>
          </p:nvSpPr>
          <p:spPr bwMode="auto">
            <a:xfrm>
              <a:off x="579" y="1987"/>
              <a:ext cx="35" cy="27"/>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5" name="Freeform 1041"/>
            <p:cNvSpPr>
              <a:spLocks noChangeAspect="1"/>
            </p:cNvSpPr>
            <p:nvPr/>
          </p:nvSpPr>
          <p:spPr bwMode="auto">
            <a:xfrm>
              <a:off x="594" y="2245"/>
              <a:ext cx="33" cy="27"/>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6" name="Freeform 1042"/>
            <p:cNvSpPr>
              <a:spLocks noChangeAspect="1"/>
            </p:cNvSpPr>
            <p:nvPr/>
          </p:nvSpPr>
          <p:spPr bwMode="auto">
            <a:xfrm>
              <a:off x="639" y="2200"/>
              <a:ext cx="39" cy="8"/>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7" name="Freeform 1043"/>
            <p:cNvSpPr>
              <a:spLocks noChangeAspect="1"/>
            </p:cNvSpPr>
            <p:nvPr/>
          </p:nvSpPr>
          <p:spPr bwMode="auto">
            <a:xfrm>
              <a:off x="662" y="2135"/>
              <a:ext cx="61" cy="35"/>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8" name="Freeform 1044"/>
            <p:cNvSpPr>
              <a:spLocks noChangeAspect="1"/>
            </p:cNvSpPr>
            <p:nvPr/>
          </p:nvSpPr>
          <p:spPr bwMode="auto">
            <a:xfrm>
              <a:off x="668" y="2142"/>
              <a:ext cx="47" cy="18"/>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9" name="Freeform 1045"/>
            <p:cNvSpPr>
              <a:spLocks noChangeAspect="1"/>
            </p:cNvSpPr>
            <p:nvPr/>
          </p:nvSpPr>
          <p:spPr bwMode="auto">
            <a:xfrm>
              <a:off x="691" y="2112"/>
              <a:ext cx="30" cy="10"/>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10" name="Freeform 1046"/>
            <p:cNvSpPr>
              <a:spLocks noChangeAspect="1"/>
            </p:cNvSpPr>
            <p:nvPr/>
          </p:nvSpPr>
          <p:spPr bwMode="auto">
            <a:xfrm>
              <a:off x="631" y="2082"/>
              <a:ext cx="51" cy="9"/>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11" name="Freeform 1047"/>
            <p:cNvSpPr>
              <a:spLocks noChangeAspect="1"/>
            </p:cNvSpPr>
            <p:nvPr/>
          </p:nvSpPr>
          <p:spPr bwMode="auto">
            <a:xfrm>
              <a:off x="711" y="2077"/>
              <a:ext cx="26" cy="11"/>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12" name="Freeform 1048"/>
            <p:cNvSpPr>
              <a:spLocks noChangeAspect="1"/>
            </p:cNvSpPr>
            <p:nvPr/>
          </p:nvSpPr>
          <p:spPr bwMode="auto">
            <a:xfrm>
              <a:off x="715" y="2055"/>
              <a:ext cx="26" cy="10"/>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13" name="Freeform 1049"/>
            <p:cNvSpPr>
              <a:spLocks noChangeAspect="1"/>
            </p:cNvSpPr>
            <p:nvPr/>
          </p:nvSpPr>
          <p:spPr bwMode="auto">
            <a:xfrm>
              <a:off x="623" y="2056"/>
              <a:ext cx="57" cy="19"/>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14" name="Freeform 1050"/>
            <p:cNvSpPr>
              <a:spLocks noChangeAspect="1"/>
            </p:cNvSpPr>
            <p:nvPr/>
          </p:nvSpPr>
          <p:spPr bwMode="auto">
            <a:xfrm>
              <a:off x="430" y="1938"/>
              <a:ext cx="330" cy="265"/>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15" name="Freeform 1051"/>
            <p:cNvSpPr>
              <a:spLocks noChangeAspect="1"/>
            </p:cNvSpPr>
            <p:nvPr/>
          </p:nvSpPr>
          <p:spPr bwMode="auto">
            <a:xfrm>
              <a:off x="579" y="1987"/>
              <a:ext cx="35" cy="27"/>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16" name="Freeform 1052"/>
            <p:cNvSpPr>
              <a:spLocks noChangeAspect="1"/>
            </p:cNvSpPr>
            <p:nvPr/>
          </p:nvSpPr>
          <p:spPr bwMode="auto">
            <a:xfrm>
              <a:off x="461" y="1924"/>
              <a:ext cx="336" cy="148"/>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17" name="Freeform 1053"/>
            <p:cNvSpPr>
              <a:spLocks noChangeAspect="1"/>
            </p:cNvSpPr>
            <p:nvPr/>
          </p:nvSpPr>
          <p:spPr bwMode="auto">
            <a:xfrm>
              <a:off x="381" y="2809"/>
              <a:ext cx="389" cy="1025"/>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18" name="Freeform 1054"/>
            <p:cNvSpPr>
              <a:spLocks noChangeAspect="1"/>
            </p:cNvSpPr>
            <p:nvPr/>
          </p:nvSpPr>
          <p:spPr bwMode="auto">
            <a:xfrm>
              <a:off x="649" y="2884"/>
              <a:ext cx="33" cy="28"/>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19" name="Freeform 1055"/>
            <p:cNvSpPr>
              <a:spLocks noChangeAspect="1"/>
            </p:cNvSpPr>
            <p:nvPr/>
          </p:nvSpPr>
          <p:spPr bwMode="auto">
            <a:xfrm>
              <a:off x="402" y="3778"/>
              <a:ext cx="34" cy="2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20" name="Freeform 1056"/>
            <p:cNvSpPr>
              <a:spLocks noChangeAspect="1"/>
            </p:cNvSpPr>
            <p:nvPr/>
          </p:nvSpPr>
          <p:spPr bwMode="auto">
            <a:xfrm>
              <a:off x="363" y="3767"/>
              <a:ext cx="270" cy="113"/>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21" name="Freeform 1057"/>
            <p:cNvSpPr>
              <a:spLocks noChangeAspect="1"/>
            </p:cNvSpPr>
            <p:nvPr/>
          </p:nvSpPr>
          <p:spPr bwMode="auto">
            <a:xfrm>
              <a:off x="402" y="3778"/>
              <a:ext cx="34" cy="2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22" name="Freeform 1058"/>
            <p:cNvSpPr>
              <a:spLocks noChangeAspect="1"/>
            </p:cNvSpPr>
            <p:nvPr/>
          </p:nvSpPr>
          <p:spPr bwMode="auto">
            <a:xfrm>
              <a:off x="350" y="3789"/>
              <a:ext cx="289" cy="95"/>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23" name="Freeform 1059"/>
            <p:cNvSpPr>
              <a:spLocks noChangeAspect="1"/>
            </p:cNvSpPr>
            <p:nvPr/>
          </p:nvSpPr>
          <p:spPr bwMode="auto">
            <a:xfrm>
              <a:off x="352" y="3847"/>
              <a:ext cx="277" cy="42"/>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24" name="Freeform 1060"/>
            <p:cNvSpPr>
              <a:spLocks noChangeAspect="1"/>
            </p:cNvSpPr>
            <p:nvPr/>
          </p:nvSpPr>
          <p:spPr bwMode="auto">
            <a:xfrm>
              <a:off x="336" y="2803"/>
              <a:ext cx="451" cy="1015"/>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25" name="Freeform 1061"/>
            <p:cNvSpPr>
              <a:spLocks noChangeAspect="1"/>
            </p:cNvSpPr>
            <p:nvPr/>
          </p:nvSpPr>
          <p:spPr bwMode="auto">
            <a:xfrm>
              <a:off x="575" y="2807"/>
              <a:ext cx="336" cy="102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26" name="Freeform 1062"/>
            <p:cNvSpPr>
              <a:spLocks noChangeAspect="1"/>
            </p:cNvSpPr>
            <p:nvPr/>
          </p:nvSpPr>
          <p:spPr bwMode="auto">
            <a:xfrm>
              <a:off x="649" y="2884"/>
              <a:ext cx="33" cy="28"/>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27" name="Freeform 1063"/>
            <p:cNvSpPr>
              <a:spLocks noChangeAspect="1"/>
            </p:cNvSpPr>
            <p:nvPr/>
          </p:nvSpPr>
          <p:spPr bwMode="auto">
            <a:xfrm>
              <a:off x="780" y="3782"/>
              <a:ext cx="35" cy="28"/>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28" name="Freeform 1064"/>
            <p:cNvSpPr>
              <a:spLocks noChangeAspect="1"/>
            </p:cNvSpPr>
            <p:nvPr/>
          </p:nvSpPr>
          <p:spPr bwMode="auto">
            <a:xfrm>
              <a:off x="780" y="3782"/>
              <a:ext cx="35" cy="28"/>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29" name="Freeform 1065"/>
            <p:cNvSpPr>
              <a:spLocks noChangeAspect="1"/>
            </p:cNvSpPr>
            <p:nvPr/>
          </p:nvSpPr>
          <p:spPr bwMode="auto">
            <a:xfrm>
              <a:off x="758" y="3757"/>
              <a:ext cx="194" cy="174"/>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30" name="Freeform 1066"/>
            <p:cNvSpPr>
              <a:spLocks noChangeAspect="1"/>
            </p:cNvSpPr>
            <p:nvPr/>
          </p:nvSpPr>
          <p:spPr bwMode="auto">
            <a:xfrm>
              <a:off x="737" y="3786"/>
              <a:ext cx="222" cy="148"/>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31" name="Freeform 1067"/>
            <p:cNvSpPr>
              <a:spLocks noChangeAspect="1"/>
            </p:cNvSpPr>
            <p:nvPr/>
          </p:nvSpPr>
          <p:spPr bwMode="auto">
            <a:xfrm>
              <a:off x="737" y="3854"/>
              <a:ext cx="207" cy="82"/>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32" name="Freeform 1068"/>
            <p:cNvSpPr>
              <a:spLocks noChangeAspect="1"/>
            </p:cNvSpPr>
            <p:nvPr/>
          </p:nvSpPr>
          <p:spPr bwMode="auto">
            <a:xfrm>
              <a:off x="547" y="2800"/>
              <a:ext cx="375" cy="1046"/>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33" name="Freeform 1069"/>
            <p:cNvSpPr>
              <a:spLocks noChangeAspect="1"/>
            </p:cNvSpPr>
            <p:nvPr/>
          </p:nvSpPr>
          <p:spPr bwMode="auto">
            <a:xfrm>
              <a:off x="485" y="2224"/>
              <a:ext cx="328" cy="744"/>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34" name="Freeform 1070"/>
            <p:cNvSpPr>
              <a:spLocks noChangeAspect="1"/>
            </p:cNvSpPr>
            <p:nvPr/>
          </p:nvSpPr>
          <p:spPr bwMode="auto">
            <a:xfrm>
              <a:off x="598" y="2335"/>
              <a:ext cx="35" cy="28"/>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35" name="Freeform 1071"/>
            <p:cNvSpPr>
              <a:spLocks noChangeAspect="1"/>
            </p:cNvSpPr>
            <p:nvPr/>
          </p:nvSpPr>
          <p:spPr bwMode="auto">
            <a:xfrm>
              <a:off x="594" y="2245"/>
              <a:ext cx="35" cy="27"/>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36" name="Freeform 1072"/>
            <p:cNvSpPr>
              <a:spLocks noChangeAspect="1"/>
            </p:cNvSpPr>
            <p:nvPr/>
          </p:nvSpPr>
          <p:spPr bwMode="auto">
            <a:xfrm>
              <a:off x="647" y="2884"/>
              <a:ext cx="35" cy="28"/>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37" name="Freeform 1073"/>
            <p:cNvSpPr>
              <a:spLocks noChangeAspect="1"/>
            </p:cNvSpPr>
            <p:nvPr/>
          </p:nvSpPr>
          <p:spPr bwMode="auto">
            <a:xfrm>
              <a:off x="477" y="2211"/>
              <a:ext cx="342" cy="505"/>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38" name="Freeform 1074"/>
            <p:cNvSpPr>
              <a:spLocks noChangeAspect="1"/>
            </p:cNvSpPr>
            <p:nvPr/>
          </p:nvSpPr>
          <p:spPr bwMode="auto">
            <a:xfrm>
              <a:off x="461" y="2701"/>
              <a:ext cx="346" cy="275"/>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39" name="Freeform 1075"/>
            <p:cNvSpPr>
              <a:spLocks noChangeAspect="1"/>
            </p:cNvSpPr>
            <p:nvPr/>
          </p:nvSpPr>
          <p:spPr bwMode="auto">
            <a:xfrm>
              <a:off x="457" y="2240"/>
              <a:ext cx="408" cy="568"/>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40" name="Freeform 1076"/>
            <p:cNvSpPr>
              <a:spLocks noChangeAspect="1"/>
            </p:cNvSpPr>
            <p:nvPr/>
          </p:nvSpPr>
          <p:spPr bwMode="auto">
            <a:xfrm>
              <a:off x="461" y="2487"/>
              <a:ext cx="389" cy="109"/>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41" name="Freeform 1077"/>
            <p:cNvSpPr>
              <a:spLocks noChangeAspect="1"/>
            </p:cNvSpPr>
            <p:nvPr/>
          </p:nvSpPr>
          <p:spPr bwMode="auto">
            <a:xfrm>
              <a:off x="459" y="2651"/>
              <a:ext cx="404" cy="86"/>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42" name="Freeform 1078"/>
            <p:cNvSpPr>
              <a:spLocks noChangeAspect="1"/>
            </p:cNvSpPr>
            <p:nvPr/>
          </p:nvSpPr>
          <p:spPr bwMode="auto">
            <a:xfrm>
              <a:off x="1006" y="2687"/>
              <a:ext cx="149" cy="82"/>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43" name="Freeform 1079"/>
            <p:cNvSpPr>
              <a:spLocks noChangeAspect="1"/>
            </p:cNvSpPr>
            <p:nvPr/>
          </p:nvSpPr>
          <p:spPr bwMode="auto">
            <a:xfrm>
              <a:off x="1006" y="2709"/>
              <a:ext cx="33" cy="28"/>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44" name="Freeform 1080"/>
            <p:cNvSpPr>
              <a:spLocks noChangeAspect="1"/>
            </p:cNvSpPr>
            <p:nvPr/>
          </p:nvSpPr>
          <p:spPr bwMode="auto">
            <a:xfrm>
              <a:off x="555" y="2287"/>
              <a:ext cx="486" cy="452"/>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45" name="Freeform 1081"/>
            <p:cNvSpPr>
              <a:spLocks noChangeAspect="1"/>
            </p:cNvSpPr>
            <p:nvPr/>
          </p:nvSpPr>
          <p:spPr bwMode="auto">
            <a:xfrm>
              <a:off x="1006" y="2709"/>
              <a:ext cx="35" cy="28"/>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46" name="Freeform 1082"/>
            <p:cNvSpPr>
              <a:spLocks noChangeAspect="1"/>
            </p:cNvSpPr>
            <p:nvPr/>
          </p:nvSpPr>
          <p:spPr bwMode="auto">
            <a:xfrm>
              <a:off x="598" y="2335"/>
              <a:ext cx="35" cy="28"/>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47" name="Freeform 1083"/>
            <p:cNvSpPr>
              <a:spLocks noChangeAspect="1"/>
            </p:cNvSpPr>
            <p:nvPr/>
          </p:nvSpPr>
          <p:spPr bwMode="auto">
            <a:xfrm>
              <a:off x="543" y="2280"/>
              <a:ext cx="481" cy="468"/>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48" name="Text Box 1084"/>
            <p:cNvSpPr txBox="1">
              <a:spLocks noChangeAspect="1" noChangeArrowheads="1"/>
            </p:cNvSpPr>
            <p:nvPr/>
          </p:nvSpPr>
          <p:spPr bwMode="auto">
            <a:xfrm>
              <a:off x="768" y="1827"/>
              <a:ext cx="681"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endParaRPr lang="en-US" sz="1400"/>
            </a:p>
          </p:txBody>
        </p:sp>
      </p:grpSp>
      <p:pic>
        <p:nvPicPr>
          <p:cNvPr id="268349" name="Picture 1085" descr="cherry sorting"/>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2286000" y="2514600"/>
            <a:ext cx="2101850" cy="35052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68350" name="Picture 1086" descr="landscape4"/>
          <p:cNvPicPr>
            <a:picLocks noChangeAspect="1" noChangeArrowheads="1"/>
          </p:cNvPicPr>
          <p:nvPr/>
        </p:nvPicPr>
        <p:blipFill>
          <a:blip r:embed="rId5">
            <a:extLst>
              <a:ext uri="{28A0092B-C50C-407E-A947-70E740481C1C}">
                <a14:useLocalDpi xmlns:a14="http://schemas.microsoft.com/office/drawing/2010/main" val="0"/>
              </a:ext>
            </a:extLst>
          </a:blip>
          <a:srcRect l="30000"/>
          <a:stretch>
            <a:fillRect/>
          </a:stretch>
        </p:blipFill>
        <p:spPr bwMode="auto">
          <a:xfrm>
            <a:off x="4697413" y="2514600"/>
            <a:ext cx="2846387" cy="30480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68351" name="Picture 10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75" y="2514600"/>
            <a:ext cx="1000125" cy="1857375"/>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8352" name="Text Box 1088"/>
          <p:cNvSpPr txBox="1">
            <a:spLocks noChangeArrowheads="1"/>
          </p:cNvSpPr>
          <p:nvPr/>
        </p:nvSpPr>
        <p:spPr bwMode="auto">
          <a:xfrm>
            <a:off x="1960563" y="1545431"/>
            <a:ext cx="5473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rgbClr val="00B050"/>
                </a:solidFill>
                <a:latin typeface="Arial" charset="0"/>
              </a:rPr>
              <a:t>For more than </a:t>
            </a:r>
            <a:r>
              <a:rPr lang="en-US" sz="2800" u="sng" dirty="0">
                <a:solidFill>
                  <a:srgbClr val="00B050"/>
                </a:solidFill>
                <a:latin typeface="Arial" charset="0"/>
              </a:rPr>
              <a:t>2</a:t>
            </a:r>
            <a:r>
              <a:rPr lang="en-US" sz="2800" dirty="0">
                <a:solidFill>
                  <a:srgbClr val="00B050"/>
                </a:solidFill>
                <a:latin typeface="Arial" charset="0"/>
              </a:rPr>
              <a:t> hours per day.</a:t>
            </a:r>
          </a:p>
        </p:txBody>
      </p:sp>
      <p:sp>
        <p:nvSpPr>
          <p:cNvPr id="268354" name="WordArt 1090"/>
          <p:cNvSpPr>
            <a:spLocks noChangeArrowheads="1" noChangeShapeType="1" noTextEdit="1"/>
          </p:cNvSpPr>
          <p:nvPr/>
        </p:nvSpPr>
        <p:spPr bwMode="auto">
          <a:xfrm>
            <a:off x="5867400" y="5943600"/>
            <a:ext cx="2971800" cy="533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50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"Caution Zone"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1295400" y="285750"/>
            <a:ext cx="7162800" cy="1143000"/>
          </a:xfrm>
        </p:spPr>
        <p:txBody>
          <a:bodyPr/>
          <a:lstStyle/>
          <a:p>
            <a:pPr algn="l"/>
            <a:r>
              <a:rPr lang="en-US" sz="4800" b="1"/>
              <a:t>Squatting or Kneeling</a:t>
            </a:r>
            <a:endParaRPr lang="en-US"/>
          </a:p>
        </p:txBody>
      </p:sp>
      <p:pic>
        <p:nvPicPr>
          <p:cNvPr id="270339" name="Picture 3" descr="squa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966788" cy="18288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70340" name="Picture 4" descr="squatting picking grapes"/>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33400" t="12601" r="26601" b="5099"/>
          <a:stretch>
            <a:fillRect/>
          </a:stretch>
        </p:blipFill>
        <p:spPr bwMode="auto">
          <a:xfrm>
            <a:off x="1560513" y="2441575"/>
            <a:ext cx="2328862" cy="319405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grpSp>
        <p:nvGrpSpPr>
          <p:cNvPr id="270341" name="Group 5"/>
          <p:cNvGrpSpPr>
            <a:grpSpLocks noChangeAspect="1"/>
          </p:cNvGrpSpPr>
          <p:nvPr/>
        </p:nvGrpSpPr>
        <p:grpSpPr bwMode="auto">
          <a:xfrm>
            <a:off x="533400" y="228600"/>
            <a:ext cx="638175" cy="1295400"/>
            <a:chOff x="336" y="1680"/>
            <a:chExt cx="1113" cy="2256"/>
          </a:xfrm>
        </p:grpSpPr>
        <p:sp>
          <p:nvSpPr>
            <p:cNvPr id="270342" name="Freeform 6"/>
            <p:cNvSpPr>
              <a:spLocks noChangeAspect="1"/>
            </p:cNvSpPr>
            <p:nvPr/>
          </p:nvSpPr>
          <p:spPr bwMode="auto">
            <a:xfrm>
              <a:off x="1012" y="2479"/>
              <a:ext cx="154" cy="7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43" name="Freeform 7"/>
            <p:cNvSpPr>
              <a:spLocks noChangeAspect="1"/>
            </p:cNvSpPr>
            <p:nvPr/>
          </p:nvSpPr>
          <p:spPr bwMode="auto">
            <a:xfrm>
              <a:off x="1012" y="2491"/>
              <a:ext cx="34" cy="28"/>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44" name="Freeform 8"/>
            <p:cNvSpPr>
              <a:spLocks noChangeAspect="1"/>
            </p:cNvSpPr>
            <p:nvPr/>
          </p:nvSpPr>
          <p:spPr bwMode="auto">
            <a:xfrm>
              <a:off x="551" y="2283"/>
              <a:ext cx="497" cy="354"/>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45" name="Freeform 9"/>
            <p:cNvSpPr>
              <a:spLocks noChangeAspect="1"/>
            </p:cNvSpPr>
            <p:nvPr/>
          </p:nvSpPr>
          <p:spPr bwMode="auto">
            <a:xfrm>
              <a:off x="1012" y="2491"/>
              <a:ext cx="34" cy="28"/>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46" name="Freeform 10"/>
            <p:cNvSpPr>
              <a:spLocks noChangeAspect="1"/>
            </p:cNvSpPr>
            <p:nvPr/>
          </p:nvSpPr>
          <p:spPr bwMode="auto">
            <a:xfrm>
              <a:off x="598" y="2335"/>
              <a:ext cx="35" cy="28"/>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47" name="Freeform 11"/>
            <p:cNvSpPr>
              <a:spLocks noChangeAspect="1"/>
            </p:cNvSpPr>
            <p:nvPr/>
          </p:nvSpPr>
          <p:spPr bwMode="auto">
            <a:xfrm>
              <a:off x="539" y="2280"/>
              <a:ext cx="490" cy="36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48" name="Freeform 12"/>
            <p:cNvSpPr>
              <a:spLocks noChangeAspect="1"/>
            </p:cNvSpPr>
            <p:nvPr/>
          </p:nvSpPr>
          <p:spPr bwMode="auto">
            <a:xfrm>
              <a:off x="772" y="1680"/>
              <a:ext cx="660" cy="520"/>
            </a:xfrm>
            <a:custGeom>
              <a:avLst/>
              <a:gdLst>
                <a:gd name="T0" fmla="*/ 12 w 962"/>
                <a:gd name="T1" fmla="*/ 269 h 961"/>
                <a:gd name="T2" fmla="*/ 299 w 962"/>
                <a:gd name="T3" fmla="*/ 0 h 961"/>
                <a:gd name="T4" fmla="*/ 690 w 962"/>
                <a:gd name="T5" fmla="*/ 15 h 961"/>
                <a:gd name="T6" fmla="*/ 962 w 962"/>
                <a:gd name="T7" fmla="*/ 301 h 961"/>
                <a:gd name="T8" fmla="*/ 947 w 962"/>
                <a:gd name="T9" fmla="*/ 696 h 961"/>
                <a:gd name="T10" fmla="*/ 657 w 962"/>
                <a:gd name="T11" fmla="*/ 961 h 961"/>
                <a:gd name="T12" fmla="*/ 266 w 962"/>
                <a:gd name="T13" fmla="*/ 949 h 961"/>
                <a:gd name="T14" fmla="*/ 0 w 962"/>
                <a:gd name="T15" fmla="*/ 663 h 961"/>
                <a:gd name="T16" fmla="*/ 12 w 962"/>
                <a:gd name="T17" fmla="*/ 26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961">
                  <a:moveTo>
                    <a:pt x="12" y="269"/>
                  </a:moveTo>
                  <a:lnTo>
                    <a:pt x="299" y="0"/>
                  </a:lnTo>
                  <a:lnTo>
                    <a:pt x="690" y="15"/>
                  </a:lnTo>
                  <a:lnTo>
                    <a:pt x="962" y="301"/>
                  </a:lnTo>
                  <a:lnTo>
                    <a:pt x="947" y="696"/>
                  </a:lnTo>
                  <a:lnTo>
                    <a:pt x="657" y="961"/>
                  </a:lnTo>
                  <a:lnTo>
                    <a:pt x="266" y="949"/>
                  </a:lnTo>
                  <a:lnTo>
                    <a:pt x="0" y="663"/>
                  </a:lnTo>
                  <a:lnTo>
                    <a:pt x="12" y="269"/>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49" name="Freeform 13"/>
            <p:cNvSpPr>
              <a:spLocks noChangeAspect="1"/>
            </p:cNvSpPr>
            <p:nvPr/>
          </p:nvSpPr>
          <p:spPr bwMode="auto">
            <a:xfrm>
              <a:off x="1006" y="2178"/>
              <a:ext cx="98" cy="1714"/>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50" name="Freeform 14"/>
            <p:cNvSpPr>
              <a:spLocks noChangeAspect="1"/>
            </p:cNvSpPr>
            <p:nvPr/>
          </p:nvSpPr>
          <p:spPr bwMode="auto">
            <a:xfrm>
              <a:off x="766" y="1682"/>
              <a:ext cx="674" cy="527"/>
            </a:xfrm>
            <a:custGeom>
              <a:avLst/>
              <a:gdLst>
                <a:gd name="T0" fmla="*/ 517 w 983"/>
                <a:gd name="T1" fmla="*/ 0 h 976"/>
                <a:gd name="T2" fmla="*/ 508 w 983"/>
                <a:gd name="T3" fmla="*/ 6 h 976"/>
                <a:gd name="T4" fmla="*/ 487 w 983"/>
                <a:gd name="T5" fmla="*/ 18 h 976"/>
                <a:gd name="T6" fmla="*/ 460 w 983"/>
                <a:gd name="T7" fmla="*/ 42 h 976"/>
                <a:gd name="T8" fmla="*/ 424 w 983"/>
                <a:gd name="T9" fmla="*/ 69 h 976"/>
                <a:gd name="T10" fmla="*/ 386 w 983"/>
                <a:gd name="T11" fmla="*/ 104 h 976"/>
                <a:gd name="T12" fmla="*/ 341 w 983"/>
                <a:gd name="T13" fmla="*/ 140 h 976"/>
                <a:gd name="T14" fmla="*/ 296 w 983"/>
                <a:gd name="T15" fmla="*/ 182 h 976"/>
                <a:gd name="T16" fmla="*/ 248 w 983"/>
                <a:gd name="T17" fmla="*/ 224 h 976"/>
                <a:gd name="T18" fmla="*/ 200 w 983"/>
                <a:gd name="T19" fmla="*/ 266 h 976"/>
                <a:gd name="T20" fmla="*/ 156 w 983"/>
                <a:gd name="T21" fmla="*/ 307 h 976"/>
                <a:gd name="T22" fmla="*/ 114 w 983"/>
                <a:gd name="T23" fmla="*/ 346 h 976"/>
                <a:gd name="T24" fmla="*/ 78 w 983"/>
                <a:gd name="T25" fmla="*/ 382 h 976"/>
                <a:gd name="T26" fmla="*/ 45 w 983"/>
                <a:gd name="T27" fmla="*/ 412 h 976"/>
                <a:gd name="T28" fmla="*/ 21 w 983"/>
                <a:gd name="T29" fmla="*/ 436 h 976"/>
                <a:gd name="T30" fmla="*/ 6 w 983"/>
                <a:gd name="T31" fmla="*/ 454 h 976"/>
                <a:gd name="T32" fmla="*/ 0 w 983"/>
                <a:gd name="T33" fmla="*/ 463 h 976"/>
                <a:gd name="T34" fmla="*/ 18 w 983"/>
                <a:gd name="T35" fmla="*/ 490 h 976"/>
                <a:gd name="T36" fmla="*/ 69 w 983"/>
                <a:gd name="T37" fmla="*/ 552 h 976"/>
                <a:gd name="T38" fmla="*/ 138 w 983"/>
                <a:gd name="T39" fmla="*/ 633 h 976"/>
                <a:gd name="T40" fmla="*/ 218 w 983"/>
                <a:gd name="T41" fmla="*/ 728 h 976"/>
                <a:gd name="T42" fmla="*/ 302 w 983"/>
                <a:gd name="T43" fmla="*/ 818 h 976"/>
                <a:gd name="T44" fmla="*/ 377 w 983"/>
                <a:gd name="T45" fmla="*/ 898 h 976"/>
                <a:gd name="T46" fmla="*/ 433 w 983"/>
                <a:gd name="T47" fmla="*/ 955 h 976"/>
                <a:gd name="T48" fmla="*/ 463 w 983"/>
                <a:gd name="T49" fmla="*/ 976 h 976"/>
                <a:gd name="T50" fmla="*/ 475 w 983"/>
                <a:gd name="T51" fmla="*/ 970 h 976"/>
                <a:gd name="T52" fmla="*/ 493 w 983"/>
                <a:gd name="T53" fmla="*/ 958 h 976"/>
                <a:gd name="T54" fmla="*/ 523 w 983"/>
                <a:gd name="T55" fmla="*/ 934 h 976"/>
                <a:gd name="T56" fmla="*/ 556 w 983"/>
                <a:gd name="T57" fmla="*/ 907 h 976"/>
                <a:gd name="T58" fmla="*/ 598 w 983"/>
                <a:gd name="T59" fmla="*/ 875 h 976"/>
                <a:gd name="T60" fmla="*/ 639 w 983"/>
                <a:gd name="T61" fmla="*/ 836 h 976"/>
                <a:gd name="T62" fmla="*/ 687 w 983"/>
                <a:gd name="T63" fmla="*/ 797 h 976"/>
                <a:gd name="T64" fmla="*/ 732 w 983"/>
                <a:gd name="T65" fmla="*/ 755 h 976"/>
                <a:gd name="T66" fmla="*/ 780 w 983"/>
                <a:gd name="T67" fmla="*/ 713 h 976"/>
                <a:gd name="T68" fmla="*/ 825 w 983"/>
                <a:gd name="T69" fmla="*/ 672 h 976"/>
                <a:gd name="T70" fmla="*/ 867 w 983"/>
                <a:gd name="T71" fmla="*/ 636 h 976"/>
                <a:gd name="T72" fmla="*/ 905 w 983"/>
                <a:gd name="T73" fmla="*/ 600 h 976"/>
                <a:gd name="T74" fmla="*/ 935 w 983"/>
                <a:gd name="T75" fmla="*/ 570 h 976"/>
                <a:gd name="T76" fmla="*/ 962 w 983"/>
                <a:gd name="T77" fmla="*/ 546 h 976"/>
                <a:gd name="T78" fmla="*/ 977 w 983"/>
                <a:gd name="T79" fmla="*/ 528 h 976"/>
                <a:gd name="T80" fmla="*/ 983 w 983"/>
                <a:gd name="T81" fmla="*/ 519 h 976"/>
                <a:gd name="T82" fmla="*/ 965 w 983"/>
                <a:gd name="T83" fmla="*/ 493 h 976"/>
                <a:gd name="T84" fmla="*/ 914 w 983"/>
                <a:gd name="T85" fmla="*/ 430 h 976"/>
                <a:gd name="T86" fmla="*/ 843 w 983"/>
                <a:gd name="T87" fmla="*/ 346 h 976"/>
                <a:gd name="T88" fmla="*/ 759 w 983"/>
                <a:gd name="T89" fmla="*/ 254 h 976"/>
                <a:gd name="T90" fmla="*/ 675 w 983"/>
                <a:gd name="T91" fmla="*/ 161 h 976"/>
                <a:gd name="T92" fmla="*/ 601 w 983"/>
                <a:gd name="T93" fmla="*/ 81 h 976"/>
                <a:gd name="T94" fmla="*/ 544 w 983"/>
                <a:gd name="T95" fmla="*/ 21 h 976"/>
                <a:gd name="T96" fmla="*/ 517 w 983"/>
                <a:gd name="T97" fmla="*/ 0 h 976"/>
                <a:gd name="T98" fmla="*/ 517 w 983"/>
                <a:gd name="T9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3" h="976">
                  <a:moveTo>
                    <a:pt x="517" y="0"/>
                  </a:moveTo>
                  <a:lnTo>
                    <a:pt x="508" y="6"/>
                  </a:lnTo>
                  <a:lnTo>
                    <a:pt x="487" y="18"/>
                  </a:lnTo>
                  <a:lnTo>
                    <a:pt x="460" y="42"/>
                  </a:lnTo>
                  <a:lnTo>
                    <a:pt x="424" y="69"/>
                  </a:lnTo>
                  <a:lnTo>
                    <a:pt x="386" y="104"/>
                  </a:lnTo>
                  <a:lnTo>
                    <a:pt x="341" y="140"/>
                  </a:lnTo>
                  <a:lnTo>
                    <a:pt x="296" y="182"/>
                  </a:lnTo>
                  <a:lnTo>
                    <a:pt x="248" y="224"/>
                  </a:lnTo>
                  <a:lnTo>
                    <a:pt x="200" y="266"/>
                  </a:lnTo>
                  <a:lnTo>
                    <a:pt x="156" y="307"/>
                  </a:lnTo>
                  <a:lnTo>
                    <a:pt x="114" y="346"/>
                  </a:lnTo>
                  <a:lnTo>
                    <a:pt x="78" y="382"/>
                  </a:lnTo>
                  <a:lnTo>
                    <a:pt x="45" y="412"/>
                  </a:lnTo>
                  <a:lnTo>
                    <a:pt x="21" y="436"/>
                  </a:lnTo>
                  <a:lnTo>
                    <a:pt x="6" y="454"/>
                  </a:lnTo>
                  <a:lnTo>
                    <a:pt x="0" y="463"/>
                  </a:lnTo>
                  <a:lnTo>
                    <a:pt x="18" y="490"/>
                  </a:lnTo>
                  <a:lnTo>
                    <a:pt x="69" y="552"/>
                  </a:lnTo>
                  <a:lnTo>
                    <a:pt x="138" y="633"/>
                  </a:lnTo>
                  <a:lnTo>
                    <a:pt x="218" y="728"/>
                  </a:lnTo>
                  <a:lnTo>
                    <a:pt x="302" y="818"/>
                  </a:lnTo>
                  <a:lnTo>
                    <a:pt x="377" y="898"/>
                  </a:lnTo>
                  <a:lnTo>
                    <a:pt x="433" y="955"/>
                  </a:lnTo>
                  <a:lnTo>
                    <a:pt x="463" y="976"/>
                  </a:lnTo>
                  <a:lnTo>
                    <a:pt x="475" y="970"/>
                  </a:lnTo>
                  <a:lnTo>
                    <a:pt x="493" y="958"/>
                  </a:lnTo>
                  <a:lnTo>
                    <a:pt x="523" y="934"/>
                  </a:lnTo>
                  <a:lnTo>
                    <a:pt x="556" y="907"/>
                  </a:lnTo>
                  <a:lnTo>
                    <a:pt x="598" y="875"/>
                  </a:lnTo>
                  <a:lnTo>
                    <a:pt x="639" y="836"/>
                  </a:lnTo>
                  <a:lnTo>
                    <a:pt x="687" y="797"/>
                  </a:lnTo>
                  <a:lnTo>
                    <a:pt x="732" y="755"/>
                  </a:lnTo>
                  <a:lnTo>
                    <a:pt x="780" y="713"/>
                  </a:lnTo>
                  <a:lnTo>
                    <a:pt x="825" y="672"/>
                  </a:lnTo>
                  <a:lnTo>
                    <a:pt x="867" y="636"/>
                  </a:lnTo>
                  <a:lnTo>
                    <a:pt x="905" y="600"/>
                  </a:lnTo>
                  <a:lnTo>
                    <a:pt x="935" y="570"/>
                  </a:lnTo>
                  <a:lnTo>
                    <a:pt x="962" y="546"/>
                  </a:lnTo>
                  <a:lnTo>
                    <a:pt x="977" y="528"/>
                  </a:lnTo>
                  <a:lnTo>
                    <a:pt x="983" y="519"/>
                  </a:lnTo>
                  <a:lnTo>
                    <a:pt x="965" y="493"/>
                  </a:lnTo>
                  <a:lnTo>
                    <a:pt x="914" y="430"/>
                  </a:lnTo>
                  <a:lnTo>
                    <a:pt x="843" y="346"/>
                  </a:lnTo>
                  <a:lnTo>
                    <a:pt x="759" y="254"/>
                  </a:lnTo>
                  <a:lnTo>
                    <a:pt x="675" y="161"/>
                  </a:lnTo>
                  <a:lnTo>
                    <a:pt x="601" y="81"/>
                  </a:lnTo>
                  <a:lnTo>
                    <a:pt x="544" y="21"/>
                  </a:lnTo>
                  <a:lnTo>
                    <a:pt x="517" y="0"/>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51" name="Freeform 15"/>
            <p:cNvSpPr>
              <a:spLocks noChangeAspect="1"/>
            </p:cNvSpPr>
            <p:nvPr/>
          </p:nvSpPr>
          <p:spPr bwMode="auto">
            <a:xfrm>
              <a:off x="801" y="1709"/>
              <a:ext cx="606" cy="474"/>
            </a:xfrm>
            <a:custGeom>
              <a:avLst/>
              <a:gdLst>
                <a:gd name="T0" fmla="*/ 463 w 884"/>
                <a:gd name="T1" fmla="*/ 0 h 877"/>
                <a:gd name="T2" fmla="*/ 436 w 884"/>
                <a:gd name="T3" fmla="*/ 18 h 877"/>
                <a:gd name="T4" fmla="*/ 379 w 884"/>
                <a:gd name="T5" fmla="*/ 62 h 877"/>
                <a:gd name="T6" fmla="*/ 305 w 884"/>
                <a:gd name="T7" fmla="*/ 125 h 877"/>
                <a:gd name="T8" fmla="*/ 224 w 884"/>
                <a:gd name="T9" fmla="*/ 200 h 877"/>
                <a:gd name="T10" fmla="*/ 140 w 884"/>
                <a:gd name="T11" fmla="*/ 277 h 877"/>
                <a:gd name="T12" fmla="*/ 69 w 884"/>
                <a:gd name="T13" fmla="*/ 343 h 877"/>
                <a:gd name="T14" fmla="*/ 18 w 884"/>
                <a:gd name="T15" fmla="*/ 394 h 877"/>
                <a:gd name="T16" fmla="*/ 0 w 884"/>
                <a:gd name="T17" fmla="*/ 418 h 877"/>
                <a:gd name="T18" fmla="*/ 15 w 884"/>
                <a:gd name="T19" fmla="*/ 442 h 877"/>
                <a:gd name="T20" fmla="*/ 60 w 884"/>
                <a:gd name="T21" fmla="*/ 498 h 877"/>
                <a:gd name="T22" fmla="*/ 123 w 884"/>
                <a:gd name="T23" fmla="*/ 570 h 877"/>
                <a:gd name="T24" fmla="*/ 194 w 884"/>
                <a:gd name="T25" fmla="*/ 653 h 877"/>
                <a:gd name="T26" fmla="*/ 269 w 884"/>
                <a:gd name="T27" fmla="*/ 737 h 877"/>
                <a:gd name="T28" fmla="*/ 338 w 884"/>
                <a:gd name="T29" fmla="*/ 809 h 877"/>
                <a:gd name="T30" fmla="*/ 388 w 884"/>
                <a:gd name="T31" fmla="*/ 859 h 877"/>
                <a:gd name="T32" fmla="*/ 415 w 884"/>
                <a:gd name="T33" fmla="*/ 877 h 877"/>
                <a:gd name="T34" fmla="*/ 442 w 884"/>
                <a:gd name="T35" fmla="*/ 859 h 877"/>
                <a:gd name="T36" fmla="*/ 499 w 884"/>
                <a:gd name="T37" fmla="*/ 815 h 877"/>
                <a:gd name="T38" fmla="*/ 574 w 884"/>
                <a:gd name="T39" fmla="*/ 752 h 877"/>
                <a:gd name="T40" fmla="*/ 660 w 884"/>
                <a:gd name="T41" fmla="*/ 677 h 877"/>
                <a:gd name="T42" fmla="*/ 741 w 884"/>
                <a:gd name="T43" fmla="*/ 603 h 877"/>
                <a:gd name="T44" fmla="*/ 813 w 884"/>
                <a:gd name="T45" fmla="*/ 537 h 877"/>
                <a:gd name="T46" fmla="*/ 863 w 884"/>
                <a:gd name="T47" fmla="*/ 489 h 877"/>
                <a:gd name="T48" fmla="*/ 884 w 884"/>
                <a:gd name="T49" fmla="*/ 465 h 877"/>
                <a:gd name="T50" fmla="*/ 866 w 884"/>
                <a:gd name="T51" fmla="*/ 442 h 877"/>
                <a:gd name="T52" fmla="*/ 821 w 884"/>
                <a:gd name="T53" fmla="*/ 385 h 877"/>
                <a:gd name="T54" fmla="*/ 759 w 884"/>
                <a:gd name="T55" fmla="*/ 310 h 877"/>
                <a:gd name="T56" fmla="*/ 684 w 884"/>
                <a:gd name="T57" fmla="*/ 227 h 877"/>
                <a:gd name="T58" fmla="*/ 609 w 884"/>
                <a:gd name="T59" fmla="*/ 143 h 877"/>
                <a:gd name="T60" fmla="*/ 541 w 884"/>
                <a:gd name="T61" fmla="*/ 71 h 877"/>
                <a:gd name="T62" fmla="*/ 490 w 884"/>
                <a:gd name="T63" fmla="*/ 21 h 877"/>
                <a:gd name="T64" fmla="*/ 463 w 884"/>
                <a:gd name="T65" fmla="*/ 0 h 877"/>
                <a:gd name="T66" fmla="*/ 463 w 884"/>
                <a:gd name="T6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4" h="877">
                  <a:moveTo>
                    <a:pt x="463" y="0"/>
                  </a:moveTo>
                  <a:lnTo>
                    <a:pt x="436" y="18"/>
                  </a:lnTo>
                  <a:lnTo>
                    <a:pt x="379" y="62"/>
                  </a:lnTo>
                  <a:lnTo>
                    <a:pt x="305" y="125"/>
                  </a:lnTo>
                  <a:lnTo>
                    <a:pt x="224" y="200"/>
                  </a:lnTo>
                  <a:lnTo>
                    <a:pt x="140" y="277"/>
                  </a:lnTo>
                  <a:lnTo>
                    <a:pt x="69" y="343"/>
                  </a:lnTo>
                  <a:lnTo>
                    <a:pt x="18" y="394"/>
                  </a:lnTo>
                  <a:lnTo>
                    <a:pt x="0" y="418"/>
                  </a:lnTo>
                  <a:lnTo>
                    <a:pt x="15" y="442"/>
                  </a:lnTo>
                  <a:lnTo>
                    <a:pt x="60" y="498"/>
                  </a:lnTo>
                  <a:lnTo>
                    <a:pt x="123" y="570"/>
                  </a:lnTo>
                  <a:lnTo>
                    <a:pt x="194" y="653"/>
                  </a:lnTo>
                  <a:lnTo>
                    <a:pt x="269" y="737"/>
                  </a:lnTo>
                  <a:lnTo>
                    <a:pt x="338" y="809"/>
                  </a:lnTo>
                  <a:lnTo>
                    <a:pt x="388" y="859"/>
                  </a:lnTo>
                  <a:lnTo>
                    <a:pt x="415" y="877"/>
                  </a:lnTo>
                  <a:lnTo>
                    <a:pt x="442" y="859"/>
                  </a:lnTo>
                  <a:lnTo>
                    <a:pt x="499" y="815"/>
                  </a:lnTo>
                  <a:lnTo>
                    <a:pt x="574" y="752"/>
                  </a:lnTo>
                  <a:lnTo>
                    <a:pt x="660" y="677"/>
                  </a:lnTo>
                  <a:lnTo>
                    <a:pt x="741" y="603"/>
                  </a:lnTo>
                  <a:lnTo>
                    <a:pt x="813" y="537"/>
                  </a:lnTo>
                  <a:lnTo>
                    <a:pt x="863" y="489"/>
                  </a:lnTo>
                  <a:lnTo>
                    <a:pt x="884" y="465"/>
                  </a:lnTo>
                  <a:lnTo>
                    <a:pt x="866" y="442"/>
                  </a:lnTo>
                  <a:lnTo>
                    <a:pt x="821" y="385"/>
                  </a:lnTo>
                  <a:lnTo>
                    <a:pt x="759" y="310"/>
                  </a:lnTo>
                  <a:lnTo>
                    <a:pt x="684" y="227"/>
                  </a:lnTo>
                  <a:lnTo>
                    <a:pt x="609" y="143"/>
                  </a:lnTo>
                  <a:lnTo>
                    <a:pt x="541" y="71"/>
                  </a:lnTo>
                  <a:lnTo>
                    <a:pt x="490" y="21"/>
                  </a:lnTo>
                  <a:lnTo>
                    <a:pt x="463" y="0"/>
                  </a:lnTo>
                  <a:lnTo>
                    <a:pt x="463"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52" name="Freeform 16"/>
            <p:cNvSpPr>
              <a:spLocks noChangeAspect="1"/>
            </p:cNvSpPr>
            <p:nvPr/>
          </p:nvSpPr>
          <p:spPr bwMode="auto">
            <a:xfrm>
              <a:off x="516" y="1949"/>
              <a:ext cx="229" cy="346"/>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53" name="Freeform 17"/>
            <p:cNvSpPr>
              <a:spLocks noChangeAspect="1"/>
            </p:cNvSpPr>
            <p:nvPr/>
          </p:nvSpPr>
          <p:spPr bwMode="auto">
            <a:xfrm>
              <a:off x="579" y="1987"/>
              <a:ext cx="35" cy="27"/>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54" name="Freeform 18"/>
            <p:cNvSpPr>
              <a:spLocks noChangeAspect="1"/>
            </p:cNvSpPr>
            <p:nvPr/>
          </p:nvSpPr>
          <p:spPr bwMode="auto">
            <a:xfrm>
              <a:off x="594" y="2245"/>
              <a:ext cx="33" cy="27"/>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55" name="Freeform 19"/>
            <p:cNvSpPr>
              <a:spLocks noChangeAspect="1"/>
            </p:cNvSpPr>
            <p:nvPr/>
          </p:nvSpPr>
          <p:spPr bwMode="auto">
            <a:xfrm>
              <a:off x="639" y="2200"/>
              <a:ext cx="39" cy="8"/>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56" name="Freeform 20"/>
            <p:cNvSpPr>
              <a:spLocks noChangeAspect="1"/>
            </p:cNvSpPr>
            <p:nvPr/>
          </p:nvSpPr>
          <p:spPr bwMode="auto">
            <a:xfrm>
              <a:off x="662" y="2135"/>
              <a:ext cx="61" cy="35"/>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57" name="Freeform 21"/>
            <p:cNvSpPr>
              <a:spLocks noChangeAspect="1"/>
            </p:cNvSpPr>
            <p:nvPr/>
          </p:nvSpPr>
          <p:spPr bwMode="auto">
            <a:xfrm>
              <a:off x="668" y="2142"/>
              <a:ext cx="47" cy="18"/>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58" name="Freeform 22"/>
            <p:cNvSpPr>
              <a:spLocks noChangeAspect="1"/>
            </p:cNvSpPr>
            <p:nvPr/>
          </p:nvSpPr>
          <p:spPr bwMode="auto">
            <a:xfrm>
              <a:off x="691" y="2112"/>
              <a:ext cx="30" cy="10"/>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59" name="Freeform 23"/>
            <p:cNvSpPr>
              <a:spLocks noChangeAspect="1"/>
            </p:cNvSpPr>
            <p:nvPr/>
          </p:nvSpPr>
          <p:spPr bwMode="auto">
            <a:xfrm>
              <a:off x="631" y="2082"/>
              <a:ext cx="51" cy="9"/>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60" name="Freeform 24"/>
            <p:cNvSpPr>
              <a:spLocks noChangeAspect="1"/>
            </p:cNvSpPr>
            <p:nvPr/>
          </p:nvSpPr>
          <p:spPr bwMode="auto">
            <a:xfrm>
              <a:off x="711" y="2077"/>
              <a:ext cx="26" cy="11"/>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61" name="Freeform 25"/>
            <p:cNvSpPr>
              <a:spLocks noChangeAspect="1"/>
            </p:cNvSpPr>
            <p:nvPr/>
          </p:nvSpPr>
          <p:spPr bwMode="auto">
            <a:xfrm>
              <a:off x="715" y="2055"/>
              <a:ext cx="26" cy="10"/>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62" name="Freeform 26"/>
            <p:cNvSpPr>
              <a:spLocks noChangeAspect="1"/>
            </p:cNvSpPr>
            <p:nvPr/>
          </p:nvSpPr>
          <p:spPr bwMode="auto">
            <a:xfrm>
              <a:off x="623" y="2056"/>
              <a:ext cx="57" cy="19"/>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63" name="Freeform 27"/>
            <p:cNvSpPr>
              <a:spLocks noChangeAspect="1"/>
            </p:cNvSpPr>
            <p:nvPr/>
          </p:nvSpPr>
          <p:spPr bwMode="auto">
            <a:xfrm>
              <a:off x="430" y="1938"/>
              <a:ext cx="330" cy="265"/>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64" name="Freeform 28"/>
            <p:cNvSpPr>
              <a:spLocks noChangeAspect="1"/>
            </p:cNvSpPr>
            <p:nvPr/>
          </p:nvSpPr>
          <p:spPr bwMode="auto">
            <a:xfrm>
              <a:off x="579" y="1987"/>
              <a:ext cx="35" cy="27"/>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65" name="Freeform 29"/>
            <p:cNvSpPr>
              <a:spLocks noChangeAspect="1"/>
            </p:cNvSpPr>
            <p:nvPr/>
          </p:nvSpPr>
          <p:spPr bwMode="auto">
            <a:xfrm>
              <a:off x="461" y="1924"/>
              <a:ext cx="336" cy="148"/>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66" name="Freeform 30"/>
            <p:cNvSpPr>
              <a:spLocks noChangeAspect="1"/>
            </p:cNvSpPr>
            <p:nvPr/>
          </p:nvSpPr>
          <p:spPr bwMode="auto">
            <a:xfrm>
              <a:off x="381" y="2809"/>
              <a:ext cx="389" cy="1025"/>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67" name="Freeform 31"/>
            <p:cNvSpPr>
              <a:spLocks noChangeAspect="1"/>
            </p:cNvSpPr>
            <p:nvPr/>
          </p:nvSpPr>
          <p:spPr bwMode="auto">
            <a:xfrm>
              <a:off x="649" y="2884"/>
              <a:ext cx="33" cy="28"/>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68" name="Freeform 32"/>
            <p:cNvSpPr>
              <a:spLocks noChangeAspect="1"/>
            </p:cNvSpPr>
            <p:nvPr/>
          </p:nvSpPr>
          <p:spPr bwMode="auto">
            <a:xfrm>
              <a:off x="402" y="3778"/>
              <a:ext cx="34" cy="2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69" name="Freeform 33"/>
            <p:cNvSpPr>
              <a:spLocks noChangeAspect="1"/>
            </p:cNvSpPr>
            <p:nvPr/>
          </p:nvSpPr>
          <p:spPr bwMode="auto">
            <a:xfrm>
              <a:off x="363" y="3767"/>
              <a:ext cx="270" cy="113"/>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70" name="Freeform 34"/>
            <p:cNvSpPr>
              <a:spLocks noChangeAspect="1"/>
            </p:cNvSpPr>
            <p:nvPr/>
          </p:nvSpPr>
          <p:spPr bwMode="auto">
            <a:xfrm>
              <a:off x="402" y="3778"/>
              <a:ext cx="34" cy="2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71" name="Freeform 35"/>
            <p:cNvSpPr>
              <a:spLocks noChangeAspect="1"/>
            </p:cNvSpPr>
            <p:nvPr/>
          </p:nvSpPr>
          <p:spPr bwMode="auto">
            <a:xfrm>
              <a:off x="350" y="3789"/>
              <a:ext cx="289" cy="95"/>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72" name="Freeform 36"/>
            <p:cNvSpPr>
              <a:spLocks noChangeAspect="1"/>
            </p:cNvSpPr>
            <p:nvPr/>
          </p:nvSpPr>
          <p:spPr bwMode="auto">
            <a:xfrm>
              <a:off x="352" y="3847"/>
              <a:ext cx="277" cy="42"/>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73" name="Freeform 37"/>
            <p:cNvSpPr>
              <a:spLocks noChangeAspect="1"/>
            </p:cNvSpPr>
            <p:nvPr/>
          </p:nvSpPr>
          <p:spPr bwMode="auto">
            <a:xfrm>
              <a:off x="336" y="2803"/>
              <a:ext cx="451" cy="1015"/>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74" name="Freeform 38"/>
            <p:cNvSpPr>
              <a:spLocks noChangeAspect="1"/>
            </p:cNvSpPr>
            <p:nvPr/>
          </p:nvSpPr>
          <p:spPr bwMode="auto">
            <a:xfrm>
              <a:off x="575" y="2807"/>
              <a:ext cx="336" cy="102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75" name="Freeform 39"/>
            <p:cNvSpPr>
              <a:spLocks noChangeAspect="1"/>
            </p:cNvSpPr>
            <p:nvPr/>
          </p:nvSpPr>
          <p:spPr bwMode="auto">
            <a:xfrm>
              <a:off x="649" y="2884"/>
              <a:ext cx="33" cy="28"/>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76" name="Freeform 40"/>
            <p:cNvSpPr>
              <a:spLocks noChangeAspect="1"/>
            </p:cNvSpPr>
            <p:nvPr/>
          </p:nvSpPr>
          <p:spPr bwMode="auto">
            <a:xfrm>
              <a:off x="780" y="3782"/>
              <a:ext cx="35" cy="28"/>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77" name="Freeform 41"/>
            <p:cNvSpPr>
              <a:spLocks noChangeAspect="1"/>
            </p:cNvSpPr>
            <p:nvPr/>
          </p:nvSpPr>
          <p:spPr bwMode="auto">
            <a:xfrm>
              <a:off x="780" y="3782"/>
              <a:ext cx="35" cy="28"/>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78" name="Freeform 42"/>
            <p:cNvSpPr>
              <a:spLocks noChangeAspect="1"/>
            </p:cNvSpPr>
            <p:nvPr/>
          </p:nvSpPr>
          <p:spPr bwMode="auto">
            <a:xfrm>
              <a:off x="758" y="3757"/>
              <a:ext cx="194" cy="174"/>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79" name="Freeform 43"/>
            <p:cNvSpPr>
              <a:spLocks noChangeAspect="1"/>
            </p:cNvSpPr>
            <p:nvPr/>
          </p:nvSpPr>
          <p:spPr bwMode="auto">
            <a:xfrm>
              <a:off x="737" y="3786"/>
              <a:ext cx="222" cy="148"/>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80" name="Freeform 44"/>
            <p:cNvSpPr>
              <a:spLocks noChangeAspect="1"/>
            </p:cNvSpPr>
            <p:nvPr/>
          </p:nvSpPr>
          <p:spPr bwMode="auto">
            <a:xfrm>
              <a:off x="737" y="3854"/>
              <a:ext cx="207" cy="82"/>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81" name="Freeform 45"/>
            <p:cNvSpPr>
              <a:spLocks noChangeAspect="1"/>
            </p:cNvSpPr>
            <p:nvPr/>
          </p:nvSpPr>
          <p:spPr bwMode="auto">
            <a:xfrm>
              <a:off x="547" y="2800"/>
              <a:ext cx="375" cy="1046"/>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82" name="Freeform 46"/>
            <p:cNvSpPr>
              <a:spLocks noChangeAspect="1"/>
            </p:cNvSpPr>
            <p:nvPr/>
          </p:nvSpPr>
          <p:spPr bwMode="auto">
            <a:xfrm>
              <a:off x="485" y="2224"/>
              <a:ext cx="328" cy="744"/>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83" name="Freeform 47"/>
            <p:cNvSpPr>
              <a:spLocks noChangeAspect="1"/>
            </p:cNvSpPr>
            <p:nvPr/>
          </p:nvSpPr>
          <p:spPr bwMode="auto">
            <a:xfrm>
              <a:off x="598" y="2335"/>
              <a:ext cx="35" cy="28"/>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84" name="Freeform 48"/>
            <p:cNvSpPr>
              <a:spLocks noChangeAspect="1"/>
            </p:cNvSpPr>
            <p:nvPr/>
          </p:nvSpPr>
          <p:spPr bwMode="auto">
            <a:xfrm>
              <a:off x="594" y="2245"/>
              <a:ext cx="35" cy="27"/>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85" name="Freeform 49"/>
            <p:cNvSpPr>
              <a:spLocks noChangeAspect="1"/>
            </p:cNvSpPr>
            <p:nvPr/>
          </p:nvSpPr>
          <p:spPr bwMode="auto">
            <a:xfrm>
              <a:off x="647" y="2884"/>
              <a:ext cx="35" cy="28"/>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86" name="Freeform 50"/>
            <p:cNvSpPr>
              <a:spLocks noChangeAspect="1"/>
            </p:cNvSpPr>
            <p:nvPr/>
          </p:nvSpPr>
          <p:spPr bwMode="auto">
            <a:xfrm>
              <a:off x="477" y="2211"/>
              <a:ext cx="342" cy="505"/>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87" name="Freeform 51"/>
            <p:cNvSpPr>
              <a:spLocks noChangeAspect="1"/>
            </p:cNvSpPr>
            <p:nvPr/>
          </p:nvSpPr>
          <p:spPr bwMode="auto">
            <a:xfrm>
              <a:off x="461" y="2701"/>
              <a:ext cx="346" cy="275"/>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88" name="Freeform 52"/>
            <p:cNvSpPr>
              <a:spLocks noChangeAspect="1"/>
            </p:cNvSpPr>
            <p:nvPr/>
          </p:nvSpPr>
          <p:spPr bwMode="auto">
            <a:xfrm>
              <a:off x="457" y="2240"/>
              <a:ext cx="408" cy="568"/>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89" name="Freeform 53"/>
            <p:cNvSpPr>
              <a:spLocks noChangeAspect="1"/>
            </p:cNvSpPr>
            <p:nvPr/>
          </p:nvSpPr>
          <p:spPr bwMode="auto">
            <a:xfrm>
              <a:off x="461" y="2487"/>
              <a:ext cx="389" cy="109"/>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90" name="Freeform 54"/>
            <p:cNvSpPr>
              <a:spLocks noChangeAspect="1"/>
            </p:cNvSpPr>
            <p:nvPr/>
          </p:nvSpPr>
          <p:spPr bwMode="auto">
            <a:xfrm>
              <a:off x="459" y="2651"/>
              <a:ext cx="404" cy="86"/>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91" name="Freeform 55"/>
            <p:cNvSpPr>
              <a:spLocks noChangeAspect="1"/>
            </p:cNvSpPr>
            <p:nvPr/>
          </p:nvSpPr>
          <p:spPr bwMode="auto">
            <a:xfrm>
              <a:off x="1006" y="2687"/>
              <a:ext cx="149" cy="82"/>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92" name="Freeform 56"/>
            <p:cNvSpPr>
              <a:spLocks noChangeAspect="1"/>
            </p:cNvSpPr>
            <p:nvPr/>
          </p:nvSpPr>
          <p:spPr bwMode="auto">
            <a:xfrm>
              <a:off x="1006" y="2709"/>
              <a:ext cx="33" cy="28"/>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93" name="Freeform 57"/>
            <p:cNvSpPr>
              <a:spLocks noChangeAspect="1"/>
            </p:cNvSpPr>
            <p:nvPr/>
          </p:nvSpPr>
          <p:spPr bwMode="auto">
            <a:xfrm>
              <a:off x="555" y="2287"/>
              <a:ext cx="486" cy="452"/>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94" name="Freeform 58"/>
            <p:cNvSpPr>
              <a:spLocks noChangeAspect="1"/>
            </p:cNvSpPr>
            <p:nvPr/>
          </p:nvSpPr>
          <p:spPr bwMode="auto">
            <a:xfrm>
              <a:off x="1006" y="2709"/>
              <a:ext cx="35" cy="28"/>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95" name="Freeform 59"/>
            <p:cNvSpPr>
              <a:spLocks noChangeAspect="1"/>
            </p:cNvSpPr>
            <p:nvPr/>
          </p:nvSpPr>
          <p:spPr bwMode="auto">
            <a:xfrm>
              <a:off x="598" y="2335"/>
              <a:ext cx="35" cy="28"/>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96" name="Freeform 60"/>
            <p:cNvSpPr>
              <a:spLocks noChangeAspect="1"/>
            </p:cNvSpPr>
            <p:nvPr/>
          </p:nvSpPr>
          <p:spPr bwMode="auto">
            <a:xfrm>
              <a:off x="543" y="2280"/>
              <a:ext cx="481" cy="468"/>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97" name="Text Box 61"/>
            <p:cNvSpPr txBox="1">
              <a:spLocks noChangeAspect="1" noChangeArrowheads="1"/>
            </p:cNvSpPr>
            <p:nvPr/>
          </p:nvSpPr>
          <p:spPr bwMode="auto">
            <a:xfrm>
              <a:off x="768" y="1827"/>
              <a:ext cx="681"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endParaRPr lang="en-US" sz="1400"/>
            </a:p>
          </p:txBody>
        </p:sp>
      </p:grpSp>
      <p:sp>
        <p:nvSpPr>
          <p:cNvPr id="270398" name="Text Box 62"/>
          <p:cNvSpPr txBox="1">
            <a:spLocks noChangeArrowheads="1"/>
          </p:cNvSpPr>
          <p:nvPr/>
        </p:nvSpPr>
        <p:spPr bwMode="auto">
          <a:xfrm>
            <a:off x="1752600" y="1459402"/>
            <a:ext cx="5117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00B050"/>
                </a:solidFill>
                <a:latin typeface="Arial" charset="0"/>
              </a:rPr>
              <a:t>For more than </a:t>
            </a:r>
            <a:r>
              <a:rPr lang="en-US" sz="2800" u="sng" dirty="0">
                <a:solidFill>
                  <a:srgbClr val="00B050"/>
                </a:solidFill>
                <a:latin typeface="Arial" charset="0"/>
              </a:rPr>
              <a:t>2</a:t>
            </a:r>
            <a:r>
              <a:rPr lang="en-US" sz="2800" dirty="0">
                <a:solidFill>
                  <a:srgbClr val="00B050"/>
                </a:solidFill>
                <a:latin typeface="Arial" charset="0"/>
              </a:rPr>
              <a:t> hours per day.</a:t>
            </a:r>
          </a:p>
        </p:txBody>
      </p:sp>
      <p:pic>
        <p:nvPicPr>
          <p:cNvPr id="270399" name="Picture 63" descr="cxt 15"/>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191000" y="2438400"/>
            <a:ext cx="3124200" cy="234315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70400" name="Picture 64" descr="kneeling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2538" y="2438400"/>
            <a:ext cx="1312862" cy="16002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70402" name="WordArt 66"/>
          <p:cNvSpPr>
            <a:spLocks noChangeArrowheads="1" noChangeShapeType="1" noTextEdit="1"/>
          </p:cNvSpPr>
          <p:nvPr/>
        </p:nvSpPr>
        <p:spPr bwMode="auto">
          <a:xfrm>
            <a:off x="5867400" y="5943600"/>
            <a:ext cx="2971800" cy="533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50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"Caution Zone"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pin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828800"/>
            <a:ext cx="1176338" cy="13716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72387" name="Rectangle 3"/>
          <p:cNvSpPr>
            <a:spLocks noGrp="1" noChangeArrowheads="1"/>
          </p:cNvSpPr>
          <p:nvPr>
            <p:ph type="title"/>
          </p:nvPr>
        </p:nvSpPr>
        <p:spPr>
          <a:xfrm>
            <a:off x="1295400" y="76200"/>
            <a:ext cx="7162800" cy="1143000"/>
          </a:xfrm>
        </p:spPr>
        <p:txBody>
          <a:bodyPr/>
          <a:lstStyle/>
          <a:p>
            <a:pPr algn="l"/>
            <a:r>
              <a:rPr lang="en-US" b="1"/>
              <a:t>High Hand </a:t>
            </a:r>
            <a:r>
              <a:rPr lang="en-US" sz="4800" b="1"/>
              <a:t>Force</a:t>
            </a:r>
            <a:endParaRPr lang="en-US"/>
          </a:p>
        </p:txBody>
      </p:sp>
      <p:sp>
        <p:nvSpPr>
          <p:cNvPr id="272388" name="Rectangle 4"/>
          <p:cNvSpPr>
            <a:spLocks noGrp="1" noChangeArrowheads="1"/>
          </p:cNvSpPr>
          <p:nvPr>
            <p:ph idx="1"/>
          </p:nvPr>
        </p:nvSpPr>
        <p:spPr>
          <a:xfrm>
            <a:off x="918160" y="1152525"/>
            <a:ext cx="6705600" cy="536575"/>
          </a:xfrm>
        </p:spPr>
        <p:txBody>
          <a:bodyPr/>
          <a:lstStyle/>
          <a:p>
            <a:pPr algn="ctr"/>
            <a:r>
              <a:rPr lang="en-US" dirty="0">
                <a:solidFill>
                  <a:srgbClr val="00B050"/>
                </a:solidFill>
              </a:rPr>
              <a:t>More than </a:t>
            </a:r>
            <a:r>
              <a:rPr lang="en-US" u="sng" dirty="0">
                <a:solidFill>
                  <a:srgbClr val="00B050"/>
                </a:solidFill>
              </a:rPr>
              <a:t>2</a:t>
            </a:r>
            <a:r>
              <a:rPr lang="en-US" dirty="0">
                <a:solidFill>
                  <a:srgbClr val="00B050"/>
                </a:solidFill>
              </a:rPr>
              <a:t> hours per </a:t>
            </a:r>
            <a:r>
              <a:rPr lang="en-US" dirty="0">
                <a:solidFill>
                  <a:srgbClr val="00B050"/>
                </a:solidFill>
                <a:latin typeface="Tahoma" pitchFamily="34" charset="0"/>
              </a:rPr>
              <a:t>day</a:t>
            </a:r>
            <a:r>
              <a:rPr lang="en-US" dirty="0">
                <a:solidFill>
                  <a:srgbClr val="00B050"/>
                </a:solidFill>
              </a:rPr>
              <a:t> of:</a:t>
            </a:r>
          </a:p>
        </p:txBody>
      </p:sp>
      <p:grpSp>
        <p:nvGrpSpPr>
          <p:cNvPr id="272389" name="Group 5"/>
          <p:cNvGrpSpPr>
            <a:grpSpLocks noChangeAspect="1"/>
          </p:cNvGrpSpPr>
          <p:nvPr/>
        </p:nvGrpSpPr>
        <p:grpSpPr bwMode="auto">
          <a:xfrm>
            <a:off x="381000" y="304800"/>
            <a:ext cx="638175" cy="1295400"/>
            <a:chOff x="336" y="1680"/>
            <a:chExt cx="1113" cy="2256"/>
          </a:xfrm>
        </p:grpSpPr>
        <p:sp>
          <p:nvSpPr>
            <p:cNvPr id="272390" name="Freeform 6"/>
            <p:cNvSpPr>
              <a:spLocks noChangeAspect="1"/>
            </p:cNvSpPr>
            <p:nvPr/>
          </p:nvSpPr>
          <p:spPr bwMode="auto">
            <a:xfrm>
              <a:off x="1012" y="2479"/>
              <a:ext cx="154" cy="7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391" name="Freeform 7"/>
            <p:cNvSpPr>
              <a:spLocks noChangeAspect="1"/>
            </p:cNvSpPr>
            <p:nvPr/>
          </p:nvSpPr>
          <p:spPr bwMode="auto">
            <a:xfrm>
              <a:off x="1012" y="2491"/>
              <a:ext cx="34" cy="28"/>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392" name="Freeform 8"/>
            <p:cNvSpPr>
              <a:spLocks noChangeAspect="1"/>
            </p:cNvSpPr>
            <p:nvPr/>
          </p:nvSpPr>
          <p:spPr bwMode="auto">
            <a:xfrm>
              <a:off x="551" y="2283"/>
              <a:ext cx="497" cy="354"/>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393" name="Freeform 9"/>
            <p:cNvSpPr>
              <a:spLocks noChangeAspect="1"/>
            </p:cNvSpPr>
            <p:nvPr/>
          </p:nvSpPr>
          <p:spPr bwMode="auto">
            <a:xfrm>
              <a:off x="1012" y="2491"/>
              <a:ext cx="34" cy="28"/>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394" name="Freeform 10"/>
            <p:cNvSpPr>
              <a:spLocks noChangeAspect="1"/>
            </p:cNvSpPr>
            <p:nvPr/>
          </p:nvSpPr>
          <p:spPr bwMode="auto">
            <a:xfrm>
              <a:off x="598" y="2335"/>
              <a:ext cx="35" cy="28"/>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395" name="Freeform 11"/>
            <p:cNvSpPr>
              <a:spLocks noChangeAspect="1"/>
            </p:cNvSpPr>
            <p:nvPr/>
          </p:nvSpPr>
          <p:spPr bwMode="auto">
            <a:xfrm>
              <a:off x="539" y="2280"/>
              <a:ext cx="490" cy="36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396" name="Freeform 12"/>
            <p:cNvSpPr>
              <a:spLocks noChangeAspect="1"/>
            </p:cNvSpPr>
            <p:nvPr/>
          </p:nvSpPr>
          <p:spPr bwMode="auto">
            <a:xfrm>
              <a:off x="772" y="1680"/>
              <a:ext cx="660" cy="520"/>
            </a:xfrm>
            <a:custGeom>
              <a:avLst/>
              <a:gdLst>
                <a:gd name="T0" fmla="*/ 12 w 962"/>
                <a:gd name="T1" fmla="*/ 269 h 961"/>
                <a:gd name="T2" fmla="*/ 299 w 962"/>
                <a:gd name="T3" fmla="*/ 0 h 961"/>
                <a:gd name="T4" fmla="*/ 690 w 962"/>
                <a:gd name="T5" fmla="*/ 15 h 961"/>
                <a:gd name="T6" fmla="*/ 962 w 962"/>
                <a:gd name="T7" fmla="*/ 301 h 961"/>
                <a:gd name="T8" fmla="*/ 947 w 962"/>
                <a:gd name="T9" fmla="*/ 696 h 961"/>
                <a:gd name="T10" fmla="*/ 657 w 962"/>
                <a:gd name="T11" fmla="*/ 961 h 961"/>
                <a:gd name="T12" fmla="*/ 266 w 962"/>
                <a:gd name="T13" fmla="*/ 949 h 961"/>
                <a:gd name="T14" fmla="*/ 0 w 962"/>
                <a:gd name="T15" fmla="*/ 663 h 961"/>
                <a:gd name="T16" fmla="*/ 12 w 962"/>
                <a:gd name="T17" fmla="*/ 26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961">
                  <a:moveTo>
                    <a:pt x="12" y="269"/>
                  </a:moveTo>
                  <a:lnTo>
                    <a:pt x="299" y="0"/>
                  </a:lnTo>
                  <a:lnTo>
                    <a:pt x="690" y="15"/>
                  </a:lnTo>
                  <a:lnTo>
                    <a:pt x="962" y="301"/>
                  </a:lnTo>
                  <a:lnTo>
                    <a:pt x="947" y="696"/>
                  </a:lnTo>
                  <a:lnTo>
                    <a:pt x="657" y="961"/>
                  </a:lnTo>
                  <a:lnTo>
                    <a:pt x="266" y="949"/>
                  </a:lnTo>
                  <a:lnTo>
                    <a:pt x="0" y="663"/>
                  </a:lnTo>
                  <a:lnTo>
                    <a:pt x="12" y="269"/>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397" name="Freeform 13"/>
            <p:cNvSpPr>
              <a:spLocks noChangeAspect="1"/>
            </p:cNvSpPr>
            <p:nvPr/>
          </p:nvSpPr>
          <p:spPr bwMode="auto">
            <a:xfrm>
              <a:off x="1006" y="2178"/>
              <a:ext cx="98" cy="1714"/>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398" name="Freeform 14"/>
            <p:cNvSpPr>
              <a:spLocks noChangeAspect="1"/>
            </p:cNvSpPr>
            <p:nvPr/>
          </p:nvSpPr>
          <p:spPr bwMode="auto">
            <a:xfrm>
              <a:off x="766" y="1682"/>
              <a:ext cx="674" cy="527"/>
            </a:xfrm>
            <a:custGeom>
              <a:avLst/>
              <a:gdLst>
                <a:gd name="T0" fmla="*/ 517 w 983"/>
                <a:gd name="T1" fmla="*/ 0 h 976"/>
                <a:gd name="T2" fmla="*/ 508 w 983"/>
                <a:gd name="T3" fmla="*/ 6 h 976"/>
                <a:gd name="T4" fmla="*/ 487 w 983"/>
                <a:gd name="T5" fmla="*/ 18 h 976"/>
                <a:gd name="T6" fmla="*/ 460 w 983"/>
                <a:gd name="T7" fmla="*/ 42 h 976"/>
                <a:gd name="T8" fmla="*/ 424 w 983"/>
                <a:gd name="T9" fmla="*/ 69 h 976"/>
                <a:gd name="T10" fmla="*/ 386 w 983"/>
                <a:gd name="T11" fmla="*/ 104 h 976"/>
                <a:gd name="T12" fmla="*/ 341 w 983"/>
                <a:gd name="T13" fmla="*/ 140 h 976"/>
                <a:gd name="T14" fmla="*/ 296 w 983"/>
                <a:gd name="T15" fmla="*/ 182 h 976"/>
                <a:gd name="T16" fmla="*/ 248 w 983"/>
                <a:gd name="T17" fmla="*/ 224 h 976"/>
                <a:gd name="T18" fmla="*/ 200 w 983"/>
                <a:gd name="T19" fmla="*/ 266 h 976"/>
                <a:gd name="T20" fmla="*/ 156 w 983"/>
                <a:gd name="T21" fmla="*/ 307 h 976"/>
                <a:gd name="T22" fmla="*/ 114 w 983"/>
                <a:gd name="T23" fmla="*/ 346 h 976"/>
                <a:gd name="T24" fmla="*/ 78 w 983"/>
                <a:gd name="T25" fmla="*/ 382 h 976"/>
                <a:gd name="T26" fmla="*/ 45 w 983"/>
                <a:gd name="T27" fmla="*/ 412 h 976"/>
                <a:gd name="T28" fmla="*/ 21 w 983"/>
                <a:gd name="T29" fmla="*/ 436 h 976"/>
                <a:gd name="T30" fmla="*/ 6 w 983"/>
                <a:gd name="T31" fmla="*/ 454 h 976"/>
                <a:gd name="T32" fmla="*/ 0 w 983"/>
                <a:gd name="T33" fmla="*/ 463 h 976"/>
                <a:gd name="T34" fmla="*/ 18 w 983"/>
                <a:gd name="T35" fmla="*/ 490 h 976"/>
                <a:gd name="T36" fmla="*/ 69 w 983"/>
                <a:gd name="T37" fmla="*/ 552 h 976"/>
                <a:gd name="T38" fmla="*/ 138 w 983"/>
                <a:gd name="T39" fmla="*/ 633 h 976"/>
                <a:gd name="T40" fmla="*/ 218 w 983"/>
                <a:gd name="T41" fmla="*/ 728 h 976"/>
                <a:gd name="T42" fmla="*/ 302 w 983"/>
                <a:gd name="T43" fmla="*/ 818 h 976"/>
                <a:gd name="T44" fmla="*/ 377 w 983"/>
                <a:gd name="T45" fmla="*/ 898 h 976"/>
                <a:gd name="T46" fmla="*/ 433 w 983"/>
                <a:gd name="T47" fmla="*/ 955 h 976"/>
                <a:gd name="T48" fmla="*/ 463 w 983"/>
                <a:gd name="T49" fmla="*/ 976 h 976"/>
                <a:gd name="T50" fmla="*/ 475 w 983"/>
                <a:gd name="T51" fmla="*/ 970 h 976"/>
                <a:gd name="T52" fmla="*/ 493 w 983"/>
                <a:gd name="T53" fmla="*/ 958 h 976"/>
                <a:gd name="T54" fmla="*/ 523 w 983"/>
                <a:gd name="T55" fmla="*/ 934 h 976"/>
                <a:gd name="T56" fmla="*/ 556 w 983"/>
                <a:gd name="T57" fmla="*/ 907 h 976"/>
                <a:gd name="T58" fmla="*/ 598 w 983"/>
                <a:gd name="T59" fmla="*/ 875 h 976"/>
                <a:gd name="T60" fmla="*/ 639 w 983"/>
                <a:gd name="T61" fmla="*/ 836 h 976"/>
                <a:gd name="T62" fmla="*/ 687 w 983"/>
                <a:gd name="T63" fmla="*/ 797 h 976"/>
                <a:gd name="T64" fmla="*/ 732 w 983"/>
                <a:gd name="T65" fmla="*/ 755 h 976"/>
                <a:gd name="T66" fmla="*/ 780 w 983"/>
                <a:gd name="T67" fmla="*/ 713 h 976"/>
                <a:gd name="T68" fmla="*/ 825 w 983"/>
                <a:gd name="T69" fmla="*/ 672 h 976"/>
                <a:gd name="T70" fmla="*/ 867 w 983"/>
                <a:gd name="T71" fmla="*/ 636 h 976"/>
                <a:gd name="T72" fmla="*/ 905 w 983"/>
                <a:gd name="T73" fmla="*/ 600 h 976"/>
                <a:gd name="T74" fmla="*/ 935 w 983"/>
                <a:gd name="T75" fmla="*/ 570 h 976"/>
                <a:gd name="T76" fmla="*/ 962 w 983"/>
                <a:gd name="T77" fmla="*/ 546 h 976"/>
                <a:gd name="T78" fmla="*/ 977 w 983"/>
                <a:gd name="T79" fmla="*/ 528 h 976"/>
                <a:gd name="T80" fmla="*/ 983 w 983"/>
                <a:gd name="T81" fmla="*/ 519 h 976"/>
                <a:gd name="T82" fmla="*/ 965 w 983"/>
                <a:gd name="T83" fmla="*/ 493 h 976"/>
                <a:gd name="T84" fmla="*/ 914 w 983"/>
                <a:gd name="T85" fmla="*/ 430 h 976"/>
                <a:gd name="T86" fmla="*/ 843 w 983"/>
                <a:gd name="T87" fmla="*/ 346 h 976"/>
                <a:gd name="T88" fmla="*/ 759 w 983"/>
                <a:gd name="T89" fmla="*/ 254 h 976"/>
                <a:gd name="T90" fmla="*/ 675 w 983"/>
                <a:gd name="T91" fmla="*/ 161 h 976"/>
                <a:gd name="T92" fmla="*/ 601 w 983"/>
                <a:gd name="T93" fmla="*/ 81 h 976"/>
                <a:gd name="T94" fmla="*/ 544 w 983"/>
                <a:gd name="T95" fmla="*/ 21 h 976"/>
                <a:gd name="T96" fmla="*/ 517 w 983"/>
                <a:gd name="T97" fmla="*/ 0 h 976"/>
                <a:gd name="T98" fmla="*/ 517 w 983"/>
                <a:gd name="T9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3" h="976">
                  <a:moveTo>
                    <a:pt x="517" y="0"/>
                  </a:moveTo>
                  <a:lnTo>
                    <a:pt x="508" y="6"/>
                  </a:lnTo>
                  <a:lnTo>
                    <a:pt x="487" y="18"/>
                  </a:lnTo>
                  <a:lnTo>
                    <a:pt x="460" y="42"/>
                  </a:lnTo>
                  <a:lnTo>
                    <a:pt x="424" y="69"/>
                  </a:lnTo>
                  <a:lnTo>
                    <a:pt x="386" y="104"/>
                  </a:lnTo>
                  <a:lnTo>
                    <a:pt x="341" y="140"/>
                  </a:lnTo>
                  <a:lnTo>
                    <a:pt x="296" y="182"/>
                  </a:lnTo>
                  <a:lnTo>
                    <a:pt x="248" y="224"/>
                  </a:lnTo>
                  <a:lnTo>
                    <a:pt x="200" y="266"/>
                  </a:lnTo>
                  <a:lnTo>
                    <a:pt x="156" y="307"/>
                  </a:lnTo>
                  <a:lnTo>
                    <a:pt x="114" y="346"/>
                  </a:lnTo>
                  <a:lnTo>
                    <a:pt x="78" y="382"/>
                  </a:lnTo>
                  <a:lnTo>
                    <a:pt x="45" y="412"/>
                  </a:lnTo>
                  <a:lnTo>
                    <a:pt x="21" y="436"/>
                  </a:lnTo>
                  <a:lnTo>
                    <a:pt x="6" y="454"/>
                  </a:lnTo>
                  <a:lnTo>
                    <a:pt x="0" y="463"/>
                  </a:lnTo>
                  <a:lnTo>
                    <a:pt x="18" y="490"/>
                  </a:lnTo>
                  <a:lnTo>
                    <a:pt x="69" y="552"/>
                  </a:lnTo>
                  <a:lnTo>
                    <a:pt x="138" y="633"/>
                  </a:lnTo>
                  <a:lnTo>
                    <a:pt x="218" y="728"/>
                  </a:lnTo>
                  <a:lnTo>
                    <a:pt x="302" y="818"/>
                  </a:lnTo>
                  <a:lnTo>
                    <a:pt x="377" y="898"/>
                  </a:lnTo>
                  <a:lnTo>
                    <a:pt x="433" y="955"/>
                  </a:lnTo>
                  <a:lnTo>
                    <a:pt x="463" y="976"/>
                  </a:lnTo>
                  <a:lnTo>
                    <a:pt x="475" y="970"/>
                  </a:lnTo>
                  <a:lnTo>
                    <a:pt x="493" y="958"/>
                  </a:lnTo>
                  <a:lnTo>
                    <a:pt x="523" y="934"/>
                  </a:lnTo>
                  <a:lnTo>
                    <a:pt x="556" y="907"/>
                  </a:lnTo>
                  <a:lnTo>
                    <a:pt x="598" y="875"/>
                  </a:lnTo>
                  <a:lnTo>
                    <a:pt x="639" y="836"/>
                  </a:lnTo>
                  <a:lnTo>
                    <a:pt x="687" y="797"/>
                  </a:lnTo>
                  <a:lnTo>
                    <a:pt x="732" y="755"/>
                  </a:lnTo>
                  <a:lnTo>
                    <a:pt x="780" y="713"/>
                  </a:lnTo>
                  <a:lnTo>
                    <a:pt x="825" y="672"/>
                  </a:lnTo>
                  <a:lnTo>
                    <a:pt x="867" y="636"/>
                  </a:lnTo>
                  <a:lnTo>
                    <a:pt x="905" y="600"/>
                  </a:lnTo>
                  <a:lnTo>
                    <a:pt x="935" y="570"/>
                  </a:lnTo>
                  <a:lnTo>
                    <a:pt x="962" y="546"/>
                  </a:lnTo>
                  <a:lnTo>
                    <a:pt x="977" y="528"/>
                  </a:lnTo>
                  <a:lnTo>
                    <a:pt x="983" y="519"/>
                  </a:lnTo>
                  <a:lnTo>
                    <a:pt x="965" y="493"/>
                  </a:lnTo>
                  <a:lnTo>
                    <a:pt x="914" y="430"/>
                  </a:lnTo>
                  <a:lnTo>
                    <a:pt x="843" y="346"/>
                  </a:lnTo>
                  <a:lnTo>
                    <a:pt x="759" y="254"/>
                  </a:lnTo>
                  <a:lnTo>
                    <a:pt x="675" y="161"/>
                  </a:lnTo>
                  <a:lnTo>
                    <a:pt x="601" y="81"/>
                  </a:lnTo>
                  <a:lnTo>
                    <a:pt x="544" y="21"/>
                  </a:lnTo>
                  <a:lnTo>
                    <a:pt x="517" y="0"/>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399" name="Freeform 15"/>
            <p:cNvSpPr>
              <a:spLocks noChangeAspect="1"/>
            </p:cNvSpPr>
            <p:nvPr/>
          </p:nvSpPr>
          <p:spPr bwMode="auto">
            <a:xfrm>
              <a:off x="801" y="1709"/>
              <a:ext cx="606" cy="474"/>
            </a:xfrm>
            <a:custGeom>
              <a:avLst/>
              <a:gdLst>
                <a:gd name="T0" fmla="*/ 463 w 884"/>
                <a:gd name="T1" fmla="*/ 0 h 877"/>
                <a:gd name="T2" fmla="*/ 436 w 884"/>
                <a:gd name="T3" fmla="*/ 18 h 877"/>
                <a:gd name="T4" fmla="*/ 379 w 884"/>
                <a:gd name="T5" fmla="*/ 62 h 877"/>
                <a:gd name="T6" fmla="*/ 305 w 884"/>
                <a:gd name="T7" fmla="*/ 125 h 877"/>
                <a:gd name="T8" fmla="*/ 224 w 884"/>
                <a:gd name="T9" fmla="*/ 200 h 877"/>
                <a:gd name="T10" fmla="*/ 140 w 884"/>
                <a:gd name="T11" fmla="*/ 277 h 877"/>
                <a:gd name="T12" fmla="*/ 69 w 884"/>
                <a:gd name="T13" fmla="*/ 343 h 877"/>
                <a:gd name="T14" fmla="*/ 18 w 884"/>
                <a:gd name="T15" fmla="*/ 394 h 877"/>
                <a:gd name="T16" fmla="*/ 0 w 884"/>
                <a:gd name="T17" fmla="*/ 418 h 877"/>
                <a:gd name="T18" fmla="*/ 15 w 884"/>
                <a:gd name="T19" fmla="*/ 442 h 877"/>
                <a:gd name="T20" fmla="*/ 60 w 884"/>
                <a:gd name="T21" fmla="*/ 498 h 877"/>
                <a:gd name="T22" fmla="*/ 123 w 884"/>
                <a:gd name="T23" fmla="*/ 570 h 877"/>
                <a:gd name="T24" fmla="*/ 194 w 884"/>
                <a:gd name="T25" fmla="*/ 653 h 877"/>
                <a:gd name="T26" fmla="*/ 269 w 884"/>
                <a:gd name="T27" fmla="*/ 737 h 877"/>
                <a:gd name="T28" fmla="*/ 338 w 884"/>
                <a:gd name="T29" fmla="*/ 809 h 877"/>
                <a:gd name="T30" fmla="*/ 388 w 884"/>
                <a:gd name="T31" fmla="*/ 859 h 877"/>
                <a:gd name="T32" fmla="*/ 415 w 884"/>
                <a:gd name="T33" fmla="*/ 877 h 877"/>
                <a:gd name="T34" fmla="*/ 442 w 884"/>
                <a:gd name="T35" fmla="*/ 859 h 877"/>
                <a:gd name="T36" fmla="*/ 499 w 884"/>
                <a:gd name="T37" fmla="*/ 815 h 877"/>
                <a:gd name="T38" fmla="*/ 574 w 884"/>
                <a:gd name="T39" fmla="*/ 752 h 877"/>
                <a:gd name="T40" fmla="*/ 660 w 884"/>
                <a:gd name="T41" fmla="*/ 677 h 877"/>
                <a:gd name="T42" fmla="*/ 741 w 884"/>
                <a:gd name="T43" fmla="*/ 603 h 877"/>
                <a:gd name="T44" fmla="*/ 813 w 884"/>
                <a:gd name="T45" fmla="*/ 537 h 877"/>
                <a:gd name="T46" fmla="*/ 863 w 884"/>
                <a:gd name="T47" fmla="*/ 489 h 877"/>
                <a:gd name="T48" fmla="*/ 884 w 884"/>
                <a:gd name="T49" fmla="*/ 465 h 877"/>
                <a:gd name="T50" fmla="*/ 866 w 884"/>
                <a:gd name="T51" fmla="*/ 442 h 877"/>
                <a:gd name="T52" fmla="*/ 821 w 884"/>
                <a:gd name="T53" fmla="*/ 385 h 877"/>
                <a:gd name="T54" fmla="*/ 759 w 884"/>
                <a:gd name="T55" fmla="*/ 310 h 877"/>
                <a:gd name="T56" fmla="*/ 684 w 884"/>
                <a:gd name="T57" fmla="*/ 227 h 877"/>
                <a:gd name="T58" fmla="*/ 609 w 884"/>
                <a:gd name="T59" fmla="*/ 143 h 877"/>
                <a:gd name="T60" fmla="*/ 541 w 884"/>
                <a:gd name="T61" fmla="*/ 71 h 877"/>
                <a:gd name="T62" fmla="*/ 490 w 884"/>
                <a:gd name="T63" fmla="*/ 21 h 877"/>
                <a:gd name="T64" fmla="*/ 463 w 884"/>
                <a:gd name="T65" fmla="*/ 0 h 877"/>
                <a:gd name="T66" fmla="*/ 463 w 884"/>
                <a:gd name="T6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4" h="877">
                  <a:moveTo>
                    <a:pt x="463" y="0"/>
                  </a:moveTo>
                  <a:lnTo>
                    <a:pt x="436" y="18"/>
                  </a:lnTo>
                  <a:lnTo>
                    <a:pt x="379" y="62"/>
                  </a:lnTo>
                  <a:lnTo>
                    <a:pt x="305" y="125"/>
                  </a:lnTo>
                  <a:lnTo>
                    <a:pt x="224" y="200"/>
                  </a:lnTo>
                  <a:lnTo>
                    <a:pt x="140" y="277"/>
                  </a:lnTo>
                  <a:lnTo>
                    <a:pt x="69" y="343"/>
                  </a:lnTo>
                  <a:lnTo>
                    <a:pt x="18" y="394"/>
                  </a:lnTo>
                  <a:lnTo>
                    <a:pt x="0" y="418"/>
                  </a:lnTo>
                  <a:lnTo>
                    <a:pt x="15" y="442"/>
                  </a:lnTo>
                  <a:lnTo>
                    <a:pt x="60" y="498"/>
                  </a:lnTo>
                  <a:lnTo>
                    <a:pt x="123" y="570"/>
                  </a:lnTo>
                  <a:lnTo>
                    <a:pt x="194" y="653"/>
                  </a:lnTo>
                  <a:lnTo>
                    <a:pt x="269" y="737"/>
                  </a:lnTo>
                  <a:lnTo>
                    <a:pt x="338" y="809"/>
                  </a:lnTo>
                  <a:lnTo>
                    <a:pt x="388" y="859"/>
                  </a:lnTo>
                  <a:lnTo>
                    <a:pt x="415" y="877"/>
                  </a:lnTo>
                  <a:lnTo>
                    <a:pt x="442" y="859"/>
                  </a:lnTo>
                  <a:lnTo>
                    <a:pt x="499" y="815"/>
                  </a:lnTo>
                  <a:lnTo>
                    <a:pt x="574" y="752"/>
                  </a:lnTo>
                  <a:lnTo>
                    <a:pt x="660" y="677"/>
                  </a:lnTo>
                  <a:lnTo>
                    <a:pt x="741" y="603"/>
                  </a:lnTo>
                  <a:lnTo>
                    <a:pt x="813" y="537"/>
                  </a:lnTo>
                  <a:lnTo>
                    <a:pt x="863" y="489"/>
                  </a:lnTo>
                  <a:lnTo>
                    <a:pt x="884" y="465"/>
                  </a:lnTo>
                  <a:lnTo>
                    <a:pt x="866" y="442"/>
                  </a:lnTo>
                  <a:lnTo>
                    <a:pt x="821" y="385"/>
                  </a:lnTo>
                  <a:lnTo>
                    <a:pt x="759" y="310"/>
                  </a:lnTo>
                  <a:lnTo>
                    <a:pt x="684" y="227"/>
                  </a:lnTo>
                  <a:lnTo>
                    <a:pt x="609" y="143"/>
                  </a:lnTo>
                  <a:lnTo>
                    <a:pt x="541" y="71"/>
                  </a:lnTo>
                  <a:lnTo>
                    <a:pt x="490" y="21"/>
                  </a:lnTo>
                  <a:lnTo>
                    <a:pt x="463" y="0"/>
                  </a:lnTo>
                  <a:lnTo>
                    <a:pt x="463"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00" name="Freeform 16"/>
            <p:cNvSpPr>
              <a:spLocks noChangeAspect="1"/>
            </p:cNvSpPr>
            <p:nvPr/>
          </p:nvSpPr>
          <p:spPr bwMode="auto">
            <a:xfrm>
              <a:off x="516" y="1949"/>
              <a:ext cx="229" cy="346"/>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01" name="Freeform 17"/>
            <p:cNvSpPr>
              <a:spLocks noChangeAspect="1"/>
            </p:cNvSpPr>
            <p:nvPr/>
          </p:nvSpPr>
          <p:spPr bwMode="auto">
            <a:xfrm>
              <a:off x="579" y="1987"/>
              <a:ext cx="35" cy="27"/>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02" name="Freeform 18"/>
            <p:cNvSpPr>
              <a:spLocks noChangeAspect="1"/>
            </p:cNvSpPr>
            <p:nvPr/>
          </p:nvSpPr>
          <p:spPr bwMode="auto">
            <a:xfrm>
              <a:off x="594" y="2245"/>
              <a:ext cx="33" cy="27"/>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03" name="Freeform 19"/>
            <p:cNvSpPr>
              <a:spLocks noChangeAspect="1"/>
            </p:cNvSpPr>
            <p:nvPr/>
          </p:nvSpPr>
          <p:spPr bwMode="auto">
            <a:xfrm>
              <a:off x="639" y="2200"/>
              <a:ext cx="39" cy="8"/>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04" name="Freeform 20"/>
            <p:cNvSpPr>
              <a:spLocks noChangeAspect="1"/>
            </p:cNvSpPr>
            <p:nvPr/>
          </p:nvSpPr>
          <p:spPr bwMode="auto">
            <a:xfrm>
              <a:off x="662" y="2135"/>
              <a:ext cx="61" cy="35"/>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05" name="Freeform 21"/>
            <p:cNvSpPr>
              <a:spLocks noChangeAspect="1"/>
            </p:cNvSpPr>
            <p:nvPr/>
          </p:nvSpPr>
          <p:spPr bwMode="auto">
            <a:xfrm>
              <a:off x="668" y="2142"/>
              <a:ext cx="47" cy="18"/>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06" name="Freeform 22"/>
            <p:cNvSpPr>
              <a:spLocks noChangeAspect="1"/>
            </p:cNvSpPr>
            <p:nvPr/>
          </p:nvSpPr>
          <p:spPr bwMode="auto">
            <a:xfrm>
              <a:off x="691" y="2112"/>
              <a:ext cx="30" cy="10"/>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07" name="Freeform 23"/>
            <p:cNvSpPr>
              <a:spLocks noChangeAspect="1"/>
            </p:cNvSpPr>
            <p:nvPr/>
          </p:nvSpPr>
          <p:spPr bwMode="auto">
            <a:xfrm>
              <a:off x="631" y="2082"/>
              <a:ext cx="51" cy="9"/>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08" name="Freeform 24"/>
            <p:cNvSpPr>
              <a:spLocks noChangeAspect="1"/>
            </p:cNvSpPr>
            <p:nvPr/>
          </p:nvSpPr>
          <p:spPr bwMode="auto">
            <a:xfrm>
              <a:off x="711" y="2077"/>
              <a:ext cx="26" cy="11"/>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09" name="Freeform 25"/>
            <p:cNvSpPr>
              <a:spLocks noChangeAspect="1"/>
            </p:cNvSpPr>
            <p:nvPr/>
          </p:nvSpPr>
          <p:spPr bwMode="auto">
            <a:xfrm>
              <a:off x="715" y="2055"/>
              <a:ext cx="26" cy="10"/>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10" name="Freeform 26"/>
            <p:cNvSpPr>
              <a:spLocks noChangeAspect="1"/>
            </p:cNvSpPr>
            <p:nvPr/>
          </p:nvSpPr>
          <p:spPr bwMode="auto">
            <a:xfrm>
              <a:off x="623" y="2056"/>
              <a:ext cx="57" cy="19"/>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11" name="Freeform 27"/>
            <p:cNvSpPr>
              <a:spLocks noChangeAspect="1"/>
            </p:cNvSpPr>
            <p:nvPr/>
          </p:nvSpPr>
          <p:spPr bwMode="auto">
            <a:xfrm>
              <a:off x="430" y="1938"/>
              <a:ext cx="330" cy="265"/>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12" name="Freeform 28"/>
            <p:cNvSpPr>
              <a:spLocks noChangeAspect="1"/>
            </p:cNvSpPr>
            <p:nvPr/>
          </p:nvSpPr>
          <p:spPr bwMode="auto">
            <a:xfrm>
              <a:off x="579" y="1987"/>
              <a:ext cx="35" cy="27"/>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13" name="Freeform 29"/>
            <p:cNvSpPr>
              <a:spLocks noChangeAspect="1"/>
            </p:cNvSpPr>
            <p:nvPr/>
          </p:nvSpPr>
          <p:spPr bwMode="auto">
            <a:xfrm>
              <a:off x="461" y="1924"/>
              <a:ext cx="336" cy="148"/>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14" name="Freeform 30"/>
            <p:cNvSpPr>
              <a:spLocks noChangeAspect="1"/>
            </p:cNvSpPr>
            <p:nvPr/>
          </p:nvSpPr>
          <p:spPr bwMode="auto">
            <a:xfrm>
              <a:off x="381" y="2809"/>
              <a:ext cx="389" cy="1025"/>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15" name="Freeform 31"/>
            <p:cNvSpPr>
              <a:spLocks noChangeAspect="1"/>
            </p:cNvSpPr>
            <p:nvPr/>
          </p:nvSpPr>
          <p:spPr bwMode="auto">
            <a:xfrm>
              <a:off x="649" y="2884"/>
              <a:ext cx="33" cy="28"/>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16" name="Freeform 32"/>
            <p:cNvSpPr>
              <a:spLocks noChangeAspect="1"/>
            </p:cNvSpPr>
            <p:nvPr/>
          </p:nvSpPr>
          <p:spPr bwMode="auto">
            <a:xfrm>
              <a:off x="402" y="3778"/>
              <a:ext cx="34" cy="2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17" name="Freeform 33"/>
            <p:cNvSpPr>
              <a:spLocks noChangeAspect="1"/>
            </p:cNvSpPr>
            <p:nvPr/>
          </p:nvSpPr>
          <p:spPr bwMode="auto">
            <a:xfrm>
              <a:off x="363" y="3767"/>
              <a:ext cx="270" cy="113"/>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18" name="Freeform 34"/>
            <p:cNvSpPr>
              <a:spLocks noChangeAspect="1"/>
            </p:cNvSpPr>
            <p:nvPr/>
          </p:nvSpPr>
          <p:spPr bwMode="auto">
            <a:xfrm>
              <a:off x="402" y="3778"/>
              <a:ext cx="34" cy="2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19" name="Freeform 35"/>
            <p:cNvSpPr>
              <a:spLocks noChangeAspect="1"/>
            </p:cNvSpPr>
            <p:nvPr/>
          </p:nvSpPr>
          <p:spPr bwMode="auto">
            <a:xfrm>
              <a:off x="350" y="3789"/>
              <a:ext cx="289" cy="95"/>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20" name="Freeform 36"/>
            <p:cNvSpPr>
              <a:spLocks noChangeAspect="1"/>
            </p:cNvSpPr>
            <p:nvPr/>
          </p:nvSpPr>
          <p:spPr bwMode="auto">
            <a:xfrm>
              <a:off x="352" y="3847"/>
              <a:ext cx="277" cy="42"/>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21" name="Freeform 37"/>
            <p:cNvSpPr>
              <a:spLocks noChangeAspect="1"/>
            </p:cNvSpPr>
            <p:nvPr/>
          </p:nvSpPr>
          <p:spPr bwMode="auto">
            <a:xfrm>
              <a:off x="336" y="2803"/>
              <a:ext cx="451" cy="1015"/>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22" name="Freeform 38"/>
            <p:cNvSpPr>
              <a:spLocks noChangeAspect="1"/>
            </p:cNvSpPr>
            <p:nvPr/>
          </p:nvSpPr>
          <p:spPr bwMode="auto">
            <a:xfrm>
              <a:off x="575" y="2807"/>
              <a:ext cx="336" cy="102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23" name="Freeform 39"/>
            <p:cNvSpPr>
              <a:spLocks noChangeAspect="1"/>
            </p:cNvSpPr>
            <p:nvPr/>
          </p:nvSpPr>
          <p:spPr bwMode="auto">
            <a:xfrm>
              <a:off x="649" y="2884"/>
              <a:ext cx="33" cy="28"/>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24" name="Freeform 40"/>
            <p:cNvSpPr>
              <a:spLocks noChangeAspect="1"/>
            </p:cNvSpPr>
            <p:nvPr/>
          </p:nvSpPr>
          <p:spPr bwMode="auto">
            <a:xfrm>
              <a:off x="780" y="3782"/>
              <a:ext cx="35" cy="28"/>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25" name="Freeform 41"/>
            <p:cNvSpPr>
              <a:spLocks noChangeAspect="1"/>
            </p:cNvSpPr>
            <p:nvPr/>
          </p:nvSpPr>
          <p:spPr bwMode="auto">
            <a:xfrm>
              <a:off x="780" y="3782"/>
              <a:ext cx="35" cy="28"/>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26" name="Freeform 42"/>
            <p:cNvSpPr>
              <a:spLocks noChangeAspect="1"/>
            </p:cNvSpPr>
            <p:nvPr/>
          </p:nvSpPr>
          <p:spPr bwMode="auto">
            <a:xfrm>
              <a:off x="758" y="3757"/>
              <a:ext cx="194" cy="174"/>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27" name="Freeform 43"/>
            <p:cNvSpPr>
              <a:spLocks noChangeAspect="1"/>
            </p:cNvSpPr>
            <p:nvPr/>
          </p:nvSpPr>
          <p:spPr bwMode="auto">
            <a:xfrm>
              <a:off x="737" y="3786"/>
              <a:ext cx="222" cy="148"/>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28" name="Freeform 44"/>
            <p:cNvSpPr>
              <a:spLocks noChangeAspect="1"/>
            </p:cNvSpPr>
            <p:nvPr/>
          </p:nvSpPr>
          <p:spPr bwMode="auto">
            <a:xfrm>
              <a:off x="737" y="3854"/>
              <a:ext cx="207" cy="82"/>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29" name="Freeform 45"/>
            <p:cNvSpPr>
              <a:spLocks noChangeAspect="1"/>
            </p:cNvSpPr>
            <p:nvPr/>
          </p:nvSpPr>
          <p:spPr bwMode="auto">
            <a:xfrm>
              <a:off x="547" y="2800"/>
              <a:ext cx="375" cy="1046"/>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30" name="Freeform 46"/>
            <p:cNvSpPr>
              <a:spLocks noChangeAspect="1"/>
            </p:cNvSpPr>
            <p:nvPr/>
          </p:nvSpPr>
          <p:spPr bwMode="auto">
            <a:xfrm>
              <a:off x="485" y="2224"/>
              <a:ext cx="328" cy="744"/>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31" name="Freeform 47"/>
            <p:cNvSpPr>
              <a:spLocks noChangeAspect="1"/>
            </p:cNvSpPr>
            <p:nvPr/>
          </p:nvSpPr>
          <p:spPr bwMode="auto">
            <a:xfrm>
              <a:off x="598" y="2335"/>
              <a:ext cx="35" cy="28"/>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32" name="Freeform 48"/>
            <p:cNvSpPr>
              <a:spLocks noChangeAspect="1"/>
            </p:cNvSpPr>
            <p:nvPr/>
          </p:nvSpPr>
          <p:spPr bwMode="auto">
            <a:xfrm>
              <a:off x="594" y="2245"/>
              <a:ext cx="35" cy="27"/>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33" name="Freeform 49"/>
            <p:cNvSpPr>
              <a:spLocks noChangeAspect="1"/>
            </p:cNvSpPr>
            <p:nvPr/>
          </p:nvSpPr>
          <p:spPr bwMode="auto">
            <a:xfrm>
              <a:off x="647" y="2884"/>
              <a:ext cx="35" cy="28"/>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34" name="Freeform 50"/>
            <p:cNvSpPr>
              <a:spLocks noChangeAspect="1"/>
            </p:cNvSpPr>
            <p:nvPr/>
          </p:nvSpPr>
          <p:spPr bwMode="auto">
            <a:xfrm>
              <a:off x="477" y="2211"/>
              <a:ext cx="342" cy="505"/>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35" name="Freeform 51"/>
            <p:cNvSpPr>
              <a:spLocks noChangeAspect="1"/>
            </p:cNvSpPr>
            <p:nvPr/>
          </p:nvSpPr>
          <p:spPr bwMode="auto">
            <a:xfrm>
              <a:off x="461" y="2701"/>
              <a:ext cx="346" cy="275"/>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36" name="Freeform 52"/>
            <p:cNvSpPr>
              <a:spLocks noChangeAspect="1"/>
            </p:cNvSpPr>
            <p:nvPr/>
          </p:nvSpPr>
          <p:spPr bwMode="auto">
            <a:xfrm>
              <a:off x="457" y="2240"/>
              <a:ext cx="408" cy="568"/>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37" name="Freeform 53"/>
            <p:cNvSpPr>
              <a:spLocks noChangeAspect="1"/>
            </p:cNvSpPr>
            <p:nvPr/>
          </p:nvSpPr>
          <p:spPr bwMode="auto">
            <a:xfrm>
              <a:off x="461" y="2487"/>
              <a:ext cx="389" cy="109"/>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38" name="Freeform 54"/>
            <p:cNvSpPr>
              <a:spLocks noChangeAspect="1"/>
            </p:cNvSpPr>
            <p:nvPr/>
          </p:nvSpPr>
          <p:spPr bwMode="auto">
            <a:xfrm>
              <a:off x="459" y="2651"/>
              <a:ext cx="404" cy="86"/>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39" name="Freeform 55"/>
            <p:cNvSpPr>
              <a:spLocks noChangeAspect="1"/>
            </p:cNvSpPr>
            <p:nvPr/>
          </p:nvSpPr>
          <p:spPr bwMode="auto">
            <a:xfrm>
              <a:off x="1006" y="2687"/>
              <a:ext cx="149" cy="82"/>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40" name="Freeform 56"/>
            <p:cNvSpPr>
              <a:spLocks noChangeAspect="1"/>
            </p:cNvSpPr>
            <p:nvPr/>
          </p:nvSpPr>
          <p:spPr bwMode="auto">
            <a:xfrm>
              <a:off x="1006" y="2709"/>
              <a:ext cx="33" cy="28"/>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41" name="Freeform 57"/>
            <p:cNvSpPr>
              <a:spLocks noChangeAspect="1"/>
            </p:cNvSpPr>
            <p:nvPr/>
          </p:nvSpPr>
          <p:spPr bwMode="auto">
            <a:xfrm>
              <a:off x="555" y="2287"/>
              <a:ext cx="486" cy="452"/>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42" name="Freeform 58"/>
            <p:cNvSpPr>
              <a:spLocks noChangeAspect="1"/>
            </p:cNvSpPr>
            <p:nvPr/>
          </p:nvSpPr>
          <p:spPr bwMode="auto">
            <a:xfrm>
              <a:off x="1006" y="2709"/>
              <a:ext cx="35" cy="28"/>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43" name="Freeform 59"/>
            <p:cNvSpPr>
              <a:spLocks noChangeAspect="1"/>
            </p:cNvSpPr>
            <p:nvPr/>
          </p:nvSpPr>
          <p:spPr bwMode="auto">
            <a:xfrm>
              <a:off x="598" y="2335"/>
              <a:ext cx="35" cy="28"/>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44" name="Freeform 60"/>
            <p:cNvSpPr>
              <a:spLocks noChangeAspect="1"/>
            </p:cNvSpPr>
            <p:nvPr/>
          </p:nvSpPr>
          <p:spPr bwMode="auto">
            <a:xfrm>
              <a:off x="543" y="2280"/>
              <a:ext cx="481" cy="468"/>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45" name="Text Box 61"/>
            <p:cNvSpPr txBox="1">
              <a:spLocks noChangeAspect="1" noChangeArrowheads="1"/>
            </p:cNvSpPr>
            <p:nvPr/>
          </p:nvSpPr>
          <p:spPr bwMode="auto">
            <a:xfrm>
              <a:off x="768" y="1827"/>
              <a:ext cx="681"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endParaRPr lang="en-US" sz="1400"/>
            </a:p>
          </p:txBody>
        </p:sp>
      </p:grpSp>
      <p:pic>
        <p:nvPicPr>
          <p:cNvPr id="272446" name="Picture 62" descr="Pinch Block"/>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7735" t="4980" r="12187"/>
          <a:stretch>
            <a:fillRect/>
          </a:stretch>
        </p:blipFill>
        <p:spPr bwMode="auto">
          <a:xfrm>
            <a:off x="1520825" y="3736975"/>
            <a:ext cx="2516188" cy="2386013"/>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72447" name="Text Box 63"/>
          <p:cNvSpPr txBox="1">
            <a:spLocks noChangeArrowheads="1"/>
          </p:cNvSpPr>
          <p:nvPr/>
        </p:nvSpPr>
        <p:spPr bwMode="auto">
          <a:xfrm>
            <a:off x="1757363" y="1936750"/>
            <a:ext cx="2362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latin typeface="Tahoma" pitchFamily="34" charset="0"/>
              </a:rPr>
              <a:t>Pinching 2 or more pounds weight or 4 or more pounds force</a:t>
            </a:r>
            <a:endParaRPr lang="en-US" dirty="0">
              <a:latin typeface="Arial" charset="0"/>
            </a:endParaRPr>
          </a:p>
        </p:txBody>
      </p:sp>
      <p:sp>
        <p:nvSpPr>
          <p:cNvPr id="272448" name="Text Box 64"/>
          <p:cNvSpPr txBox="1">
            <a:spLocks noChangeArrowheads="1"/>
          </p:cNvSpPr>
          <p:nvPr/>
        </p:nvSpPr>
        <p:spPr bwMode="auto">
          <a:xfrm>
            <a:off x="4572000" y="1920875"/>
            <a:ext cx="2530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latin typeface="Tahoma" pitchFamily="34" charset="0"/>
              </a:rPr>
              <a:t>Gripping 10 or more pounds weight or force</a:t>
            </a:r>
            <a:endParaRPr lang="en-US" dirty="0">
              <a:latin typeface="Arial" charset="0"/>
            </a:endParaRPr>
          </a:p>
        </p:txBody>
      </p:sp>
      <p:pic>
        <p:nvPicPr>
          <p:cNvPr id="272449" name="Picture 65" descr="keiro 4"/>
          <p:cNvPicPr>
            <a:picLocks noChangeAspect="1" noChangeArrowheads="1"/>
          </p:cNvPicPr>
          <p:nvPr/>
        </p:nvPicPr>
        <p:blipFill>
          <a:blip r:embed="rId5">
            <a:lum bright="6000"/>
            <a:extLst>
              <a:ext uri="{28A0092B-C50C-407E-A947-70E740481C1C}">
                <a14:useLocalDpi xmlns:a14="http://schemas.microsoft.com/office/drawing/2010/main" val="0"/>
              </a:ext>
            </a:extLst>
          </a:blip>
          <a:srcRect l="6375" t="16499" r="18750"/>
          <a:stretch>
            <a:fillRect/>
          </a:stretch>
        </p:blipFill>
        <p:spPr bwMode="auto">
          <a:xfrm>
            <a:off x="4652963" y="3119438"/>
            <a:ext cx="2814637" cy="2354262"/>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72450" name="Picture 66" descr="gras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1600200"/>
            <a:ext cx="1252538" cy="12954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72452" name="WordArt 68"/>
          <p:cNvSpPr>
            <a:spLocks noChangeArrowheads="1" noChangeShapeType="1" noTextEdit="1"/>
          </p:cNvSpPr>
          <p:nvPr/>
        </p:nvSpPr>
        <p:spPr bwMode="auto">
          <a:xfrm>
            <a:off x="5867400" y="5943600"/>
            <a:ext cx="2971800" cy="533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50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"Caution Zone"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838200" y="228600"/>
            <a:ext cx="7772400" cy="1143000"/>
          </a:xfrm>
        </p:spPr>
        <p:txBody>
          <a:bodyPr/>
          <a:lstStyle/>
          <a:p>
            <a:r>
              <a:rPr lang="en-US" sz="4800" b="1"/>
              <a:t>Highly Repetitive Motion</a:t>
            </a:r>
            <a:endParaRPr lang="en-US"/>
          </a:p>
        </p:txBody>
      </p:sp>
      <p:sp>
        <p:nvSpPr>
          <p:cNvPr id="164867" name="Rectangle 3"/>
          <p:cNvSpPr>
            <a:spLocks noGrp="1" noChangeArrowheads="1"/>
          </p:cNvSpPr>
          <p:nvPr>
            <p:ph idx="1"/>
          </p:nvPr>
        </p:nvSpPr>
        <p:spPr>
          <a:xfrm>
            <a:off x="609600" y="2096041"/>
            <a:ext cx="8534400" cy="3093294"/>
          </a:xfrm>
        </p:spPr>
        <p:txBody>
          <a:bodyPr/>
          <a:lstStyle/>
          <a:p>
            <a:r>
              <a:rPr lang="en-US" b="1" dirty="0">
                <a:latin typeface="Tahoma" pitchFamily="34" charset="0"/>
              </a:rPr>
              <a:t>Workers repeat same motion every few seconds for </a:t>
            </a:r>
            <a:r>
              <a:rPr lang="en-US" b="1" dirty="0">
                <a:solidFill>
                  <a:srgbClr val="00B050"/>
                </a:solidFill>
                <a:latin typeface="Tahoma" pitchFamily="34" charset="0"/>
              </a:rPr>
              <a:t>more than </a:t>
            </a:r>
            <a:r>
              <a:rPr lang="en-US" b="1" u="sng" dirty="0">
                <a:solidFill>
                  <a:srgbClr val="00B050"/>
                </a:solidFill>
                <a:latin typeface="Tahoma" pitchFamily="34" charset="0"/>
              </a:rPr>
              <a:t>2</a:t>
            </a:r>
            <a:r>
              <a:rPr lang="en-US" b="1" dirty="0">
                <a:solidFill>
                  <a:srgbClr val="00B050"/>
                </a:solidFill>
                <a:latin typeface="Tahoma" pitchFamily="34" charset="0"/>
              </a:rPr>
              <a:t> hours per day</a:t>
            </a:r>
            <a:r>
              <a:rPr lang="en-US" dirty="0">
                <a:latin typeface="Tahoma" pitchFamily="34" charset="0"/>
              </a:rPr>
              <a:t> </a:t>
            </a:r>
            <a:r>
              <a:rPr lang="en-US" b="1" dirty="0">
                <a:latin typeface="Tahoma" pitchFamily="34" charset="0"/>
              </a:rPr>
              <a:t>with:</a:t>
            </a:r>
            <a:endParaRPr lang="en-US" dirty="0">
              <a:latin typeface="Tahoma" pitchFamily="34" charset="0"/>
            </a:endParaRPr>
          </a:p>
          <a:p>
            <a:pPr lvl="1">
              <a:lnSpc>
                <a:spcPct val="150000"/>
              </a:lnSpc>
            </a:pPr>
            <a:r>
              <a:rPr lang="en-US" dirty="0">
                <a:latin typeface="Tahoma" pitchFamily="34" charset="0"/>
              </a:rPr>
              <a:t>neck</a:t>
            </a:r>
          </a:p>
          <a:p>
            <a:pPr lvl="1">
              <a:lnSpc>
                <a:spcPct val="150000"/>
              </a:lnSpc>
            </a:pPr>
            <a:r>
              <a:rPr lang="en-US" dirty="0">
                <a:latin typeface="Tahoma" pitchFamily="34" charset="0"/>
              </a:rPr>
              <a:t>shoulders</a:t>
            </a:r>
          </a:p>
          <a:p>
            <a:pPr lvl="1">
              <a:lnSpc>
                <a:spcPct val="150000"/>
              </a:lnSpc>
            </a:pPr>
            <a:r>
              <a:rPr lang="en-US" dirty="0">
                <a:latin typeface="Tahoma" pitchFamily="34" charset="0"/>
              </a:rPr>
              <a:t>elbows</a:t>
            </a:r>
          </a:p>
          <a:p>
            <a:pPr lvl="1">
              <a:lnSpc>
                <a:spcPct val="150000"/>
              </a:lnSpc>
            </a:pPr>
            <a:r>
              <a:rPr lang="en-US" dirty="0">
                <a:latin typeface="Tahoma" pitchFamily="34" charset="0"/>
              </a:rPr>
              <a:t>wrists</a:t>
            </a:r>
          </a:p>
          <a:p>
            <a:pPr lvl="1">
              <a:lnSpc>
                <a:spcPct val="150000"/>
              </a:lnSpc>
            </a:pPr>
            <a:r>
              <a:rPr lang="en-US" dirty="0">
                <a:latin typeface="Tahoma" pitchFamily="34" charset="0"/>
              </a:rPr>
              <a:t>hands</a:t>
            </a:r>
            <a:endParaRPr lang="en-US" dirty="0"/>
          </a:p>
        </p:txBody>
      </p:sp>
      <p:grpSp>
        <p:nvGrpSpPr>
          <p:cNvPr id="164869" name="Group 5"/>
          <p:cNvGrpSpPr>
            <a:grpSpLocks noChangeAspect="1"/>
          </p:cNvGrpSpPr>
          <p:nvPr/>
        </p:nvGrpSpPr>
        <p:grpSpPr bwMode="auto">
          <a:xfrm>
            <a:off x="304800" y="304800"/>
            <a:ext cx="638175" cy="1295400"/>
            <a:chOff x="336" y="1680"/>
            <a:chExt cx="1113" cy="2256"/>
          </a:xfrm>
        </p:grpSpPr>
        <p:sp>
          <p:nvSpPr>
            <p:cNvPr id="164870" name="Freeform 6"/>
            <p:cNvSpPr>
              <a:spLocks noChangeAspect="1"/>
            </p:cNvSpPr>
            <p:nvPr/>
          </p:nvSpPr>
          <p:spPr bwMode="auto">
            <a:xfrm>
              <a:off x="1012" y="2479"/>
              <a:ext cx="154" cy="7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1" name="Freeform 7"/>
            <p:cNvSpPr>
              <a:spLocks noChangeAspect="1"/>
            </p:cNvSpPr>
            <p:nvPr/>
          </p:nvSpPr>
          <p:spPr bwMode="auto">
            <a:xfrm>
              <a:off x="1012" y="2491"/>
              <a:ext cx="34" cy="28"/>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2" name="Freeform 8"/>
            <p:cNvSpPr>
              <a:spLocks noChangeAspect="1"/>
            </p:cNvSpPr>
            <p:nvPr/>
          </p:nvSpPr>
          <p:spPr bwMode="auto">
            <a:xfrm>
              <a:off x="551" y="2283"/>
              <a:ext cx="497" cy="354"/>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3" name="Freeform 9"/>
            <p:cNvSpPr>
              <a:spLocks noChangeAspect="1"/>
            </p:cNvSpPr>
            <p:nvPr/>
          </p:nvSpPr>
          <p:spPr bwMode="auto">
            <a:xfrm>
              <a:off x="1012" y="2491"/>
              <a:ext cx="34" cy="28"/>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4" name="Freeform 10"/>
            <p:cNvSpPr>
              <a:spLocks noChangeAspect="1"/>
            </p:cNvSpPr>
            <p:nvPr/>
          </p:nvSpPr>
          <p:spPr bwMode="auto">
            <a:xfrm>
              <a:off x="598" y="2335"/>
              <a:ext cx="35" cy="28"/>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5" name="Freeform 11"/>
            <p:cNvSpPr>
              <a:spLocks noChangeAspect="1"/>
            </p:cNvSpPr>
            <p:nvPr/>
          </p:nvSpPr>
          <p:spPr bwMode="auto">
            <a:xfrm>
              <a:off x="539" y="2280"/>
              <a:ext cx="490" cy="36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6" name="Freeform 12"/>
            <p:cNvSpPr>
              <a:spLocks noChangeAspect="1"/>
            </p:cNvSpPr>
            <p:nvPr/>
          </p:nvSpPr>
          <p:spPr bwMode="auto">
            <a:xfrm>
              <a:off x="772" y="1680"/>
              <a:ext cx="660" cy="520"/>
            </a:xfrm>
            <a:custGeom>
              <a:avLst/>
              <a:gdLst>
                <a:gd name="T0" fmla="*/ 12 w 962"/>
                <a:gd name="T1" fmla="*/ 269 h 961"/>
                <a:gd name="T2" fmla="*/ 299 w 962"/>
                <a:gd name="T3" fmla="*/ 0 h 961"/>
                <a:gd name="T4" fmla="*/ 690 w 962"/>
                <a:gd name="T5" fmla="*/ 15 h 961"/>
                <a:gd name="T6" fmla="*/ 962 w 962"/>
                <a:gd name="T7" fmla="*/ 301 h 961"/>
                <a:gd name="T8" fmla="*/ 947 w 962"/>
                <a:gd name="T9" fmla="*/ 696 h 961"/>
                <a:gd name="T10" fmla="*/ 657 w 962"/>
                <a:gd name="T11" fmla="*/ 961 h 961"/>
                <a:gd name="T12" fmla="*/ 266 w 962"/>
                <a:gd name="T13" fmla="*/ 949 h 961"/>
                <a:gd name="T14" fmla="*/ 0 w 962"/>
                <a:gd name="T15" fmla="*/ 663 h 961"/>
                <a:gd name="T16" fmla="*/ 12 w 962"/>
                <a:gd name="T17" fmla="*/ 26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961">
                  <a:moveTo>
                    <a:pt x="12" y="269"/>
                  </a:moveTo>
                  <a:lnTo>
                    <a:pt x="299" y="0"/>
                  </a:lnTo>
                  <a:lnTo>
                    <a:pt x="690" y="15"/>
                  </a:lnTo>
                  <a:lnTo>
                    <a:pt x="962" y="301"/>
                  </a:lnTo>
                  <a:lnTo>
                    <a:pt x="947" y="696"/>
                  </a:lnTo>
                  <a:lnTo>
                    <a:pt x="657" y="961"/>
                  </a:lnTo>
                  <a:lnTo>
                    <a:pt x="266" y="949"/>
                  </a:lnTo>
                  <a:lnTo>
                    <a:pt x="0" y="663"/>
                  </a:lnTo>
                  <a:lnTo>
                    <a:pt x="12" y="269"/>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7" name="Freeform 13"/>
            <p:cNvSpPr>
              <a:spLocks noChangeAspect="1"/>
            </p:cNvSpPr>
            <p:nvPr/>
          </p:nvSpPr>
          <p:spPr bwMode="auto">
            <a:xfrm>
              <a:off x="1006" y="2178"/>
              <a:ext cx="98" cy="1714"/>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8" name="Freeform 14"/>
            <p:cNvSpPr>
              <a:spLocks noChangeAspect="1"/>
            </p:cNvSpPr>
            <p:nvPr/>
          </p:nvSpPr>
          <p:spPr bwMode="auto">
            <a:xfrm>
              <a:off x="766" y="1682"/>
              <a:ext cx="674" cy="527"/>
            </a:xfrm>
            <a:custGeom>
              <a:avLst/>
              <a:gdLst>
                <a:gd name="T0" fmla="*/ 517 w 983"/>
                <a:gd name="T1" fmla="*/ 0 h 976"/>
                <a:gd name="T2" fmla="*/ 508 w 983"/>
                <a:gd name="T3" fmla="*/ 6 h 976"/>
                <a:gd name="T4" fmla="*/ 487 w 983"/>
                <a:gd name="T5" fmla="*/ 18 h 976"/>
                <a:gd name="T6" fmla="*/ 460 w 983"/>
                <a:gd name="T7" fmla="*/ 42 h 976"/>
                <a:gd name="T8" fmla="*/ 424 w 983"/>
                <a:gd name="T9" fmla="*/ 69 h 976"/>
                <a:gd name="T10" fmla="*/ 386 w 983"/>
                <a:gd name="T11" fmla="*/ 104 h 976"/>
                <a:gd name="T12" fmla="*/ 341 w 983"/>
                <a:gd name="T13" fmla="*/ 140 h 976"/>
                <a:gd name="T14" fmla="*/ 296 w 983"/>
                <a:gd name="T15" fmla="*/ 182 h 976"/>
                <a:gd name="T16" fmla="*/ 248 w 983"/>
                <a:gd name="T17" fmla="*/ 224 h 976"/>
                <a:gd name="T18" fmla="*/ 200 w 983"/>
                <a:gd name="T19" fmla="*/ 266 h 976"/>
                <a:gd name="T20" fmla="*/ 156 w 983"/>
                <a:gd name="T21" fmla="*/ 307 h 976"/>
                <a:gd name="T22" fmla="*/ 114 w 983"/>
                <a:gd name="T23" fmla="*/ 346 h 976"/>
                <a:gd name="T24" fmla="*/ 78 w 983"/>
                <a:gd name="T25" fmla="*/ 382 h 976"/>
                <a:gd name="T26" fmla="*/ 45 w 983"/>
                <a:gd name="T27" fmla="*/ 412 h 976"/>
                <a:gd name="T28" fmla="*/ 21 w 983"/>
                <a:gd name="T29" fmla="*/ 436 h 976"/>
                <a:gd name="T30" fmla="*/ 6 w 983"/>
                <a:gd name="T31" fmla="*/ 454 h 976"/>
                <a:gd name="T32" fmla="*/ 0 w 983"/>
                <a:gd name="T33" fmla="*/ 463 h 976"/>
                <a:gd name="T34" fmla="*/ 18 w 983"/>
                <a:gd name="T35" fmla="*/ 490 h 976"/>
                <a:gd name="T36" fmla="*/ 69 w 983"/>
                <a:gd name="T37" fmla="*/ 552 h 976"/>
                <a:gd name="T38" fmla="*/ 138 w 983"/>
                <a:gd name="T39" fmla="*/ 633 h 976"/>
                <a:gd name="T40" fmla="*/ 218 w 983"/>
                <a:gd name="T41" fmla="*/ 728 h 976"/>
                <a:gd name="T42" fmla="*/ 302 w 983"/>
                <a:gd name="T43" fmla="*/ 818 h 976"/>
                <a:gd name="T44" fmla="*/ 377 w 983"/>
                <a:gd name="T45" fmla="*/ 898 h 976"/>
                <a:gd name="T46" fmla="*/ 433 w 983"/>
                <a:gd name="T47" fmla="*/ 955 h 976"/>
                <a:gd name="T48" fmla="*/ 463 w 983"/>
                <a:gd name="T49" fmla="*/ 976 h 976"/>
                <a:gd name="T50" fmla="*/ 475 w 983"/>
                <a:gd name="T51" fmla="*/ 970 h 976"/>
                <a:gd name="T52" fmla="*/ 493 w 983"/>
                <a:gd name="T53" fmla="*/ 958 h 976"/>
                <a:gd name="T54" fmla="*/ 523 w 983"/>
                <a:gd name="T55" fmla="*/ 934 h 976"/>
                <a:gd name="T56" fmla="*/ 556 w 983"/>
                <a:gd name="T57" fmla="*/ 907 h 976"/>
                <a:gd name="T58" fmla="*/ 598 w 983"/>
                <a:gd name="T59" fmla="*/ 875 h 976"/>
                <a:gd name="T60" fmla="*/ 639 w 983"/>
                <a:gd name="T61" fmla="*/ 836 h 976"/>
                <a:gd name="T62" fmla="*/ 687 w 983"/>
                <a:gd name="T63" fmla="*/ 797 h 976"/>
                <a:gd name="T64" fmla="*/ 732 w 983"/>
                <a:gd name="T65" fmla="*/ 755 h 976"/>
                <a:gd name="T66" fmla="*/ 780 w 983"/>
                <a:gd name="T67" fmla="*/ 713 h 976"/>
                <a:gd name="T68" fmla="*/ 825 w 983"/>
                <a:gd name="T69" fmla="*/ 672 h 976"/>
                <a:gd name="T70" fmla="*/ 867 w 983"/>
                <a:gd name="T71" fmla="*/ 636 h 976"/>
                <a:gd name="T72" fmla="*/ 905 w 983"/>
                <a:gd name="T73" fmla="*/ 600 h 976"/>
                <a:gd name="T74" fmla="*/ 935 w 983"/>
                <a:gd name="T75" fmla="*/ 570 h 976"/>
                <a:gd name="T76" fmla="*/ 962 w 983"/>
                <a:gd name="T77" fmla="*/ 546 h 976"/>
                <a:gd name="T78" fmla="*/ 977 w 983"/>
                <a:gd name="T79" fmla="*/ 528 h 976"/>
                <a:gd name="T80" fmla="*/ 983 w 983"/>
                <a:gd name="T81" fmla="*/ 519 h 976"/>
                <a:gd name="T82" fmla="*/ 965 w 983"/>
                <a:gd name="T83" fmla="*/ 493 h 976"/>
                <a:gd name="T84" fmla="*/ 914 w 983"/>
                <a:gd name="T85" fmla="*/ 430 h 976"/>
                <a:gd name="T86" fmla="*/ 843 w 983"/>
                <a:gd name="T87" fmla="*/ 346 h 976"/>
                <a:gd name="T88" fmla="*/ 759 w 983"/>
                <a:gd name="T89" fmla="*/ 254 h 976"/>
                <a:gd name="T90" fmla="*/ 675 w 983"/>
                <a:gd name="T91" fmla="*/ 161 h 976"/>
                <a:gd name="T92" fmla="*/ 601 w 983"/>
                <a:gd name="T93" fmla="*/ 81 h 976"/>
                <a:gd name="T94" fmla="*/ 544 w 983"/>
                <a:gd name="T95" fmla="*/ 21 h 976"/>
                <a:gd name="T96" fmla="*/ 517 w 983"/>
                <a:gd name="T97" fmla="*/ 0 h 976"/>
                <a:gd name="T98" fmla="*/ 517 w 983"/>
                <a:gd name="T9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3" h="976">
                  <a:moveTo>
                    <a:pt x="517" y="0"/>
                  </a:moveTo>
                  <a:lnTo>
                    <a:pt x="508" y="6"/>
                  </a:lnTo>
                  <a:lnTo>
                    <a:pt x="487" y="18"/>
                  </a:lnTo>
                  <a:lnTo>
                    <a:pt x="460" y="42"/>
                  </a:lnTo>
                  <a:lnTo>
                    <a:pt x="424" y="69"/>
                  </a:lnTo>
                  <a:lnTo>
                    <a:pt x="386" y="104"/>
                  </a:lnTo>
                  <a:lnTo>
                    <a:pt x="341" y="140"/>
                  </a:lnTo>
                  <a:lnTo>
                    <a:pt x="296" y="182"/>
                  </a:lnTo>
                  <a:lnTo>
                    <a:pt x="248" y="224"/>
                  </a:lnTo>
                  <a:lnTo>
                    <a:pt x="200" y="266"/>
                  </a:lnTo>
                  <a:lnTo>
                    <a:pt x="156" y="307"/>
                  </a:lnTo>
                  <a:lnTo>
                    <a:pt x="114" y="346"/>
                  </a:lnTo>
                  <a:lnTo>
                    <a:pt x="78" y="382"/>
                  </a:lnTo>
                  <a:lnTo>
                    <a:pt x="45" y="412"/>
                  </a:lnTo>
                  <a:lnTo>
                    <a:pt x="21" y="436"/>
                  </a:lnTo>
                  <a:lnTo>
                    <a:pt x="6" y="454"/>
                  </a:lnTo>
                  <a:lnTo>
                    <a:pt x="0" y="463"/>
                  </a:lnTo>
                  <a:lnTo>
                    <a:pt x="18" y="490"/>
                  </a:lnTo>
                  <a:lnTo>
                    <a:pt x="69" y="552"/>
                  </a:lnTo>
                  <a:lnTo>
                    <a:pt x="138" y="633"/>
                  </a:lnTo>
                  <a:lnTo>
                    <a:pt x="218" y="728"/>
                  </a:lnTo>
                  <a:lnTo>
                    <a:pt x="302" y="818"/>
                  </a:lnTo>
                  <a:lnTo>
                    <a:pt x="377" y="898"/>
                  </a:lnTo>
                  <a:lnTo>
                    <a:pt x="433" y="955"/>
                  </a:lnTo>
                  <a:lnTo>
                    <a:pt x="463" y="976"/>
                  </a:lnTo>
                  <a:lnTo>
                    <a:pt x="475" y="970"/>
                  </a:lnTo>
                  <a:lnTo>
                    <a:pt x="493" y="958"/>
                  </a:lnTo>
                  <a:lnTo>
                    <a:pt x="523" y="934"/>
                  </a:lnTo>
                  <a:lnTo>
                    <a:pt x="556" y="907"/>
                  </a:lnTo>
                  <a:lnTo>
                    <a:pt x="598" y="875"/>
                  </a:lnTo>
                  <a:lnTo>
                    <a:pt x="639" y="836"/>
                  </a:lnTo>
                  <a:lnTo>
                    <a:pt x="687" y="797"/>
                  </a:lnTo>
                  <a:lnTo>
                    <a:pt x="732" y="755"/>
                  </a:lnTo>
                  <a:lnTo>
                    <a:pt x="780" y="713"/>
                  </a:lnTo>
                  <a:lnTo>
                    <a:pt x="825" y="672"/>
                  </a:lnTo>
                  <a:lnTo>
                    <a:pt x="867" y="636"/>
                  </a:lnTo>
                  <a:lnTo>
                    <a:pt x="905" y="600"/>
                  </a:lnTo>
                  <a:lnTo>
                    <a:pt x="935" y="570"/>
                  </a:lnTo>
                  <a:lnTo>
                    <a:pt x="962" y="546"/>
                  </a:lnTo>
                  <a:lnTo>
                    <a:pt x="977" y="528"/>
                  </a:lnTo>
                  <a:lnTo>
                    <a:pt x="983" y="519"/>
                  </a:lnTo>
                  <a:lnTo>
                    <a:pt x="965" y="493"/>
                  </a:lnTo>
                  <a:lnTo>
                    <a:pt x="914" y="430"/>
                  </a:lnTo>
                  <a:lnTo>
                    <a:pt x="843" y="346"/>
                  </a:lnTo>
                  <a:lnTo>
                    <a:pt x="759" y="254"/>
                  </a:lnTo>
                  <a:lnTo>
                    <a:pt x="675" y="161"/>
                  </a:lnTo>
                  <a:lnTo>
                    <a:pt x="601" y="81"/>
                  </a:lnTo>
                  <a:lnTo>
                    <a:pt x="544" y="21"/>
                  </a:lnTo>
                  <a:lnTo>
                    <a:pt x="517" y="0"/>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9" name="Freeform 15"/>
            <p:cNvSpPr>
              <a:spLocks noChangeAspect="1"/>
            </p:cNvSpPr>
            <p:nvPr/>
          </p:nvSpPr>
          <p:spPr bwMode="auto">
            <a:xfrm>
              <a:off x="801" y="1709"/>
              <a:ext cx="606" cy="474"/>
            </a:xfrm>
            <a:custGeom>
              <a:avLst/>
              <a:gdLst>
                <a:gd name="T0" fmla="*/ 463 w 884"/>
                <a:gd name="T1" fmla="*/ 0 h 877"/>
                <a:gd name="T2" fmla="*/ 436 w 884"/>
                <a:gd name="T3" fmla="*/ 18 h 877"/>
                <a:gd name="T4" fmla="*/ 379 w 884"/>
                <a:gd name="T5" fmla="*/ 62 h 877"/>
                <a:gd name="T6" fmla="*/ 305 w 884"/>
                <a:gd name="T7" fmla="*/ 125 h 877"/>
                <a:gd name="T8" fmla="*/ 224 w 884"/>
                <a:gd name="T9" fmla="*/ 200 h 877"/>
                <a:gd name="T10" fmla="*/ 140 w 884"/>
                <a:gd name="T11" fmla="*/ 277 h 877"/>
                <a:gd name="T12" fmla="*/ 69 w 884"/>
                <a:gd name="T13" fmla="*/ 343 h 877"/>
                <a:gd name="T14" fmla="*/ 18 w 884"/>
                <a:gd name="T15" fmla="*/ 394 h 877"/>
                <a:gd name="T16" fmla="*/ 0 w 884"/>
                <a:gd name="T17" fmla="*/ 418 h 877"/>
                <a:gd name="T18" fmla="*/ 15 w 884"/>
                <a:gd name="T19" fmla="*/ 442 h 877"/>
                <a:gd name="T20" fmla="*/ 60 w 884"/>
                <a:gd name="T21" fmla="*/ 498 h 877"/>
                <a:gd name="T22" fmla="*/ 123 w 884"/>
                <a:gd name="T23" fmla="*/ 570 h 877"/>
                <a:gd name="T24" fmla="*/ 194 w 884"/>
                <a:gd name="T25" fmla="*/ 653 h 877"/>
                <a:gd name="T26" fmla="*/ 269 w 884"/>
                <a:gd name="T27" fmla="*/ 737 h 877"/>
                <a:gd name="T28" fmla="*/ 338 w 884"/>
                <a:gd name="T29" fmla="*/ 809 h 877"/>
                <a:gd name="T30" fmla="*/ 388 w 884"/>
                <a:gd name="T31" fmla="*/ 859 h 877"/>
                <a:gd name="T32" fmla="*/ 415 w 884"/>
                <a:gd name="T33" fmla="*/ 877 h 877"/>
                <a:gd name="T34" fmla="*/ 442 w 884"/>
                <a:gd name="T35" fmla="*/ 859 h 877"/>
                <a:gd name="T36" fmla="*/ 499 w 884"/>
                <a:gd name="T37" fmla="*/ 815 h 877"/>
                <a:gd name="T38" fmla="*/ 574 w 884"/>
                <a:gd name="T39" fmla="*/ 752 h 877"/>
                <a:gd name="T40" fmla="*/ 660 w 884"/>
                <a:gd name="T41" fmla="*/ 677 h 877"/>
                <a:gd name="T42" fmla="*/ 741 w 884"/>
                <a:gd name="T43" fmla="*/ 603 h 877"/>
                <a:gd name="T44" fmla="*/ 813 w 884"/>
                <a:gd name="T45" fmla="*/ 537 h 877"/>
                <a:gd name="T46" fmla="*/ 863 w 884"/>
                <a:gd name="T47" fmla="*/ 489 h 877"/>
                <a:gd name="T48" fmla="*/ 884 w 884"/>
                <a:gd name="T49" fmla="*/ 465 h 877"/>
                <a:gd name="T50" fmla="*/ 866 w 884"/>
                <a:gd name="T51" fmla="*/ 442 h 877"/>
                <a:gd name="T52" fmla="*/ 821 w 884"/>
                <a:gd name="T53" fmla="*/ 385 h 877"/>
                <a:gd name="T54" fmla="*/ 759 w 884"/>
                <a:gd name="T55" fmla="*/ 310 h 877"/>
                <a:gd name="T56" fmla="*/ 684 w 884"/>
                <a:gd name="T57" fmla="*/ 227 h 877"/>
                <a:gd name="T58" fmla="*/ 609 w 884"/>
                <a:gd name="T59" fmla="*/ 143 h 877"/>
                <a:gd name="T60" fmla="*/ 541 w 884"/>
                <a:gd name="T61" fmla="*/ 71 h 877"/>
                <a:gd name="T62" fmla="*/ 490 w 884"/>
                <a:gd name="T63" fmla="*/ 21 h 877"/>
                <a:gd name="T64" fmla="*/ 463 w 884"/>
                <a:gd name="T65" fmla="*/ 0 h 877"/>
                <a:gd name="T66" fmla="*/ 463 w 884"/>
                <a:gd name="T6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4" h="877">
                  <a:moveTo>
                    <a:pt x="463" y="0"/>
                  </a:moveTo>
                  <a:lnTo>
                    <a:pt x="436" y="18"/>
                  </a:lnTo>
                  <a:lnTo>
                    <a:pt x="379" y="62"/>
                  </a:lnTo>
                  <a:lnTo>
                    <a:pt x="305" y="125"/>
                  </a:lnTo>
                  <a:lnTo>
                    <a:pt x="224" y="200"/>
                  </a:lnTo>
                  <a:lnTo>
                    <a:pt x="140" y="277"/>
                  </a:lnTo>
                  <a:lnTo>
                    <a:pt x="69" y="343"/>
                  </a:lnTo>
                  <a:lnTo>
                    <a:pt x="18" y="394"/>
                  </a:lnTo>
                  <a:lnTo>
                    <a:pt x="0" y="418"/>
                  </a:lnTo>
                  <a:lnTo>
                    <a:pt x="15" y="442"/>
                  </a:lnTo>
                  <a:lnTo>
                    <a:pt x="60" y="498"/>
                  </a:lnTo>
                  <a:lnTo>
                    <a:pt x="123" y="570"/>
                  </a:lnTo>
                  <a:lnTo>
                    <a:pt x="194" y="653"/>
                  </a:lnTo>
                  <a:lnTo>
                    <a:pt x="269" y="737"/>
                  </a:lnTo>
                  <a:lnTo>
                    <a:pt x="338" y="809"/>
                  </a:lnTo>
                  <a:lnTo>
                    <a:pt x="388" y="859"/>
                  </a:lnTo>
                  <a:lnTo>
                    <a:pt x="415" y="877"/>
                  </a:lnTo>
                  <a:lnTo>
                    <a:pt x="442" y="859"/>
                  </a:lnTo>
                  <a:lnTo>
                    <a:pt x="499" y="815"/>
                  </a:lnTo>
                  <a:lnTo>
                    <a:pt x="574" y="752"/>
                  </a:lnTo>
                  <a:lnTo>
                    <a:pt x="660" y="677"/>
                  </a:lnTo>
                  <a:lnTo>
                    <a:pt x="741" y="603"/>
                  </a:lnTo>
                  <a:lnTo>
                    <a:pt x="813" y="537"/>
                  </a:lnTo>
                  <a:lnTo>
                    <a:pt x="863" y="489"/>
                  </a:lnTo>
                  <a:lnTo>
                    <a:pt x="884" y="465"/>
                  </a:lnTo>
                  <a:lnTo>
                    <a:pt x="866" y="442"/>
                  </a:lnTo>
                  <a:lnTo>
                    <a:pt x="821" y="385"/>
                  </a:lnTo>
                  <a:lnTo>
                    <a:pt x="759" y="310"/>
                  </a:lnTo>
                  <a:lnTo>
                    <a:pt x="684" y="227"/>
                  </a:lnTo>
                  <a:lnTo>
                    <a:pt x="609" y="143"/>
                  </a:lnTo>
                  <a:lnTo>
                    <a:pt x="541" y="71"/>
                  </a:lnTo>
                  <a:lnTo>
                    <a:pt x="490" y="21"/>
                  </a:lnTo>
                  <a:lnTo>
                    <a:pt x="463" y="0"/>
                  </a:lnTo>
                  <a:lnTo>
                    <a:pt x="463"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0" name="Freeform 16"/>
            <p:cNvSpPr>
              <a:spLocks noChangeAspect="1"/>
            </p:cNvSpPr>
            <p:nvPr/>
          </p:nvSpPr>
          <p:spPr bwMode="auto">
            <a:xfrm>
              <a:off x="516" y="1949"/>
              <a:ext cx="229" cy="346"/>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1" name="Freeform 17"/>
            <p:cNvSpPr>
              <a:spLocks noChangeAspect="1"/>
            </p:cNvSpPr>
            <p:nvPr/>
          </p:nvSpPr>
          <p:spPr bwMode="auto">
            <a:xfrm>
              <a:off x="579" y="1987"/>
              <a:ext cx="35" cy="27"/>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2" name="Freeform 18"/>
            <p:cNvSpPr>
              <a:spLocks noChangeAspect="1"/>
            </p:cNvSpPr>
            <p:nvPr/>
          </p:nvSpPr>
          <p:spPr bwMode="auto">
            <a:xfrm>
              <a:off x="594" y="2245"/>
              <a:ext cx="33" cy="27"/>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3" name="Freeform 19"/>
            <p:cNvSpPr>
              <a:spLocks noChangeAspect="1"/>
            </p:cNvSpPr>
            <p:nvPr/>
          </p:nvSpPr>
          <p:spPr bwMode="auto">
            <a:xfrm>
              <a:off x="639" y="2200"/>
              <a:ext cx="39" cy="8"/>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4" name="Freeform 20"/>
            <p:cNvSpPr>
              <a:spLocks noChangeAspect="1"/>
            </p:cNvSpPr>
            <p:nvPr/>
          </p:nvSpPr>
          <p:spPr bwMode="auto">
            <a:xfrm>
              <a:off x="662" y="2135"/>
              <a:ext cx="61" cy="35"/>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5" name="Freeform 21"/>
            <p:cNvSpPr>
              <a:spLocks noChangeAspect="1"/>
            </p:cNvSpPr>
            <p:nvPr/>
          </p:nvSpPr>
          <p:spPr bwMode="auto">
            <a:xfrm>
              <a:off x="668" y="2142"/>
              <a:ext cx="47" cy="18"/>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6" name="Freeform 22"/>
            <p:cNvSpPr>
              <a:spLocks noChangeAspect="1"/>
            </p:cNvSpPr>
            <p:nvPr/>
          </p:nvSpPr>
          <p:spPr bwMode="auto">
            <a:xfrm>
              <a:off x="691" y="2112"/>
              <a:ext cx="30" cy="10"/>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7" name="Freeform 23"/>
            <p:cNvSpPr>
              <a:spLocks noChangeAspect="1"/>
            </p:cNvSpPr>
            <p:nvPr/>
          </p:nvSpPr>
          <p:spPr bwMode="auto">
            <a:xfrm>
              <a:off x="631" y="2082"/>
              <a:ext cx="51" cy="9"/>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8" name="Freeform 24"/>
            <p:cNvSpPr>
              <a:spLocks noChangeAspect="1"/>
            </p:cNvSpPr>
            <p:nvPr/>
          </p:nvSpPr>
          <p:spPr bwMode="auto">
            <a:xfrm>
              <a:off x="711" y="2077"/>
              <a:ext cx="26" cy="11"/>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9" name="Freeform 25"/>
            <p:cNvSpPr>
              <a:spLocks noChangeAspect="1"/>
            </p:cNvSpPr>
            <p:nvPr/>
          </p:nvSpPr>
          <p:spPr bwMode="auto">
            <a:xfrm>
              <a:off x="715" y="2055"/>
              <a:ext cx="26" cy="10"/>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0" name="Freeform 26"/>
            <p:cNvSpPr>
              <a:spLocks noChangeAspect="1"/>
            </p:cNvSpPr>
            <p:nvPr/>
          </p:nvSpPr>
          <p:spPr bwMode="auto">
            <a:xfrm>
              <a:off x="623" y="2056"/>
              <a:ext cx="57" cy="19"/>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1" name="Freeform 27"/>
            <p:cNvSpPr>
              <a:spLocks noChangeAspect="1"/>
            </p:cNvSpPr>
            <p:nvPr/>
          </p:nvSpPr>
          <p:spPr bwMode="auto">
            <a:xfrm>
              <a:off x="430" y="1938"/>
              <a:ext cx="330" cy="265"/>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2" name="Freeform 28"/>
            <p:cNvSpPr>
              <a:spLocks noChangeAspect="1"/>
            </p:cNvSpPr>
            <p:nvPr/>
          </p:nvSpPr>
          <p:spPr bwMode="auto">
            <a:xfrm>
              <a:off x="579" y="1987"/>
              <a:ext cx="35" cy="27"/>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3" name="Freeform 29"/>
            <p:cNvSpPr>
              <a:spLocks noChangeAspect="1"/>
            </p:cNvSpPr>
            <p:nvPr/>
          </p:nvSpPr>
          <p:spPr bwMode="auto">
            <a:xfrm>
              <a:off x="461" y="1924"/>
              <a:ext cx="336" cy="148"/>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4" name="Freeform 30"/>
            <p:cNvSpPr>
              <a:spLocks noChangeAspect="1"/>
            </p:cNvSpPr>
            <p:nvPr/>
          </p:nvSpPr>
          <p:spPr bwMode="auto">
            <a:xfrm>
              <a:off x="381" y="2809"/>
              <a:ext cx="389" cy="1025"/>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5" name="Freeform 31"/>
            <p:cNvSpPr>
              <a:spLocks noChangeAspect="1"/>
            </p:cNvSpPr>
            <p:nvPr/>
          </p:nvSpPr>
          <p:spPr bwMode="auto">
            <a:xfrm>
              <a:off x="649" y="2884"/>
              <a:ext cx="33" cy="28"/>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6" name="Freeform 32"/>
            <p:cNvSpPr>
              <a:spLocks noChangeAspect="1"/>
            </p:cNvSpPr>
            <p:nvPr/>
          </p:nvSpPr>
          <p:spPr bwMode="auto">
            <a:xfrm>
              <a:off x="402" y="3778"/>
              <a:ext cx="34" cy="2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7" name="Freeform 33"/>
            <p:cNvSpPr>
              <a:spLocks noChangeAspect="1"/>
            </p:cNvSpPr>
            <p:nvPr/>
          </p:nvSpPr>
          <p:spPr bwMode="auto">
            <a:xfrm>
              <a:off x="363" y="3767"/>
              <a:ext cx="270" cy="113"/>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8" name="Freeform 34"/>
            <p:cNvSpPr>
              <a:spLocks noChangeAspect="1"/>
            </p:cNvSpPr>
            <p:nvPr/>
          </p:nvSpPr>
          <p:spPr bwMode="auto">
            <a:xfrm>
              <a:off x="402" y="3778"/>
              <a:ext cx="34" cy="2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9" name="Freeform 35"/>
            <p:cNvSpPr>
              <a:spLocks noChangeAspect="1"/>
            </p:cNvSpPr>
            <p:nvPr/>
          </p:nvSpPr>
          <p:spPr bwMode="auto">
            <a:xfrm>
              <a:off x="350" y="3789"/>
              <a:ext cx="289" cy="95"/>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0" name="Freeform 36"/>
            <p:cNvSpPr>
              <a:spLocks noChangeAspect="1"/>
            </p:cNvSpPr>
            <p:nvPr/>
          </p:nvSpPr>
          <p:spPr bwMode="auto">
            <a:xfrm>
              <a:off x="352" y="3847"/>
              <a:ext cx="277" cy="42"/>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1" name="Freeform 37"/>
            <p:cNvSpPr>
              <a:spLocks noChangeAspect="1"/>
            </p:cNvSpPr>
            <p:nvPr/>
          </p:nvSpPr>
          <p:spPr bwMode="auto">
            <a:xfrm>
              <a:off x="336" y="2803"/>
              <a:ext cx="451" cy="1015"/>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2" name="Freeform 38"/>
            <p:cNvSpPr>
              <a:spLocks noChangeAspect="1"/>
            </p:cNvSpPr>
            <p:nvPr/>
          </p:nvSpPr>
          <p:spPr bwMode="auto">
            <a:xfrm>
              <a:off x="575" y="2807"/>
              <a:ext cx="336" cy="102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3" name="Freeform 39"/>
            <p:cNvSpPr>
              <a:spLocks noChangeAspect="1"/>
            </p:cNvSpPr>
            <p:nvPr/>
          </p:nvSpPr>
          <p:spPr bwMode="auto">
            <a:xfrm>
              <a:off x="649" y="2884"/>
              <a:ext cx="33" cy="28"/>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4" name="Freeform 40"/>
            <p:cNvSpPr>
              <a:spLocks noChangeAspect="1"/>
            </p:cNvSpPr>
            <p:nvPr/>
          </p:nvSpPr>
          <p:spPr bwMode="auto">
            <a:xfrm>
              <a:off x="780" y="3782"/>
              <a:ext cx="35" cy="28"/>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5" name="Freeform 41"/>
            <p:cNvSpPr>
              <a:spLocks noChangeAspect="1"/>
            </p:cNvSpPr>
            <p:nvPr/>
          </p:nvSpPr>
          <p:spPr bwMode="auto">
            <a:xfrm>
              <a:off x="780" y="3782"/>
              <a:ext cx="35" cy="28"/>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6" name="Freeform 42"/>
            <p:cNvSpPr>
              <a:spLocks noChangeAspect="1"/>
            </p:cNvSpPr>
            <p:nvPr/>
          </p:nvSpPr>
          <p:spPr bwMode="auto">
            <a:xfrm>
              <a:off x="758" y="3757"/>
              <a:ext cx="194" cy="174"/>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7" name="Freeform 43"/>
            <p:cNvSpPr>
              <a:spLocks noChangeAspect="1"/>
            </p:cNvSpPr>
            <p:nvPr/>
          </p:nvSpPr>
          <p:spPr bwMode="auto">
            <a:xfrm>
              <a:off x="737" y="3786"/>
              <a:ext cx="222" cy="148"/>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8" name="Freeform 44"/>
            <p:cNvSpPr>
              <a:spLocks noChangeAspect="1"/>
            </p:cNvSpPr>
            <p:nvPr/>
          </p:nvSpPr>
          <p:spPr bwMode="auto">
            <a:xfrm>
              <a:off x="737" y="3854"/>
              <a:ext cx="207" cy="82"/>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9" name="Freeform 45"/>
            <p:cNvSpPr>
              <a:spLocks noChangeAspect="1"/>
            </p:cNvSpPr>
            <p:nvPr/>
          </p:nvSpPr>
          <p:spPr bwMode="auto">
            <a:xfrm>
              <a:off x="547" y="2800"/>
              <a:ext cx="375" cy="1046"/>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0" name="Freeform 46"/>
            <p:cNvSpPr>
              <a:spLocks noChangeAspect="1"/>
            </p:cNvSpPr>
            <p:nvPr/>
          </p:nvSpPr>
          <p:spPr bwMode="auto">
            <a:xfrm>
              <a:off x="485" y="2224"/>
              <a:ext cx="328" cy="744"/>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1" name="Freeform 47"/>
            <p:cNvSpPr>
              <a:spLocks noChangeAspect="1"/>
            </p:cNvSpPr>
            <p:nvPr/>
          </p:nvSpPr>
          <p:spPr bwMode="auto">
            <a:xfrm>
              <a:off x="598" y="2335"/>
              <a:ext cx="35" cy="28"/>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2" name="Freeform 48"/>
            <p:cNvSpPr>
              <a:spLocks noChangeAspect="1"/>
            </p:cNvSpPr>
            <p:nvPr/>
          </p:nvSpPr>
          <p:spPr bwMode="auto">
            <a:xfrm>
              <a:off x="594" y="2245"/>
              <a:ext cx="35" cy="27"/>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3" name="Freeform 49"/>
            <p:cNvSpPr>
              <a:spLocks noChangeAspect="1"/>
            </p:cNvSpPr>
            <p:nvPr/>
          </p:nvSpPr>
          <p:spPr bwMode="auto">
            <a:xfrm>
              <a:off x="647" y="2884"/>
              <a:ext cx="35" cy="28"/>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4" name="Freeform 50"/>
            <p:cNvSpPr>
              <a:spLocks noChangeAspect="1"/>
            </p:cNvSpPr>
            <p:nvPr/>
          </p:nvSpPr>
          <p:spPr bwMode="auto">
            <a:xfrm>
              <a:off x="477" y="2211"/>
              <a:ext cx="342" cy="505"/>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5" name="Freeform 51"/>
            <p:cNvSpPr>
              <a:spLocks noChangeAspect="1"/>
            </p:cNvSpPr>
            <p:nvPr/>
          </p:nvSpPr>
          <p:spPr bwMode="auto">
            <a:xfrm>
              <a:off x="461" y="2701"/>
              <a:ext cx="346" cy="275"/>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6" name="Freeform 52"/>
            <p:cNvSpPr>
              <a:spLocks noChangeAspect="1"/>
            </p:cNvSpPr>
            <p:nvPr/>
          </p:nvSpPr>
          <p:spPr bwMode="auto">
            <a:xfrm>
              <a:off x="457" y="2240"/>
              <a:ext cx="408" cy="568"/>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7" name="Freeform 53"/>
            <p:cNvSpPr>
              <a:spLocks noChangeAspect="1"/>
            </p:cNvSpPr>
            <p:nvPr/>
          </p:nvSpPr>
          <p:spPr bwMode="auto">
            <a:xfrm>
              <a:off x="461" y="2487"/>
              <a:ext cx="389" cy="109"/>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8" name="Freeform 54"/>
            <p:cNvSpPr>
              <a:spLocks noChangeAspect="1"/>
            </p:cNvSpPr>
            <p:nvPr/>
          </p:nvSpPr>
          <p:spPr bwMode="auto">
            <a:xfrm>
              <a:off x="459" y="2651"/>
              <a:ext cx="404" cy="86"/>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9" name="Freeform 55"/>
            <p:cNvSpPr>
              <a:spLocks noChangeAspect="1"/>
            </p:cNvSpPr>
            <p:nvPr/>
          </p:nvSpPr>
          <p:spPr bwMode="auto">
            <a:xfrm>
              <a:off x="1006" y="2687"/>
              <a:ext cx="149" cy="82"/>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0" name="Freeform 56"/>
            <p:cNvSpPr>
              <a:spLocks noChangeAspect="1"/>
            </p:cNvSpPr>
            <p:nvPr/>
          </p:nvSpPr>
          <p:spPr bwMode="auto">
            <a:xfrm>
              <a:off x="1006" y="2709"/>
              <a:ext cx="33" cy="28"/>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1" name="Freeform 57"/>
            <p:cNvSpPr>
              <a:spLocks noChangeAspect="1"/>
            </p:cNvSpPr>
            <p:nvPr/>
          </p:nvSpPr>
          <p:spPr bwMode="auto">
            <a:xfrm>
              <a:off x="555" y="2287"/>
              <a:ext cx="486" cy="452"/>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2" name="Freeform 58"/>
            <p:cNvSpPr>
              <a:spLocks noChangeAspect="1"/>
            </p:cNvSpPr>
            <p:nvPr/>
          </p:nvSpPr>
          <p:spPr bwMode="auto">
            <a:xfrm>
              <a:off x="1006" y="2709"/>
              <a:ext cx="35" cy="28"/>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3" name="Freeform 59"/>
            <p:cNvSpPr>
              <a:spLocks noChangeAspect="1"/>
            </p:cNvSpPr>
            <p:nvPr/>
          </p:nvSpPr>
          <p:spPr bwMode="auto">
            <a:xfrm>
              <a:off x="598" y="2335"/>
              <a:ext cx="35" cy="28"/>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4" name="Freeform 60"/>
            <p:cNvSpPr>
              <a:spLocks noChangeAspect="1"/>
            </p:cNvSpPr>
            <p:nvPr/>
          </p:nvSpPr>
          <p:spPr bwMode="auto">
            <a:xfrm>
              <a:off x="543" y="2280"/>
              <a:ext cx="481" cy="468"/>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5" name="Text Box 61"/>
            <p:cNvSpPr txBox="1">
              <a:spLocks noChangeAspect="1" noChangeArrowheads="1"/>
            </p:cNvSpPr>
            <p:nvPr/>
          </p:nvSpPr>
          <p:spPr bwMode="auto">
            <a:xfrm>
              <a:off x="768" y="1827"/>
              <a:ext cx="681"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endParaRPr lang="en-US" sz="1400"/>
            </a:p>
          </p:txBody>
        </p:sp>
      </p:grpSp>
      <p:pic>
        <p:nvPicPr>
          <p:cNvPr id="164927" name="Picture 63" descr="G:\Tumw-WISHA\WISHA\ErgoPPTFile\slicingbeef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105400" y="2895600"/>
            <a:ext cx="2971800" cy="19812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64931" name="WordArt 67"/>
          <p:cNvSpPr>
            <a:spLocks noChangeArrowheads="1" noChangeShapeType="1" noTextEdit="1"/>
          </p:cNvSpPr>
          <p:nvPr/>
        </p:nvSpPr>
        <p:spPr bwMode="auto">
          <a:xfrm>
            <a:off x="5791200" y="5867400"/>
            <a:ext cx="2971800" cy="533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50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"Caution Zone"</a:t>
            </a:r>
          </a:p>
        </p:txBody>
      </p:sp>
      <p:pic>
        <p:nvPicPr>
          <p:cNvPr id="5" name="Picture 4">
            <a:extLst>
              <a:ext uri="{FF2B5EF4-FFF2-40B4-BE49-F238E27FC236}">
                <a16:creationId xmlns:a16="http://schemas.microsoft.com/office/drawing/2014/main" id="{B0B860D1-983C-5DBE-1D8E-DF977D1A3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4265410"/>
            <a:ext cx="2466975" cy="1847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122"/>
          <p:cNvSpPr>
            <a:spLocks noGrp="1" noChangeArrowheads="1"/>
          </p:cNvSpPr>
          <p:nvPr>
            <p:ph type="title"/>
          </p:nvPr>
        </p:nvSpPr>
        <p:spPr>
          <a:xfrm>
            <a:off x="1219200" y="228600"/>
            <a:ext cx="7772400" cy="1143000"/>
          </a:xfrm>
        </p:spPr>
        <p:txBody>
          <a:bodyPr/>
          <a:lstStyle/>
          <a:p>
            <a:r>
              <a:rPr lang="en-US" sz="4800" b="1"/>
              <a:t>Highly Repetitive Motion</a:t>
            </a:r>
            <a:endParaRPr lang="en-US"/>
          </a:p>
        </p:txBody>
      </p:sp>
      <p:sp>
        <p:nvSpPr>
          <p:cNvPr id="166915" name="Rectangle 5123"/>
          <p:cNvSpPr>
            <a:spLocks noGrp="1" noChangeArrowheads="1"/>
          </p:cNvSpPr>
          <p:nvPr>
            <p:ph idx="1"/>
          </p:nvPr>
        </p:nvSpPr>
        <p:spPr>
          <a:xfrm>
            <a:off x="1101311" y="1766491"/>
            <a:ext cx="6858000" cy="1385174"/>
          </a:xfrm>
        </p:spPr>
        <p:txBody>
          <a:bodyPr/>
          <a:lstStyle/>
          <a:p>
            <a:pPr>
              <a:lnSpc>
                <a:spcPct val="90000"/>
              </a:lnSpc>
            </a:pPr>
            <a:r>
              <a:rPr lang="en-US" b="1" dirty="0">
                <a:latin typeface="Tahoma" pitchFamily="34" charset="0"/>
              </a:rPr>
              <a:t>Intensive keying for </a:t>
            </a:r>
            <a:r>
              <a:rPr lang="en-US" b="1" dirty="0">
                <a:solidFill>
                  <a:srgbClr val="00B050"/>
                </a:solidFill>
                <a:latin typeface="Tahoma" pitchFamily="34" charset="0"/>
              </a:rPr>
              <a:t>more than </a:t>
            </a:r>
            <a:r>
              <a:rPr lang="en-US" b="1" u="sng" dirty="0">
                <a:solidFill>
                  <a:srgbClr val="00B050"/>
                </a:solidFill>
                <a:latin typeface="Tahoma" pitchFamily="34" charset="0"/>
              </a:rPr>
              <a:t>4</a:t>
            </a:r>
            <a:r>
              <a:rPr lang="en-US" b="1" dirty="0">
                <a:solidFill>
                  <a:srgbClr val="00B050"/>
                </a:solidFill>
                <a:latin typeface="Tahoma" pitchFamily="34" charset="0"/>
              </a:rPr>
              <a:t> hours per day.</a:t>
            </a:r>
            <a:endParaRPr lang="en-US" dirty="0">
              <a:solidFill>
                <a:srgbClr val="00B050"/>
              </a:solidFill>
            </a:endParaRPr>
          </a:p>
        </p:txBody>
      </p:sp>
      <p:grpSp>
        <p:nvGrpSpPr>
          <p:cNvPr id="166916" name="Group 5124"/>
          <p:cNvGrpSpPr>
            <a:grpSpLocks noChangeAspect="1"/>
          </p:cNvGrpSpPr>
          <p:nvPr/>
        </p:nvGrpSpPr>
        <p:grpSpPr bwMode="auto">
          <a:xfrm>
            <a:off x="533400" y="228600"/>
            <a:ext cx="638175" cy="1295400"/>
            <a:chOff x="336" y="1680"/>
            <a:chExt cx="1113" cy="2256"/>
          </a:xfrm>
        </p:grpSpPr>
        <p:sp>
          <p:nvSpPr>
            <p:cNvPr id="166917" name="Freeform 5125"/>
            <p:cNvSpPr>
              <a:spLocks noChangeAspect="1"/>
            </p:cNvSpPr>
            <p:nvPr/>
          </p:nvSpPr>
          <p:spPr bwMode="auto">
            <a:xfrm>
              <a:off x="1012" y="2479"/>
              <a:ext cx="154" cy="7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18" name="Freeform 5126"/>
            <p:cNvSpPr>
              <a:spLocks noChangeAspect="1"/>
            </p:cNvSpPr>
            <p:nvPr/>
          </p:nvSpPr>
          <p:spPr bwMode="auto">
            <a:xfrm>
              <a:off x="1012" y="2491"/>
              <a:ext cx="34" cy="28"/>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19" name="Freeform 5127"/>
            <p:cNvSpPr>
              <a:spLocks noChangeAspect="1"/>
            </p:cNvSpPr>
            <p:nvPr/>
          </p:nvSpPr>
          <p:spPr bwMode="auto">
            <a:xfrm>
              <a:off x="551" y="2283"/>
              <a:ext cx="497" cy="354"/>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0" name="Freeform 5128"/>
            <p:cNvSpPr>
              <a:spLocks noChangeAspect="1"/>
            </p:cNvSpPr>
            <p:nvPr/>
          </p:nvSpPr>
          <p:spPr bwMode="auto">
            <a:xfrm>
              <a:off x="1012" y="2491"/>
              <a:ext cx="34" cy="28"/>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1" name="Freeform 5129"/>
            <p:cNvSpPr>
              <a:spLocks noChangeAspect="1"/>
            </p:cNvSpPr>
            <p:nvPr/>
          </p:nvSpPr>
          <p:spPr bwMode="auto">
            <a:xfrm>
              <a:off x="598" y="2335"/>
              <a:ext cx="35" cy="28"/>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2" name="Freeform 5130"/>
            <p:cNvSpPr>
              <a:spLocks noChangeAspect="1"/>
            </p:cNvSpPr>
            <p:nvPr/>
          </p:nvSpPr>
          <p:spPr bwMode="auto">
            <a:xfrm>
              <a:off x="539" y="2280"/>
              <a:ext cx="490" cy="36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3" name="Freeform 5131"/>
            <p:cNvSpPr>
              <a:spLocks noChangeAspect="1"/>
            </p:cNvSpPr>
            <p:nvPr/>
          </p:nvSpPr>
          <p:spPr bwMode="auto">
            <a:xfrm>
              <a:off x="772" y="1680"/>
              <a:ext cx="660" cy="520"/>
            </a:xfrm>
            <a:custGeom>
              <a:avLst/>
              <a:gdLst>
                <a:gd name="T0" fmla="*/ 12 w 962"/>
                <a:gd name="T1" fmla="*/ 269 h 961"/>
                <a:gd name="T2" fmla="*/ 299 w 962"/>
                <a:gd name="T3" fmla="*/ 0 h 961"/>
                <a:gd name="T4" fmla="*/ 690 w 962"/>
                <a:gd name="T5" fmla="*/ 15 h 961"/>
                <a:gd name="T6" fmla="*/ 962 w 962"/>
                <a:gd name="T7" fmla="*/ 301 h 961"/>
                <a:gd name="T8" fmla="*/ 947 w 962"/>
                <a:gd name="T9" fmla="*/ 696 h 961"/>
                <a:gd name="T10" fmla="*/ 657 w 962"/>
                <a:gd name="T11" fmla="*/ 961 h 961"/>
                <a:gd name="T12" fmla="*/ 266 w 962"/>
                <a:gd name="T13" fmla="*/ 949 h 961"/>
                <a:gd name="T14" fmla="*/ 0 w 962"/>
                <a:gd name="T15" fmla="*/ 663 h 961"/>
                <a:gd name="T16" fmla="*/ 12 w 962"/>
                <a:gd name="T17" fmla="*/ 26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961">
                  <a:moveTo>
                    <a:pt x="12" y="269"/>
                  </a:moveTo>
                  <a:lnTo>
                    <a:pt x="299" y="0"/>
                  </a:lnTo>
                  <a:lnTo>
                    <a:pt x="690" y="15"/>
                  </a:lnTo>
                  <a:lnTo>
                    <a:pt x="962" y="301"/>
                  </a:lnTo>
                  <a:lnTo>
                    <a:pt x="947" y="696"/>
                  </a:lnTo>
                  <a:lnTo>
                    <a:pt x="657" y="961"/>
                  </a:lnTo>
                  <a:lnTo>
                    <a:pt x="266" y="949"/>
                  </a:lnTo>
                  <a:lnTo>
                    <a:pt x="0" y="663"/>
                  </a:lnTo>
                  <a:lnTo>
                    <a:pt x="12" y="269"/>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4" name="Freeform 5132"/>
            <p:cNvSpPr>
              <a:spLocks noChangeAspect="1"/>
            </p:cNvSpPr>
            <p:nvPr/>
          </p:nvSpPr>
          <p:spPr bwMode="auto">
            <a:xfrm>
              <a:off x="1006" y="2178"/>
              <a:ext cx="98" cy="1714"/>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5" name="Freeform 5133"/>
            <p:cNvSpPr>
              <a:spLocks noChangeAspect="1"/>
            </p:cNvSpPr>
            <p:nvPr/>
          </p:nvSpPr>
          <p:spPr bwMode="auto">
            <a:xfrm>
              <a:off x="766" y="1682"/>
              <a:ext cx="674" cy="527"/>
            </a:xfrm>
            <a:custGeom>
              <a:avLst/>
              <a:gdLst>
                <a:gd name="T0" fmla="*/ 517 w 983"/>
                <a:gd name="T1" fmla="*/ 0 h 976"/>
                <a:gd name="T2" fmla="*/ 508 w 983"/>
                <a:gd name="T3" fmla="*/ 6 h 976"/>
                <a:gd name="T4" fmla="*/ 487 w 983"/>
                <a:gd name="T5" fmla="*/ 18 h 976"/>
                <a:gd name="T6" fmla="*/ 460 w 983"/>
                <a:gd name="T7" fmla="*/ 42 h 976"/>
                <a:gd name="T8" fmla="*/ 424 w 983"/>
                <a:gd name="T9" fmla="*/ 69 h 976"/>
                <a:gd name="T10" fmla="*/ 386 w 983"/>
                <a:gd name="T11" fmla="*/ 104 h 976"/>
                <a:gd name="T12" fmla="*/ 341 w 983"/>
                <a:gd name="T13" fmla="*/ 140 h 976"/>
                <a:gd name="T14" fmla="*/ 296 w 983"/>
                <a:gd name="T15" fmla="*/ 182 h 976"/>
                <a:gd name="T16" fmla="*/ 248 w 983"/>
                <a:gd name="T17" fmla="*/ 224 h 976"/>
                <a:gd name="T18" fmla="*/ 200 w 983"/>
                <a:gd name="T19" fmla="*/ 266 h 976"/>
                <a:gd name="T20" fmla="*/ 156 w 983"/>
                <a:gd name="T21" fmla="*/ 307 h 976"/>
                <a:gd name="T22" fmla="*/ 114 w 983"/>
                <a:gd name="T23" fmla="*/ 346 h 976"/>
                <a:gd name="T24" fmla="*/ 78 w 983"/>
                <a:gd name="T25" fmla="*/ 382 h 976"/>
                <a:gd name="T26" fmla="*/ 45 w 983"/>
                <a:gd name="T27" fmla="*/ 412 h 976"/>
                <a:gd name="T28" fmla="*/ 21 w 983"/>
                <a:gd name="T29" fmla="*/ 436 h 976"/>
                <a:gd name="T30" fmla="*/ 6 w 983"/>
                <a:gd name="T31" fmla="*/ 454 h 976"/>
                <a:gd name="T32" fmla="*/ 0 w 983"/>
                <a:gd name="T33" fmla="*/ 463 h 976"/>
                <a:gd name="T34" fmla="*/ 18 w 983"/>
                <a:gd name="T35" fmla="*/ 490 h 976"/>
                <a:gd name="T36" fmla="*/ 69 w 983"/>
                <a:gd name="T37" fmla="*/ 552 h 976"/>
                <a:gd name="T38" fmla="*/ 138 w 983"/>
                <a:gd name="T39" fmla="*/ 633 h 976"/>
                <a:gd name="T40" fmla="*/ 218 w 983"/>
                <a:gd name="T41" fmla="*/ 728 h 976"/>
                <a:gd name="T42" fmla="*/ 302 w 983"/>
                <a:gd name="T43" fmla="*/ 818 h 976"/>
                <a:gd name="T44" fmla="*/ 377 w 983"/>
                <a:gd name="T45" fmla="*/ 898 h 976"/>
                <a:gd name="T46" fmla="*/ 433 w 983"/>
                <a:gd name="T47" fmla="*/ 955 h 976"/>
                <a:gd name="T48" fmla="*/ 463 w 983"/>
                <a:gd name="T49" fmla="*/ 976 h 976"/>
                <a:gd name="T50" fmla="*/ 475 w 983"/>
                <a:gd name="T51" fmla="*/ 970 h 976"/>
                <a:gd name="T52" fmla="*/ 493 w 983"/>
                <a:gd name="T53" fmla="*/ 958 h 976"/>
                <a:gd name="T54" fmla="*/ 523 w 983"/>
                <a:gd name="T55" fmla="*/ 934 h 976"/>
                <a:gd name="T56" fmla="*/ 556 w 983"/>
                <a:gd name="T57" fmla="*/ 907 h 976"/>
                <a:gd name="T58" fmla="*/ 598 w 983"/>
                <a:gd name="T59" fmla="*/ 875 h 976"/>
                <a:gd name="T60" fmla="*/ 639 w 983"/>
                <a:gd name="T61" fmla="*/ 836 h 976"/>
                <a:gd name="T62" fmla="*/ 687 w 983"/>
                <a:gd name="T63" fmla="*/ 797 h 976"/>
                <a:gd name="T64" fmla="*/ 732 w 983"/>
                <a:gd name="T65" fmla="*/ 755 h 976"/>
                <a:gd name="T66" fmla="*/ 780 w 983"/>
                <a:gd name="T67" fmla="*/ 713 h 976"/>
                <a:gd name="T68" fmla="*/ 825 w 983"/>
                <a:gd name="T69" fmla="*/ 672 h 976"/>
                <a:gd name="T70" fmla="*/ 867 w 983"/>
                <a:gd name="T71" fmla="*/ 636 h 976"/>
                <a:gd name="T72" fmla="*/ 905 w 983"/>
                <a:gd name="T73" fmla="*/ 600 h 976"/>
                <a:gd name="T74" fmla="*/ 935 w 983"/>
                <a:gd name="T75" fmla="*/ 570 h 976"/>
                <a:gd name="T76" fmla="*/ 962 w 983"/>
                <a:gd name="T77" fmla="*/ 546 h 976"/>
                <a:gd name="T78" fmla="*/ 977 w 983"/>
                <a:gd name="T79" fmla="*/ 528 h 976"/>
                <a:gd name="T80" fmla="*/ 983 w 983"/>
                <a:gd name="T81" fmla="*/ 519 h 976"/>
                <a:gd name="T82" fmla="*/ 965 w 983"/>
                <a:gd name="T83" fmla="*/ 493 h 976"/>
                <a:gd name="T84" fmla="*/ 914 w 983"/>
                <a:gd name="T85" fmla="*/ 430 h 976"/>
                <a:gd name="T86" fmla="*/ 843 w 983"/>
                <a:gd name="T87" fmla="*/ 346 h 976"/>
                <a:gd name="T88" fmla="*/ 759 w 983"/>
                <a:gd name="T89" fmla="*/ 254 h 976"/>
                <a:gd name="T90" fmla="*/ 675 w 983"/>
                <a:gd name="T91" fmla="*/ 161 h 976"/>
                <a:gd name="T92" fmla="*/ 601 w 983"/>
                <a:gd name="T93" fmla="*/ 81 h 976"/>
                <a:gd name="T94" fmla="*/ 544 w 983"/>
                <a:gd name="T95" fmla="*/ 21 h 976"/>
                <a:gd name="T96" fmla="*/ 517 w 983"/>
                <a:gd name="T97" fmla="*/ 0 h 976"/>
                <a:gd name="T98" fmla="*/ 517 w 983"/>
                <a:gd name="T9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3" h="976">
                  <a:moveTo>
                    <a:pt x="517" y="0"/>
                  </a:moveTo>
                  <a:lnTo>
                    <a:pt x="508" y="6"/>
                  </a:lnTo>
                  <a:lnTo>
                    <a:pt x="487" y="18"/>
                  </a:lnTo>
                  <a:lnTo>
                    <a:pt x="460" y="42"/>
                  </a:lnTo>
                  <a:lnTo>
                    <a:pt x="424" y="69"/>
                  </a:lnTo>
                  <a:lnTo>
                    <a:pt x="386" y="104"/>
                  </a:lnTo>
                  <a:lnTo>
                    <a:pt x="341" y="140"/>
                  </a:lnTo>
                  <a:lnTo>
                    <a:pt x="296" y="182"/>
                  </a:lnTo>
                  <a:lnTo>
                    <a:pt x="248" y="224"/>
                  </a:lnTo>
                  <a:lnTo>
                    <a:pt x="200" y="266"/>
                  </a:lnTo>
                  <a:lnTo>
                    <a:pt x="156" y="307"/>
                  </a:lnTo>
                  <a:lnTo>
                    <a:pt x="114" y="346"/>
                  </a:lnTo>
                  <a:lnTo>
                    <a:pt x="78" y="382"/>
                  </a:lnTo>
                  <a:lnTo>
                    <a:pt x="45" y="412"/>
                  </a:lnTo>
                  <a:lnTo>
                    <a:pt x="21" y="436"/>
                  </a:lnTo>
                  <a:lnTo>
                    <a:pt x="6" y="454"/>
                  </a:lnTo>
                  <a:lnTo>
                    <a:pt x="0" y="463"/>
                  </a:lnTo>
                  <a:lnTo>
                    <a:pt x="18" y="490"/>
                  </a:lnTo>
                  <a:lnTo>
                    <a:pt x="69" y="552"/>
                  </a:lnTo>
                  <a:lnTo>
                    <a:pt x="138" y="633"/>
                  </a:lnTo>
                  <a:lnTo>
                    <a:pt x="218" y="728"/>
                  </a:lnTo>
                  <a:lnTo>
                    <a:pt x="302" y="818"/>
                  </a:lnTo>
                  <a:lnTo>
                    <a:pt x="377" y="898"/>
                  </a:lnTo>
                  <a:lnTo>
                    <a:pt x="433" y="955"/>
                  </a:lnTo>
                  <a:lnTo>
                    <a:pt x="463" y="976"/>
                  </a:lnTo>
                  <a:lnTo>
                    <a:pt x="475" y="970"/>
                  </a:lnTo>
                  <a:lnTo>
                    <a:pt x="493" y="958"/>
                  </a:lnTo>
                  <a:lnTo>
                    <a:pt x="523" y="934"/>
                  </a:lnTo>
                  <a:lnTo>
                    <a:pt x="556" y="907"/>
                  </a:lnTo>
                  <a:lnTo>
                    <a:pt x="598" y="875"/>
                  </a:lnTo>
                  <a:lnTo>
                    <a:pt x="639" y="836"/>
                  </a:lnTo>
                  <a:lnTo>
                    <a:pt x="687" y="797"/>
                  </a:lnTo>
                  <a:lnTo>
                    <a:pt x="732" y="755"/>
                  </a:lnTo>
                  <a:lnTo>
                    <a:pt x="780" y="713"/>
                  </a:lnTo>
                  <a:lnTo>
                    <a:pt x="825" y="672"/>
                  </a:lnTo>
                  <a:lnTo>
                    <a:pt x="867" y="636"/>
                  </a:lnTo>
                  <a:lnTo>
                    <a:pt x="905" y="600"/>
                  </a:lnTo>
                  <a:lnTo>
                    <a:pt x="935" y="570"/>
                  </a:lnTo>
                  <a:lnTo>
                    <a:pt x="962" y="546"/>
                  </a:lnTo>
                  <a:lnTo>
                    <a:pt x="977" y="528"/>
                  </a:lnTo>
                  <a:lnTo>
                    <a:pt x="983" y="519"/>
                  </a:lnTo>
                  <a:lnTo>
                    <a:pt x="965" y="493"/>
                  </a:lnTo>
                  <a:lnTo>
                    <a:pt x="914" y="430"/>
                  </a:lnTo>
                  <a:lnTo>
                    <a:pt x="843" y="346"/>
                  </a:lnTo>
                  <a:lnTo>
                    <a:pt x="759" y="254"/>
                  </a:lnTo>
                  <a:lnTo>
                    <a:pt x="675" y="161"/>
                  </a:lnTo>
                  <a:lnTo>
                    <a:pt x="601" y="81"/>
                  </a:lnTo>
                  <a:lnTo>
                    <a:pt x="544" y="21"/>
                  </a:lnTo>
                  <a:lnTo>
                    <a:pt x="517" y="0"/>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6" name="Freeform 5134"/>
            <p:cNvSpPr>
              <a:spLocks noChangeAspect="1"/>
            </p:cNvSpPr>
            <p:nvPr/>
          </p:nvSpPr>
          <p:spPr bwMode="auto">
            <a:xfrm>
              <a:off x="801" y="1709"/>
              <a:ext cx="606" cy="474"/>
            </a:xfrm>
            <a:custGeom>
              <a:avLst/>
              <a:gdLst>
                <a:gd name="T0" fmla="*/ 463 w 884"/>
                <a:gd name="T1" fmla="*/ 0 h 877"/>
                <a:gd name="T2" fmla="*/ 436 w 884"/>
                <a:gd name="T3" fmla="*/ 18 h 877"/>
                <a:gd name="T4" fmla="*/ 379 w 884"/>
                <a:gd name="T5" fmla="*/ 62 h 877"/>
                <a:gd name="T6" fmla="*/ 305 w 884"/>
                <a:gd name="T7" fmla="*/ 125 h 877"/>
                <a:gd name="T8" fmla="*/ 224 w 884"/>
                <a:gd name="T9" fmla="*/ 200 h 877"/>
                <a:gd name="T10" fmla="*/ 140 w 884"/>
                <a:gd name="T11" fmla="*/ 277 h 877"/>
                <a:gd name="T12" fmla="*/ 69 w 884"/>
                <a:gd name="T13" fmla="*/ 343 h 877"/>
                <a:gd name="T14" fmla="*/ 18 w 884"/>
                <a:gd name="T15" fmla="*/ 394 h 877"/>
                <a:gd name="T16" fmla="*/ 0 w 884"/>
                <a:gd name="T17" fmla="*/ 418 h 877"/>
                <a:gd name="T18" fmla="*/ 15 w 884"/>
                <a:gd name="T19" fmla="*/ 442 h 877"/>
                <a:gd name="T20" fmla="*/ 60 w 884"/>
                <a:gd name="T21" fmla="*/ 498 h 877"/>
                <a:gd name="T22" fmla="*/ 123 w 884"/>
                <a:gd name="T23" fmla="*/ 570 h 877"/>
                <a:gd name="T24" fmla="*/ 194 w 884"/>
                <a:gd name="T25" fmla="*/ 653 h 877"/>
                <a:gd name="T26" fmla="*/ 269 w 884"/>
                <a:gd name="T27" fmla="*/ 737 h 877"/>
                <a:gd name="T28" fmla="*/ 338 w 884"/>
                <a:gd name="T29" fmla="*/ 809 h 877"/>
                <a:gd name="T30" fmla="*/ 388 w 884"/>
                <a:gd name="T31" fmla="*/ 859 h 877"/>
                <a:gd name="T32" fmla="*/ 415 w 884"/>
                <a:gd name="T33" fmla="*/ 877 h 877"/>
                <a:gd name="T34" fmla="*/ 442 w 884"/>
                <a:gd name="T35" fmla="*/ 859 h 877"/>
                <a:gd name="T36" fmla="*/ 499 w 884"/>
                <a:gd name="T37" fmla="*/ 815 h 877"/>
                <a:gd name="T38" fmla="*/ 574 w 884"/>
                <a:gd name="T39" fmla="*/ 752 h 877"/>
                <a:gd name="T40" fmla="*/ 660 w 884"/>
                <a:gd name="T41" fmla="*/ 677 h 877"/>
                <a:gd name="T42" fmla="*/ 741 w 884"/>
                <a:gd name="T43" fmla="*/ 603 h 877"/>
                <a:gd name="T44" fmla="*/ 813 w 884"/>
                <a:gd name="T45" fmla="*/ 537 h 877"/>
                <a:gd name="T46" fmla="*/ 863 w 884"/>
                <a:gd name="T47" fmla="*/ 489 h 877"/>
                <a:gd name="T48" fmla="*/ 884 w 884"/>
                <a:gd name="T49" fmla="*/ 465 h 877"/>
                <a:gd name="T50" fmla="*/ 866 w 884"/>
                <a:gd name="T51" fmla="*/ 442 h 877"/>
                <a:gd name="T52" fmla="*/ 821 w 884"/>
                <a:gd name="T53" fmla="*/ 385 h 877"/>
                <a:gd name="T54" fmla="*/ 759 w 884"/>
                <a:gd name="T55" fmla="*/ 310 h 877"/>
                <a:gd name="T56" fmla="*/ 684 w 884"/>
                <a:gd name="T57" fmla="*/ 227 h 877"/>
                <a:gd name="T58" fmla="*/ 609 w 884"/>
                <a:gd name="T59" fmla="*/ 143 h 877"/>
                <a:gd name="T60" fmla="*/ 541 w 884"/>
                <a:gd name="T61" fmla="*/ 71 h 877"/>
                <a:gd name="T62" fmla="*/ 490 w 884"/>
                <a:gd name="T63" fmla="*/ 21 h 877"/>
                <a:gd name="T64" fmla="*/ 463 w 884"/>
                <a:gd name="T65" fmla="*/ 0 h 877"/>
                <a:gd name="T66" fmla="*/ 463 w 884"/>
                <a:gd name="T6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4" h="877">
                  <a:moveTo>
                    <a:pt x="463" y="0"/>
                  </a:moveTo>
                  <a:lnTo>
                    <a:pt x="436" y="18"/>
                  </a:lnTo>
                  <a:lnTo>
                    <a:pt x="379" y="62"/>
                  </a:lnTo>
                  <a:lnTo>
                    <a:pt x="305" y="125"/>
                  </a:lnTo>
                  <a:lnTo>
                    <a:pt x="224" y="200"/>
                  </a:lnTo>
                  <a:lnTo>
                    <a:pt x="140" y="277"/>
                  </a:lnTo>
                  <a:lnTo>
                    <a:pt x="69" y="343"/>
                  </a:lnTo>
                  <a:lnTo>
                    <a:pt x="18" y="394"/>
                  </a:lnTo>
                  <a:lnTo>
                    <a:pt x="0" y="418"/>
                  </a:lnTo>
                  <a:lnTo>
                    <a:pt x="15" y="442"/>
                  </a:lnTo>
                  <a:lnTo>
                    <a:pt x="60" y="498"/>
                  </a:lnTo>
                  <a:lnTo>
                    <a:pt x="123" y="570"/>
                  </a:lnTo>
                  <a:lnTo>
                    <a:pt x="194" y="653"/>
                  </a:lnTo>
                  <a:lnTo>
                    <a:pt x="269" y="737"/>
                  </a:lnTo>
                  <a:lnTo>
                    <a:pt x="338" y="809"/>
                  </a:lnTo>
                  <a:lnTo>
                    <a:pt x="388" y="859"/>
                  </a:lnTo>
                  <a:lnTo>
                    <a:pt x="415" y="877"/>
                  </a:lnTo>
                  <a:lnTo>
                    <a:pt x="442" y="859"/>
                  </a:lnTo>
                  <a:lnTo>
                    <a:pt x="499" y="815"/>
                  </a:lnTo>
                  <a:lnTo>
                    <a:pt x="574" y="752"/>
                  </a:lnTo>
                  <a:lnTo>
                    <a:pt x="660" y="677"/>
                  </a:lnTo>
                  <a:lnTo>
                    <a:pt x="741" y="603"/>
                  </a:lnTo>
                  <a:lnTo>
                    <a:pt x="813" y="537"/>
                  </a:lnTo>
                  <a:lnTo>
                    <a:pt x="863" y="489"/>
                  </a:lnTo>
                  <a:lnTo>
                    <a:pt x="884" y="465"/>
                  </a:lnTo>
                  <a:lnTo>
                    <a:pt x="866" y="442"/>
                  </a:lnTo>
                  <a:lnTo>
                    <a:pt x="821" y="385"/>
                  </a:lnTo>
                  <a:lnTo>
                    <a:pt x="759" y="310"/>
                  </a:lnTo>
                  <a:lnTo>
                    <a:pt x="684" y="227"/>
                  </a:lnTo>
                  <a:lnTo>
                    <a:pt x="609" y="143"/>
                  </a:lnTo>
                  <a:lnTo>
                    <a:pt x="541" y="71"/>
                  </a:lnTo>
                  <a:lnTo>
                    <a:pt x="490" y="21"/>
                  </a:lnTo>
                  <a:lnTo>
                    <a:pt x="463" y="0"/>
                  </a:lnTo>
                  <a:lnTo>
                    <a:pt x="463"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7" name="Freeform 5135"/>
            <p:cNvSpPr>
              <a:spLocks noChangeAspect="1"/>
            </p:cNvSpPr>
            <p:nvPr/>
          </p:nvSpPr>
          <p:spPr bwMode="auto">
            <a:xfrm>
              <a:off x="516" y="1949"/>
              <a:ext cx="229" cy="346"/>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8" name="Freeform 5136"/>
            <p:cNvSpPr>
              <a:spLocks noChangeAspect="1"/>
            </p:cNvSpPr>
            <p:nvPr/>
          </p:nvSpPr>
          <p:spPr bwMode="auto">
            <a:xfrm>
              <a:off x="579" y="1987"/>
              <a:ext cx="35" cy="27"/>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9" name="Freeform 5137"/>
            <p:cNvSpPr>
              <a:spLocks noChangeAspect="1"/>
            </p:cNvSpPr>
            <p:nvPr/>
          </p:nvSpPr>
          <p:spPr bwMode="auto">
            <a:xfrm>
              <a:off x="594" y="2245"/>
              <a:ext cx="33" cy="27"/>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0" name="Freeform 5138"/>
            <p:cNvSpPr>
              <a:spLocks noChangeAspect="1"/>
            </p:cNvSpPr>
            <p:nvPr/>
          </p:nvSpPr>
          <p:spPr bwMode="auto">
            <a:xfrm>
              <a:off x="639" y="2200"/>
              <a:ext cx="39" cy="8"/>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1" name="Freeform 5139"/>
            <p:cNvSpPr>
              <a:spLocks noChangeAspect="1"/>
            </p:cNvSpPr>
            <p:nvPr/>
          </p:nvSpPr>
          <p:spPr bwMode="auto">
            <a:xfrm>
              <a:off x="662" y="2135"/>
              <a:ext cx="61" cy="35"/>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2" name="Freeform 5140"/>
            <p:cNvSpPr>
              <a:spLocks noChangeAspect="1"/>
            </p:cNvSpPr>
            <p:nvPr/>
          </p:nvSpPr>
          <p:spPr bwMode="auto">
            <a:xfrm>
              <a:off x="668" y="2142"/>
              <a:ext cx="47" cy="18"/>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3" name="Freeform 5141"/>
            <p:cNvSpPr>
              <a:spLocks noChangeAspect="1"/>
            </p:cNvSpPr>
            <p:nvPr/>
          </p:nvSpPr>
          <p:spPr bwMode="auto">
            <a:xfrm>
              <a:off x="691" y="2112"/>
              <a:ext cx="30" cy="10"/>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4" name="Freeform 5142"/>
            <p:cNvSpPr>
              <a:spLocks noChangeAspect="1"/>
            </p:cNvSpPr>
            <p:nvPr/>
          </p:nvSpPr>
          <p:spPr bwMode="auto">
            <a:xfrm>
              <a:off x="631" y="2082"/>
              <a:ext cx="51" cy="9"/>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5" name="Freeform 5143"/>
            <p:cNvSpPr>
              <a:spLocks noChangeAspect="1"/>
            </p:cNvSpPr>
            <p:nvPr/>
          </p:nvSpPr>
          <p:spPr bwMode="auto">
            <a:xfrm>
              <a:off x="711" y="2077"/>
              <a:ext cx="26" cy="11"/>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6" name="Freeform 5144"/>
            <p:cNvSpPr>
              <a:spLocks noChangeAspect="1"/>
            </p:cNvSpPr>
            <p:nvPr/>
          </p:nvSpPr>
          <p:spPr bwMode="auto">
            <a:xfrm>
              <a:off x="715" y="2055"/>
              <a:ext cx="26" cy="10"/>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7" name="Freeform 5145"/>
            <p:cNvSpPr>
              <a:spLocks noChangeAspect="1"/>
            </p:cNvSpPr>
            <p:nvPr/>
          </p:nvSpPr>
          <p:spPr bwMode="auto">
            <a:xfrm>
              <a:off x="623" y="2056"/>
              <a:ext cx="57" cy="19"/>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8" name="Freeform 5146"/>
            <p:cNvSpPr>
              <a:spLocks noChangeAspect="1"/>
            </p:cNvSpPr>
            <p:nvPr/>
          </p:nvSpPr>
          <p:spPr bwMode="auto">
            <a:xfrm>
              <a:off x="430" y="1938"/>
              <a:ext cx="330" cy="265"/>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9" name="Freeform 5147"/>
            <p:cNvSpPr>
              <a:spLocks noChangeAspect="1"/>
            </p:cNvSpPr>
            <p:nvPr/>
          </p:nvSpPr>
          <p:spPr bwMode="auto">
            <a:xfrm>
              <a:off x="579" y="1987"/>
              <a:ext cx="35" cy="27"/>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0" name="Freeform 5148"/>
            <p:cNvSpPr>
              <a:spLocks noChangeAspect="1"/>
            </p:cNvSpPr>
            <p:nvPr/>
          </p:nvSpPr>
          <p:spPr bwMode="auto">
            <a:xfrm>
              <a:off x="461" y="1924"/>
              <a:ext cx="336" cy="148"/>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1" name="Freeform 5149"/>
            <p:cNvSpPr>
              <a:spLocks noChangeAspect="1"/>
            </p:cNvSpPr>
            <p:nvPr/>
          </p:nvSpPr>
          <p:spPr bwMode="auto">
            <a:xfrm>
              <a:off x="381" y="2809"/>
              <a:ext cx="389" cy="1025"/>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2" name="Freeform 5150"/>
            <p:cNvSpPr>
              <a:spLocks noChangeAspect="1"/>
            </p:cNvSpPr>
            <p:nvPr/>
          </p:nvSpPr>
          <p:spPr bwMode="auto">
            <a:xfrm>
              <a:off x="649" y="2884"/>
              <a:ext cx="33" cy="28"/>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3" name="Freeform 5151"/>
            <p:cNvSpPr>
              <a:spLocks noChangeAspect="1"/>
            </p:cNvSpPr>
            <p:nvPr/>
          </p:nvSpPr>
          <p:spPr bwMode="auto">
            <a:xfrm>
              <a:off x="402" y="3778"/>
              <a:ext cx="34" cy="2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4" name="Freeform 5152"/>
            <p:cNvSpPr>
              <a:spLocks noChangeAspect="1"/>
            </p:cNvSpPr>
            <p:nvPr/>
          </p:nvSpPr>
          <p:spPr bwMode="auto">
            <a:xfrm>
              <a:off x="363" y="3767"/>
              <a:ext cx="270" cy="113"/>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5" name="Freeform 5153"/>
            <p:cNvSpPr>
              <a:spLocks noChangeAspect="1"/>
            </p:cNvSpPr>
            <p:nvPr/>
          </p:nvSpPr>
          <p:spPr bwMode="auto">
            <a:xfrm>
              <a:off x="402" y="3778"/>
              <a:ext cx="34" cy="2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6" name="Freeform 5154"/>
            <p:cNvSpPr>
              <a:spLocks noChangeAspect="1"/>
            </p:cNvSpPr>
            <p:nvPr/>
          </p:nvSpPr>
          <p:spPr bwMode="auto">
            <a:xfrm>
              <a:off x="350" y="3789"/>
              <a:ext cx="289" cy="95"/>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7" name="Freeform 5155"/>
            <p:cNvSpPr>
              <a:spLocks noChangeAspect="1"/>
            </p:cNvSpPr>
            <p:nvPr/>
          </p:nvSpPr>
          <p:spPr bwMode="auto">
            <a:xfrm>
              <a:off x="352" y="3847"/>
              <a:ext cx="277" cy="42"/>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8" name="Freeform 5156"/>
            <p:cNvSpPr>
              <a:spLocks noChangeAspect="1"/>
            </p:cNvSpPr>
            <p:nvPr/>
          </p:nvSpPr>
          <p:spPr bwMode="auto">
            <a:xfrm>
              <a:off x="336" y="2803"/>
              <a:ext cx="451" cy="1015"/>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9" name="Freeform 5157"/>
            <p:cNvSpPr>
              <a:spLocks noChangeAspect="1"/>
            </p:cNvSpPr>
            <p:nvPr/>
          </p:nvSpPr>
          <p:spPr bwMode="auto">
            <a:xfrm>
              <a:off x="575" y="2807"/>
              <a:ext cx="336" cy="102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0" name="Freeform 5158"/>
            <p:cNvSpPr>
              <a:spLocks noChangeAspect="1"/>
            </p:cNvSpPr>
            <p:nvPr/>
          </p:nvSpPr>
          <p:spPr bwMode="auto">
            <a:xfrm>
              <a:off x="649" y="2884"/>
              <a:ext cx="33" cy="28"/>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1" name="Freeform 5159"/>
            <p:cNvSpPr>
              <a:spLocks noChangeAspect="1"/>
            </p:cNvSpPr>
            <p:nvPr/>
          </p:nvSpPr>
          <p:spPr bwMode="auto">
            <a:xfrm>
              <a:off x="780" y="3782"/>
              <a:ext cx="35" cy="28"/>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2" name="Freeform 5160"/>
            <p:cNvSpPr>
              <a:spLocks noChangeAspect="1"/>
            </p:cNvSpPr>
            <p:nvPr/>
          </p:nvSpPr>
          <p:spPr bwMode="auto">
            <a:xfrm>
              <a:off x="780" y="3782"/>
              <a:ext cx="35" cy="28"/>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3" name="Freeform 5161"/>
            <p:cNvSpPr>
              <a:spLocks noChangeAspect="1"/>
            </p:cNvSpPr>
            <p:nvPr/>
          </p:nvSpPr>
          <p:spPr bwMode="auto">
            <a:xfrm>
              <a:off x="758" y="3757"/>
              <a:ext cx="194" cy="174"/>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4" name="Freeform 5162"/>
            <p:cNvSpPr>
              <a:spLocks noChangeAspect="1"/>
            </p:cNvSpPr>
            <p:nvPr/>
          </p:nvSpPr>
          <p:spPr bwMode="auto">
            <a:xfrm>
              <a:off x="737" y="3786"/>
              <a:ext cx="222" cy="148"/>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5" name="Freeform 5163"/>
            <p:cNvSpPr>
              <a:spLocks noChangeAspect="1"/>
            </p:cNvSpPr>
            <p:nvPr/>
          </p:nvSpPr>
          <p:spPr bwMode="auto">
            <a:xfrm>
              <a:off x="737" y="3854"/>
              <a:ext cx="207" cy="82"/>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6" name="Freeform 5164"/>
            <p:cNvSpPr>
              <a:spLocks noChangeAspect="1"/>
            </p:cNvSpPr>
            <p:nvPr/>
          </p:nvSpPr>
          <p:spPr bwMode="auto">
            <a:xfrm>
              <a:off x="547" y="2800"/>
              <a:ext cx="375" cy="1046"/>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7" name="Freeform 5165"/>
            <p:cNvSpPr>
              <a:spLocks noChangeAspect="1"/>
            </p:cNvSpPr>
            <p:nvPr/>
          </p:nvSpPr>
          <p:spPr bwMode="auto">
            <a:xfrm>
              <a:off x="485" y="2224"/>
              <a:ext cx="328" cy="744"/>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8" name="Freeform 5166"/>
            <p:cNvSpPr>
              <a:spLocks noChangeAspect="1"/>
            </p:cNvSpPr>
            <p:nvPr/>
          </p:nvSpPr>
          <p:spPr bwMode="auto">
            <a:xfrm>
              <a:off x="598" y="2335"/>
              <a:ext cx="35" cy="28"/>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9" name="Freeform 5167"/>
            <p:cNvSpPr>
              <a:spLocks noChangeAspect="1"/>
            </p:cNvSpPr>
            <p:nvPr/>
          </p:nvSpPr>
          <p:spPr bwMode="auto">
            <a:xfrm>
              <a:off x="594" y="2245"/>
              <a:ext cx="35" cy="27"/>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0" name="Freeform 5168"/>
            <p:cNvSpPr>
              <a:spLocks noChangeAspect="1"/>
            </p:cNvSpPr>
            <p:nvPr/>
          </p:nvSpPr>
          <p:spPr bwMode="auto">
            <a:xfrm>
              <a:off x="647" y="2884"/>
              <a:ext cx="35" cy="28"/>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1" name="Freeform 5169"/>
            <p:cNvSpPr>
              <a:spLocks noChangeAspect="1"/>
            </p:cNvSpPr>
            <p:nvPr/>
          </p:nvSpPr>
          <p:spPr bwMode="auto">
            <a:xfrm>
              <a:off x="477" y="2211"/>
              <a:ext cx="342" cy="505"/>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2" name="Freeform 5170"/>
            <p:cNvSpPr>
              <a:spLocks noChangeAspect="1"/>
            </p:cNvSpPr>
            <p:nvPr/>
          </p:nvSpPr>
          <p:spPr bwMode="auto">
            <a:xfrm>
              <a:off x="461" y="2701"/>
              <a:ext cx="346" cy="275"/>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3" name="Freeform 5171"/>
            <p:cNvSpPr>
              <a:spLocks noChangeAspect="1"/>
            </p:cNvSpPr>
            <p:nvPr/>
          </p:nvSpPr>
          <p:spPr bwMode="auto">
            <a:xfrm>
              <a:off x="457" y="2240"/>
              <a:ext cx="408" cy="568"/>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4" name="Freeform 5172"/>
            <p:cNvSpPr>
              <a:spLocks noChangeAspect="1"/>
            </p:cNvSpPr>
            <p:nvPr/>
          </p:nvSpPr>
          <p:spPr bwMode="auto">
            <a:xfrm>
              <a:off x="461" y="2487"/>
              <a:ext cx="389" cy="109"/>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5" name="Freeform 5173"/>
            <p:cNvSpPr>
              <a:spLocks noChangeAspect="1"/>
            </p:cNvSpPr>
            <p:nvPr/>
          </p:nvSpPr>
          <p:spPr bwMode="auto">
            <a:xfrm>
              <a:off x="459" y="2651"/>
              <a:ext cx="404" cy="86"/>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6" name="Freeform 5174"/>
            <p:cNvSpPr>
              <a:spLocks noChangeAspect="1"/>
            </p:cNvSpPr>
            <p:nvPr/>
          </p:nvSpPr>
          <p:spPr bwMode="auto">
            <a:xfrm>
              <a:off x="1006" y="2687"/>
              <a:ext cx="149" cy="82"/>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7" name="Freeform 5175"/>
            <p:cNvSpPr>
              <a:spLocks noChangeAspect="1"/>
            </p:cNvSpPr>
            <p:nvPr/>
          </p:nvSpPr>
          <p:spPr bwMode="auto">
            <a:xfrm>
              <a:off x="1006" y="2709"/>
              <a:ext cx="33" cy="28"/>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8" name="Freeform 5176"/>
            <p:cNvSpPr>
              <a:spLocks noChangeAspect="1"/>
            </p:cNvSpPr>
            <p:nvPr/>
          </p:nvSpPr>
          <p:spPr bwMode="auto">
            <a:xfrm>
              <a:off x="555" y="2287"/>
              <a:ext cx="486" cy="452"/>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9" name="Freeform 5177"/>
            <p:cNvSpPr>
              <a:spLocks noChangeAspect="1"/>
            </p:cNvSpPr>
            <p:nvPr/>
          </p:nvSpPr>
          <p:spPr bwMode="auto">
            <a:xfrm>
              <a:off x="1006" y="2709"/>
              <a:ext cx="35" cy="28"/>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70" name="Freeform 5178"/>
            <p:cNvSpPr>
              <a:spLocks noChangeAspect="1"/>
            </p:cNvSpPr>
            <p:nvPr/>
          </p:nvSpPr>
          <p:spPr bwMode="auto">
            <a:xfrm>
              <a:off x="598" y="2335"/>
              <a:ext cx="35" cy="28"/>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71" name="Freeform 5179"/>
            <p:cNvSpPr>
              <a:spLocks noChangeAspect="1"/>
            </p:cNvSpPr>
            <p:nvPr/>
          </p:nvSpPr>
          <p:spPr bwMode="auto">
            <a:xfrm>
              <a:off x="543" y="2280"/>
              <a:ext cx="481" cy="468"/>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72" name="Text Box 5180"/>
            <p:cNvSpPr txBox="1">
              <a:spLocks noChangeAspect="1" noChangeArrowheads="1"/>
            </p:cNvSpPr>
            <p:nvPr/>
          </p:nvSpPr>
          <p:spPr bwMode="auto">
            <a:xfrm>
              <a:off x="768" y="1827"/>
              <a:ext cx="681"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endParaRPr lang="en-US" sz="1400"/>
            </a:p>
          </p:txBody>
        </p:sp>
      </p:grpSp>
      <p:pic>
        <p:nvPicPr>
          <p:cNvPr id="166977" name="Picture 5185" descr="G:\Tumw-WISHA\WISHA\ErgoPPTFile\typing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3400" y="3651793"/>
            <a:ext cx="4038600" cy="30099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66979" name="WordArt 5187"/>
          <p:cNvSpPr>
            <a:spLocks noChangeArrowheads="1" noChangeShapeType="1" noTextEdit="1"/>
          </p:cNvSpPr>
          <p:nvPr/>
        </p:nvSpPr>
        <p:spPr bwMode="auto">
          <a:xfrm>
            <a:off x="5867400" y="5943600"/>
            <a:ext cx="2971800" cy="533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50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"Caution Zone"</a:t>
            </a:r>
          </a:p>
        </p:txBody>
      </p:sp>
      <p:pic>
        <p:nvPicPr>
          <p:cNvPr id="2" name="Picture 1">
            <a:extLst>
              <a:ext uri="{FF2B5EF4-FFF2-40B4-BE49-F238E27FC236}">
                <a16:creationId xmlns:a16="http://schemas.microsoft.com/office/drawing/2014/main" id="{82FEBE19-28CC-59E3-E7B4-8BFC404DC5D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4038600" y="2208482"/>
            <a:ext cx="5257800" cy="2886622"/>
          </a:xfrm>
          <a:prstGeom prst="ellipse">
            <a:avLst/>
          </a:prstGeom>
          <a:ln>
            <a:noFill/>
          </a:ln>
          <a:effectLst>
            <a:glow rad="127000">
              <a:schemeClr val="bg1">
                <a:alpha val="44000"/>
              </a:schemeClr>
            </a:glow>
            <a:outerShdw blurRad="50800" dist="50800" dir="5400000" algn="ctr" rotWithShape="0">
              <a:schemeClr val="bg1"/>
            </a:outerShdw>
            <a:softEdge rad="825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26"/>
          <p:cNvSpPr>
            <a:spLocks noGrp="1" noChangeArrowheads="1"/>
          </p:cNvSpPr>
          <p:nvPr>
            <p:ph type="title"/>
          </p:nvPr>
        </p:nvSpPr>
        <p:spPr>
          <a:xfrm>
            <a:off x="1371600" y="228600"/>
            <a:ext cx="7010400" cy="1143000"/>
          </a:xfrm>
        </p:spPr>
        <p:txBody>
          <a:bodyPr/>
          <a:lstStyle/>
          <a:p>
            <a:pPr algn="l"/>
            <a:r>
              <a:rPr lang="en-US" sz="5400" b="1"/>
              <a:t>Repeated Impact</a:t>
            </a:r>
            <a:endParaRPr lang="en-US"/>
          </a:p>
        </p:txBody>
      </p:sp>
      <p:sp>
        <p:nvSpPr>
          <p:cNvPr id="168963" name="Rectangle 1027"/>
          <p:cNvSpPr>
            <a:spLocks noGrp="1" noChangeArrowheads="1"/>
          </p:cNvSpPr>
          <p:nvPr>
            <p:ph idx="1"/>
          </p:nvPr>
        </p:nvSpPr>
        <p:spPr>
          <a:xfrm>
            <a:off x="1171575" y="1624080"/>
            <a:ext cx="5943600" cy="1649345"/>
          </a:xfrm>
        </p:spPr>
        <p:txBody>
          <a:bodyPr/>
          <a:lstStyle/>
          <a:p>
            <a:r>
              <a:rPr lang="en-US" dirty="0">
                <a:latin typeface="Tahoma" pitchFamily="34" charset="0"/>
              </a:rPr>
              <a:t>Using hands or knees as a hammer</a:t>
            </a:r>
          </a:p>
          <a:p>
            <a:pPr lvl="1">
              <a:lnSpc>
                <a:spcPct val="150000"/>
              </a:lnSpc>
            </a:pPr>
            <a:r>
              <a:rPr lang="en-US" dirty="0">
                <a:latin typeface="Tahoma" pitchFamily="34" charset="0"/>
              </a:rPr>
              <a:t> more than </a:t>
            </a:r>
            <a:r>
              <a:rPr lang="en-US" u="sng" dirty="0">
                <a:solidFill>
                  <a:srgbClr val="00B050"/>
                </a:solidFill>
                <a:latin typeface="Tahoma" pitchFamily="34" charset="0"/>
              </a:rPr>
              <a:t>10</a:t>
            </a:r>
            <a:r>
              <a:rPr lang="en-US" dirty="0">
                <a:solidFill>
                  <a:srgbClr val="00B050"/>
                </a:solidFill>
                <a:latin typeface="Tahoma" pitchFamily="34" charset="0"/>
              </a:rPr>
              <a:t> times per hour.</a:t>
            </a:r>
          </a:p>
          <a:p>
            <a:pPr lvl="1">
              <a:lnSpc>
                <a:spcPct val="150000"/>
              </a:lnSpc>
            </a:pPr>
            <a:r>
              <a:rPr lang="en-US" dirty="0">
                <a:latin typeface="Tahoma" pitchFamily="34" charset="0"/>
              </a:rPr>
              <a:t> more than </a:t>
            </a:r>
            <a:r>
              <a:rPr lang="en-US" u="sng" dirty="0">
                <a:solidFill>
                  <a:srgbClr val="00B050"/>
                </a:solidFill>
                <a:latin typeface="Tahoma" pitchFamily="34" charset="0"/>
              </a:rPr>
              <a:t>2</a:t>
            </a:r>
            <a:r>
              <a:rPr lang="en-US" dirty="0">
                <a:solidFill>
                  <a:srgbClr val="00B050"/>
                </a:solidFill>
                <a:latin typeface="Tahoma" pitchFamily="34" charset="0"/>
              </a:rPr>
              <a:t> hours per day.</a:t>
            </a:r>
          </a:p>
        </p:txBody>
      </p:sp>
      <p:pic>
        <p:nvPicPr>
          <p:cNvPr id="168964" name="Picture 1028"/>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3810000" y="3657600"/>
            <a:ext cx="2667000" cy="2435225"/>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5"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828800"/>
            <a:ext cx="1504950" cy="947738"/>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6" name="Picture 1030" descr="kic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048000"/>
            <a:ext cx="1528763" cy="1262063"/>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68967" name="Picture 1031" descr="hand smack"/>
          <p:cNvPicPr>
            <a:picLocks noChangeAspect="1" noChangeArrowheads="1"/>
          </p:cNvPicPr>
          <p:nvPr/>
        </p:nvPicPr>
        <p:blipFill>
          <a:blip r:embed="rId6" cstate="print">
            <a:extLst>
              <a:ext uri="{28A0092B-C50C-407E-A947-70E740481C1C}">
                <a14:useLocalDpi xmlns:a14="http://schemas.microsoft.com/office/drawing/2010/main" val="0"/>
              </a:ext>
            </a:extLst>
          </a:blip>
          <a:srcRect l="7500" t="5000" r="9750"/>
          <a:stretch>
            <a:fillRect/>
          </a:stretch>
        </p:blipFill>
        <p:spPr bwMode="auto">
          <a:xfrm>
            <a:off x="844550" y="3660775"/>
            <a:ext cx="2736850" cy="235743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grpSp>
        <p:nvGrpSpPr>
          <p:cNvPr id="168968" name="Group 1032"/>
          <p:cNvGrpSpPr>
            <a:grpSpLocks noChangeAspect="1"/>
          </p:cNvGrpSpPr>
          <p:nvPr/>
        </p:nvGrpSpPr>
        <p:grpSpPr bwMode="auto">
          <a:xfrm>
            <a:off x="533400" y="228600"/>
            <a:ext cx="638175" cy="1295400"/>
            <a:chOff x="336" y="1680"/>
            <a:chExt cx="1113" cy="2256"/>
          </a:xfrm>
        </p:grpSpPr>
        <p:sp>
          <p:nvSpPr>
            <p:cNvPr id="168969" name="Freeform 1033"/>
            <p:cNvSpPr>
              <a:spLocks noChangeAspect="1"/>
            </p:cNvSpPr>
            <p:nvPr/>
          </p:nvSpPr>
          <p:spPr bwMode="auto">
            <a:xfrm>
              <a:off x="1012" y="2479"/>
              <a:ext cx="154" cy="7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0" name="Freeform 1034"/>
            <p:cNvSpPr>
              <a:spLocks noChangeAspect="1"/>
            </p:cNvSpPr>
            <p:nvPr/>
          </p:nvSpPr>
          <p:spPr bwMode="auto">
            <a:xfrm>
              <a:off x="1012" y="2491"/>
              <a:ext cx="34" cy="28"/>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1" name="Freeform 1035"/>
            <p:cNvSpPr>
              <a:spLocks noChangeAspect="1"/>
            </p:cNvSpPr>
            <p:nvPr/>
          </p:nvSpPr>
          <p:spPr bwMode="auto">
            <a:xfrm>
              <a:off x="551" y="2283"/>
              <a:ext cx="497" cy="354"/>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2" name="Freeform 1036"/>
            <p:cNvSpPr>
              <a:spLocks noChangeAspect="1"/>
            </p:cNvSpPr>
            <p:nvPr/>
          </p:nvSpPr>
          <p:spPr bwMode="auto">
            <a:xfrm>
              <a:off x="1012" y="2491"/>
              <a:ext cx="34" cy="28"/>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3" name="Freeform 1037"/>
            <p:cNvSpPr>
              <a:spLocks noChangeAspect="1"/>
            </p:cNvSpPr>
            <p:nvPr/>
          </p:nvSpPr>
          <p:spPr bwMode="auto">
            <a:xfrm>
              <a:off x="598" y="2335"/>
              <a:ext cx="35" cy="28"/>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4" name="Freeform 1038"/>
            <p:cNvSpPr>
              <a:spLocks noChangeAspect="1"/>
            </p:cNvSpPr>
            <p:nvPr/>
          </p:nvSpPr>
          <p:spPr bwMode="auto">
            <a:xfrm>
              <a:off x="539" y="2280"/>
              <a:ext cx="490" cy="36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5" name="Freeform 1039"/>
            <p:cNvSpPr>
              <a:spLocks noChangeAspect="1"/>
            </p:cNvSpPr>
            <p:nvPr/>
          </p:nvSpPr>
          <p:spPr bwMode="auto">
            <a:xfrm>
              <a:off x="772" y="1680"/>
              <a:ext cx="660" cy="520"/>
            </a:xfrm>
            <a:custGeom>
              <a:avLst/>
              <a:gdLst>
                <a:gd name="T0" fmla="*/ 12 w 962"/>
                <a:gd name="T1" fmla="*/ 269 h 961"/>
                <a:gd name="T2" fmla="*/ 299 w 962"/>
                <a:gd name="T3" fmla="*/ 0 h 961"/>
                <a:gd name="T4" fmla="*/ 690 w 962"/>
                <a:gd name="T5" fmla="*/ 15 h 961"/>
                <a:gd name="T6" fmla="*/ 962 w 962"/>
                <a:gd name="T7" fmla="*/ 301 h 961"/>
                <a:gd name="T8" fmla="*/ 947 w 962"/>
                <a:gd name="T9" fmla="*/ 696 h 961"/>
                <a:gd name="T10" fmla="*/ 657 w 962"/>
                <a:gd name="T11" fmla="*/ 961 h 961"/>
                <a:gd name="T12" fmla="*/ 266 w 962"/>
                <a:gd name="T13" fmla="*/ 949 h 961"/>
                <a:gd name="T14" fmla="*/ 0 w 962"/>
                <a:gd name="T15" fmla="*/ 663 h 961"/>
                <a:gd name="T16" fmla="*/ 12 w 962"/>
                <a:gd name="T17" fmla="*/ 26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961">
                  <a:moveTo>
                    <a:pt x="12" y="269"/>
                  </a:moveTo>
                  <a:lnTo>
                    <a:pt x="299" y="0"/>
                  </a:lnTo>
                  <a:lnTo>
                    <a:pt x="690" y="15"/>
                  </a:lnTo>
                  <a:lnTo>
                    <a:pt x="962" y="301"/>
                  </a:lnTo>
                  <a:lnTo>
                    <a:pt x="947" y="696"/>
                  </a:lnTo>
                  <a:lnTo>
                    <a:pt x="657" y="961"/>
                  </a:lnTo>
                  <a:lnTo>
                    <a:pt x="266" y="949"/>
                  </a:lnTo>
                  <a:lnTo>
                    <a:pt x="0" y="663"/>
                  </a:lnTo>
                  <a:lnTo>
                    <a:pt x="12" y="269"/>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6" name="Freeform 1040"/>
            <p:cNvSpPr>
              <a:spLocks noChangeAspect="1"/>
            </p:cNvSpPr>
            <p:nvPr/>
          </p:nvSpPr>
          <p:spPr bwMode="auto">
            <a:xfrm>
              <a:off x="1006" y="2178"/>
              <a:ext cx="98" cy="1714"/>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7" name="Freeform 1041"/>
            <p:cNvSpPr>
              <a:spLocks noChangeAspect="1"/>
            </p:cNvSpPr>
            <p:nvPr/>
          </p:nvSpPr>
          <p:spPr bwMode="auto">
            <a:xfrm>
              <a:off x="766" y="1682"/>
              <a:ext cx="674" cy="527"/>
            </a:xfrm>
            <a:custGeom>
              <a:avLst/>
              <a:gdLst>
                <a:gd name="T0" fmla="*/ 517 w 983"/>
                <a:gd name="T1" fmla="*/ 0 h 976"/>
                <a:gd name="T2" fmla="*/ 508 w 983"/>
                <a:gd name="T3" fmla="*/ 6 h 976"/>
                <a:gd name="T4" fmla="*/ 487 w 983"/>
                <a:gd name="T5" fmla="*/ 18 h 976"/>
                <a:gd name="T6" fmla="*/ 460 w 983"/>
                <a:gd name="T7" fmla="*/ 42 h 976"/>
                <a:gd name="T8" fmla="*/ 424 w 983"/>
                <a:gd name="T9" fmla="*/ 69 h 976"/>
                <a:gd name="T10" fmla="*/ 386 w 983"/>
                <a:gd name="T11" fmla="*/ 104 h 976"/>
                <a:gd name="T12" fmla="*/ 341 w 983"/>
                <a:gd name="T13" fmla="*/ 140 h 976"/>
                <a:gd name="T14" fmla="*/ 296 w 983"/>
                <a:gd name="T15" fmla="*/ 182 h 976"/>
                <a:gd name="T16" fmla="*/ 248 w 983"/>
                <a:gd name="T17" fmla="*/ 224 h 976"/>
                <a:gd name="T18" fmla="*/ 200 w 983"/>
                <a:gd name="T19" fmla="*/ 266 h 976"/>
                <a:gd name="T20" fmla="*/ 156 w 983"/>
                <a:gd name="T21" fmla="*/ 307 h 976"/>
                <a:gd name="T22" fmla="*/ 114 w 983"/>
                <a:gd name="T23" fmla="*/ 346 h 976"/>
                <a:gd name="T24" fmla="*/ 78 w 983"/>
                <a:gd name="T25" fmla="*/ 382 h 976"/>
                <a:gd name="T26" fmla="*/ 45 w 983"/>
                <a:gd name="T27" fmla="*/ 412 h 976"/>
                <a:gd name="T28" fmla="*/ 21 w 983"/>
                <a:gd name="T29" fmla="*/ 436 h 976"/>
                <a:gd name="T30" fmla="*/ 6 w 983"/>
                <a:gd name="T31" fmla="*/ 454 h 976"/>
                <a:gd name="T32" fmla="*/ 0 w 983"/>
                <a:gd name="T33" fmla="*/ 463 h 976"/>
                <a:gd name="T34" fmla="*/ 18 w 983"/>
                <a:gd name="T35" fmla="*/ 490 h 976"/>
                <a:gd name="T36" fmla="*/ 69 w 983"/>
                <a:gd name="T37" fmla="*/ 552 h 976"/>
                <a:gd name="T38" fmla="*/ 138 w 983"/>
                <a:gd name="T39" fmla="*/ 633 h 976"/>
                <a:gd name="T40" fmla="*/ 218 w 983"/>
                <a:gd name="T41" fmla="*/ 728 h 976"/>
                <a:gd name="T42" fmla="*/ 302 w 983"/>
                <a:gd name="T43" fmla="*/ 818 h 976"/>
                <a:gd name="T44" fmla="*/ 377 w 983"/>
                <a:gd name="T45" fmla="*/ 898 h 976"/>
                <a:gd name="T46" fmla="*/ 433 w 983"/>
                <a:gd name="T47" fmla="*/ 955 h 976"/>
                <a:gd name="T48" fmla="*/ 463 w 983"/>
                <a:gd name="T49" fmla="*/ 976 h 976"/>
                <a:gd name="T50" fmla="*/ 475 w 983"/>
                <a:gd name="T51" fmla="*/ 970 h 976"/>
                <a:gd name="T52" fmla="*/ 493 w 983"/>
                <a:gd name="T53" fmla="*/ 958 h 976"/>
                <a:gd name="T54" fmla="*/ 523 w 983"/>
                <a:gd name="T55" fmla="*/ 934 h 976"/>
                <a:gd name="T56" fmla="*/ 556 w 983"/>
                <a:gd name="T57" fmla="*/ 907 h 976"/>
                <a:gd name="T58" fmla="*/ 598 w 983"/>
                <a:gd name="T59" fmla="*/ 875 h 976"/>
                <a:gd name="T60" fmla="*/ 639 w 983"/>
                <a:gd name="T61" fmla="*/ 836 h 976"/>
                <a:gd name="T62" fmla="*/ 687 w 983"/>
                <a:gd name="T63" fmla="*/ 797 h 976"/>
                <a:gd name="T64" fmla="*/ 732 w 983"/>
                <a:gd name="T65" fmla="*/ 755 h 976"/>
                <a:gd name="T66" fmla="*/ 780 w 983"/>
                <a:gd name="T67" fmla="*/ 713 h 976"/>
                <a:gd name="T68" fmla="*/ 825 w 983"/>
                <a:gd name="T69" fmla="*/ 672 h 976"/>
                <a:gd name="T70" fmla="*/ 867 w 983"/>
                <a:gd name="T71" fmla="*/ 636 h 976"/>
                <a:gd name="T72" fmla="*/ 905 w 983"/>
                <a:gd name="T73" fmla="*/ 600 h 976"/>
                <a:gd name="T74" fmla="*/ 935 w 983"/>
                <a:gd name="T75" fmla="*/ 570 h 976"/>
                <a:gd name="T76" fmla="*/ 962 w 983"/>
                <a:gd name="T77" fmla="*/ 546 h 976"/>
                <a:gd name="T78" fmla="*/ 977 w 983"/>
                <a:gd name="T79" fmla="*/ 528 h 976"/>
                <a:gd name="T80" fmla="*/ 983 w 983"/>
                <a:gd name="T81" fmla="*/ 519 h 976"/>
                <a:gd name="T82" fmla="*/ 965 w 983"/>
                <a:gd name="T83" fmla="*/ 493 h 976"/>
                <a:gd name="T84" fmla="*/ 914 w 983"/>
                <a:gd name="T85" fmla="*/ 430 h 976"/>
                <a:gd name="T86" fmla="*/ 843 w 983"/>
                <a:gd name="T87" fmla="*/ 346 h 976"/>
                <a:gd name="T88" fmla="*/ 759 w 983"/>
                <a:gd name="T89" fmla="*/ 254 h 976"/>
                <a:gd name="T90" fmla="*/ 675 w 983"/>
                <a:gd name="T91" fmla="*/ 161 h 976"/>
                <a:gd name="T92" fmla="*/ 601 w 983"/>
                <a:gd name="T93" fmla="*/ 81 h 976"/>
                <a:gd name="T94" fmla="*/ 544 w 983"/>
                <a:gd name="T95" fmla="*/ 21 h 976"/>
                <a:gd name="T96" fmla="*/ 517 w 983"/>
                <a:gd name="T97" fmla="*/ 0 h 976"/>
                <a:gd name="T98" fmla="*/ 517 w 983"/>
                <a:gd name="T9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3" h="976">
                  <a:moveTo>
                    <a:pt x="517" y="0"/>
                  </a:moveTo>
                  <a:lnTo>
                    <a:pt x="508" y="6"/>
                  </a:lnTo>
                  <a:lnTo>
                    <a:pt x="487" y="18"/>
                  </a:lnTo>
                  <a:lnTo>
                    <a:pt x="460" y="42"/>
                  </a:lnTo>
                  <a:lnTo>
                    <a:pt x="424" y="69"/>
                  </a:lnTo>
                  <a:lnTo>
                    <a:pt x="386" y="104"/>
                  </a:lnTo>
                  <a:lnTo>
                    <a:pt x="341" y="140"/>
                  </a:lnTo>
                  <a:lnTo>
                    <a:pt x="296" y="182"/>
                  </a:lnTo>
                  <a:lnTo>
                    <a:pt x="248" y="224"/>
                  </a:lnTo>
                  <a:lnTo>
                    <a:pt x="200" y="266"/>
                  </a:lnTo>
                  <a:lnTo>
                    <a:pt x="156" y="307"/>
                  </a:lnTo>
                  <a:lnTo>
                    <a:pt x="114" y="346"/>
                  </a:lnTo>
                  <a:lnTo>
                    <a:pt x="78" y="382"/>
                  </a:lnTo>
                  <a:lnTo>
                    <a:pt x="45" y="412"/>
                  </a:lnTo>
                  <a:lnTo>
                    <a:pt x="21" y="436"/>
                  </a:lnTo>
                  <a:lnTo>
                    <a:pt x="6" y="454"/>
                  </a:lnTo>
                  <a:lnTo>
                    <a:pt x="0" y="463"/>
                  </a:lnTo>
                  <a:lnTo>
                    <a:pt x="18" y="490"/>
                  </a:lnTo>
                  <a:lnTo>
                    <a:pt x="69" y="552"/>
                  </a:lnTo>
                  <a:lnTo>
                    <a:pt x="138" y="633"/>
                  </a:lnTo>
                  <a:lnTo>
                    <a:pt x="218" y="728"/>
                  </a:lnTo>
                  <a:lnTo>
                    <a:pt x="302" y="818"/>
                  </a:lnTo>
                  <a:lnTo>
                    <a:pt x="377" y="898"/>
                  </a:lnTo>
                  <a:lnTo>
                    <a:pt x="433" y="955"/>
                  </a:lnTo>
                  <a:lnTo>
                    <a:pt x="463" y="976"/>
                  </a:lnTo>
                  <a:lnTo>
                    <a:pt x="475" y="970"/>
                  </a:lnTo>
                  <a:lnTo>
                    <a:pt x="493" y="958"/>
                  </a:lnTo>
                  <a:lnTo>
                    <a:pt x="523" y="934"/>
                  </a:lnTo>
                  <a:lnTo>
                    <a:pt x="556" y="907"/>
                  </a:lnTo>
                  <a:lnTo>
                    <a:pt x="598" y="875"/>
                  </a:lnTo>
                  <a:lnTo>
                    <a:pt x="639" y="836"/>
                  </a:lnTo>
                  <a:lnTo>
                    <a:pt x="687" y="797"/>
                  </a:lnTo>
                  <a:lnTo>
                    <a:pt x="732" y="755"/>
                  </a:lnTo>
                  <a:lnTo>
                    <a:pt x="780" y="713"/>
                  </a:lnTo>
                  <a:lnTo>
                    <a:pt x="825" y="672"/>
                  </a:lnTo>
                  <a:lnTo>
                    <a:pt x="867" y="636"/>
                  </a:lnTo>
                  <a:lnTo>
                    <a:pt x="905" y="600"/>
                  </a:lnTo>
                  <a:lnTo>
                    <a:pt x="935" y="570"/>
                  </a:lnTo>
                  <a:lnTo>
                    <a:pt x="962" y="546"/>
                  </a:lnTo>
                  <a:lnTo>
                    <a:pt x="977" y="528"/>
                  </a:lnTo>
                  <a:lnTo>
                    <a:pt x="983" y="519"/>
                  </a:lnTo>
                  <a:lnTo>
                    <a:pt x="965" y="493"/>
                  </a:lnTo>
                  <a:lnTo>
                    <a:pt x="914" y="430"/>
                  </a:lnTo>
                  <a:lnTo>
                    <a:pt x="843" y="346"/>
                  </a:lnTo>
                  <a:lnTo>
                    <a:pt x="759" y="254"/>
                  </a:lnTo>
                  <a:lnTo>
                    <a:pt x="675" y="161"/>
                  </a:lnTo>
                  <a:lnTo>
                    <a:pt x="601" y="81"/>
                  </a:lnTo>
                  <a:lnTo>
                    <a:pt x="544" y="21"/>
                  </a:lnTo>
                  <a:lnTo>
                    <a:pt x="517" y="0"/>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8" name="Freeform 1042"/>
            <p:cNvSpPr>
              <a:spLocks noChangeAspect="1"/>
            </p:cNvSpPr>
            <p:nvPr/>
          </p:nvSpPr>
          <p:spPr bwMode="auto">
            <a:xfrm>
              <a:off x="801" y="1709"/>
              <a:ext cx="606" cy="474"/>
            </a:xfrm>
            <a:custGeom>
              <a:avLst/>
              <a:gdLst>
                <a:gd name="T0" fmla="*/ 463 w 884"/>
                <a:gd name="T1" fmla="*/ 0 h 877"/>
                <a:gd name="T2" fmla="*/ 436 w 884"/>
                <a:gd name="T3" fmla="*/ 18 h 877"/>
                <a:gd name="T4" fmla="*/ 379 w 884"/>
                <a:gd name="T5" fmla="*/ 62 h 877"/>
                <a:gd name="T6" fmla="*/ 305 w 884"/>
                <a:gd name="T7" fmla="*/ 125 h 877"/>
                <a:gd name="T8" fmla="*/ 224 w 884"/>
                <a:gd name="T9" fmla="*/ 200 h 877"/>
                <a:gd name="T10" fmla="*/ 140 w 884"/>
                <a:gd name="T11" fmla="*/ 277 h 877"/>
                <a:gd name="T12" fmla="*/ 69 w 884"/>
                <a:gd name="T13" fmla="*/ 343 h 877"/>
                <a:gd name="T14" fmla="*/ 18 w 884"/>
                <a:gd name="T15" fmla="*/ 394 h 877"/>
                <a:gd name="T16" fmla="*/ 0 w 884"/>
                <a:gd name="T17" fmla="*/ 418 h 877"/>
                <a:gd name="T18" fmla="*/ 15 w 884"/>
                <a:gd name="T19" fmla="*/ 442 h 877"/>
                <a:gd name="T20" fmla="*/ 60 w 884"/>
                <a:gd name="T21" fmla="*/ 498 h 877"/>
                <a:gd name="T22" fmla="*/ 123 w 884"/>
                <a:gd name="T23" fmla="*/ 570 h 877"/>
                <a:gd name="T24" fmla="*/ 194 w 884"/>
                <a:gd name="T25" fmla="*/ 653 h 877"/>
                <a:gd name="T26" fmla="*/ 269 w 884"/>
                <a:gd name="T27" fmla="*/ 737 h 877"/>
                <a:gd name="T28" fmla="*/ 338 w 884"/>
                <a:gd name="T29" fmla="*/ 809 h 877"/>
                <a:gd name="T30" fmla="*/ 388 w 884"/>
                <a:gd name="T31" fmla="*/ 859 h 877"/>
                <a:gd name="T32" fmla="*/ 415 w 884"/>
                <a:gd name="T33" fmla="*/ 877 h 877"/>
                <a:gd name="T34" fmla="*/ 442 w 884"/>
                <a:gd name="T35" fmla="*/ 859 h 877"/>
                <a:gd name="T36" fmla="*/ 499 w 884"/>
                <a:gd name="T37" fmla="*/ 815 h 877"/>
                <a:gd name="T38" fmla="*/ 574 w 884"/>
                <a:gd name="T39" fmla="*/ 752 h 877"/>
                <a:gd name="T40" fmla="*/ 660 w 884"/>
                <a:gd name="T41" fmla="*/ 677 h 877"/>
                <a:gd name="T42" fmla="*/ 741 w 884"/>
                <a:gd name="T43" fmla="*/ 603 h 877"/>
                <a:gd name="T44" fmla="*/ 813 w 884"/>
                <a:gd name="T45" fmla="*/ 537 h 877"/>
                <a:gd name="T46" fmla="*/ 863 w 884"/>
                <a:gd name="T47" fmla="*/ 489 h 877"/>
                <a:gd name="T48" fmla="*/ 884 w 884"/>
                <a:gd name="T49" fmla="*/ 465 h 877"/>
                <a:gd name="T50" fmla="*/ 866 w 884"/>
                <a:gd name="T51" fmla="*/ 442 h 877"/>
                <a:gd name="T52" fmla="*/ 821 w 884"/>
                <a:gd name="T53" fmla="*/ 385 h 877"/>
                <a:gd name="T54" fmla="*/ 759 w 884"/>
                <a:gd name="T55" fmla="*/ 310 h 877"/>
                <a:gd name="T56" fmla="*/ 684 w 884"/>
                <a:gd name="T57" fmla="*/ 227 h 877"/>
                <a:gd name="T58" fmla="*/ 609 w 884"/>
                <a:gd name="T59" fmla="*/ 143 h 877"/>
                <a:gd name="T60" fmla="*/ 541 w 884"/>
                <a:gd name="T61" fmla="*/ 71 h 877"/>
                <a:gd name="T62" fmla="*/ 490 w 884"/>
                <a:gd name="T63" fmla="*/ 21 h 877"/>
                <a:gd name="T64" fmla="*/ 463 w 884"/>
                <a:gd name="T65" fmla="*/ 0 h 877"/>
                <a:gd name="T66" fmla="*/ 463 w 884"/>
                <a:gd name="T6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4" h="877">
                  <a:moveTo>
                    <a:pt x="463" y="0"/>
                  </a:moveTo>
                  <a:lnTo>
                    <a:pt x="436" y="18"/>
                  </a:lnTo>
                  <a:lnTo>
                    <a:pt x="379" y="62"/>
                  </a:lnTo>
                  <a:lnTo>
                    <a:pt x="305" y="125"/>
                  </a:lnTo>
                  <a:lnTo>
                    <a:pt x="224" y="200"/>
                  </a:lnTo>
                  <a:lnTo>
                    <a:pt x="140" y="277"/>
                  </a:lnTo>
                  <a:lnTo>
                    <a:pt x="69" y="343"/>
                  </a:lnTo>
                  <a:lnTo>
                    <a:pt x="18" y="394"/>
                  </a:lnTo>
                  <a:lnTo>
                    <a:pt x="0" y="418"/>
                  </a:lnTo>
                  <a:lnTo>
                    <a:pt x="15" y="442"/>
                  </a:lnTo>
                  <a:lnTo>
                    <a:pt x="60" y="498"/>
                  </a:lnTo>
                  <a:lnTo>
                    <a:pt x="123" y="570"/>
                  </a:lnTo>
                  <a:lnTo>
                    <a:pt x="194" y="653"/>
                  </a:lnTo>
                  <a:lnTo>
                    <a:pt x="269" y="737"/>
                  </a:lnTo>
                  <a:lnTo>
                    <a:pt x="338" y="809"/>
                  </a:lnTo>
                  <a:lnTo>
                    <a:pt x="388" y="859"/>
                  </a:lnTo>
                  <a:lnTo>
                    <a:pt x="415" y="877"/>
                  </a:lnTo>
                  <a:lnTo>
                    <a:pt x="442" y="859"/>
                  </a:lnTo>
                  <a:lnTo>
                    <a:pt x="499" y="815"/>
                  </a:lnTo>
                  <a:lnTo>
                    <a:pt x="574" y="752"/>
                  </a:lnTo>
                  <a:lnTo>
                    <a:pt x="660" y="677"/>
                  </a:lnTo>
                  <a:lnTo>
                    <a:pt x="741" y="603"/>
                  </a:lnTo>
                  <a:lnTo>
                    <a:pt x="813" y="537"/>
                  </a:lnTo>
                  <a:lnTo>
                    <a:pt x="863" y="489"/>
                  </a:lnTo>
                  <a:lnTo>
                    <a:pt x="884" y="465"/>
                  </a:lnTo>
                  <a:lnTo>
                    <a:pt x="866" y="442"/>
                  </a:lnTo>
                  <a:lnTo>
                    <a:pt x="821" y="385"/>
                  </a:lnTo>
                  <a:lnTo>
                    <a:pt x="759" y="310"/>
                  </a:lnTo>
                  <a:lnTo>
                    <a:pt x="684" y="227"/>
                  </a:lnTo>
                  <a:lnTo>
                    <a:pt x="609" y="143"/>
                  </a:lnTo>
                  <a:lnTo>
                    <a:pt x="541" y="71"/>
                  </a:lnTo>
                  <a:lnTo>
                    <a:pt x="490" y="21"/>
                  </a:lnTo>
                  <a:lnTo>
                    <a:pt x="463" y="0"/>
                  </a:lnTo>
                  <a:lnTo>
                    <a:pt x="463"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9" name="Freeform 1043"/>
            <p:cNvSpPr>
              <a:spLocks noChangeAspect="1"/>
            </p:cNvSpPr>
            <p:nvPr/>
          </p:nvSpPr>
          <p:spPr bwMode="auto">
            <a:xfrm>
              <a:off x="516" y="1949"/>
              <a:ext cx="229" cy="346"/>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80" name="Freeform 1044"/>
            <p:cNvSpPr>
              <a:spLocks noChangeAspect="1"/>
            </p:cNvSpPr>
            <p:nvPr/>
          </p:nvSpPr>
          <p:spPr bwMode="auto">
            <a:xfrm>
              <a:off x="579" y="1987"/>
              <a:ext cx="35" cy="27"/>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81" name="Freeform 1045"/>
            <p:cNvSpPr>
              <a:spLocks noChangeAspect="1"/>
            </p:cNvSpPr>
            <p:nvPr/>
          </p:nvSpPr>
          <p:spPr bwMode="auto">
            <a:xfrm>
              <a:off x="594" y="2245"/>
              <a:ext cx="33" cy="27"/>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82" name="Freeform 1046"/>
            <p:cNvSpPr>
              <a:spLocks noChangeAspect="1"/>
            </p:cNvSpPr>
            <p:nvPr/>
          </p:nvSpPr>
          <p:spPr bwMode="auto">
            <a:xfrm>
              <a:off x="639" y="2200"/>
              <a:ext cx="39" cy="8"/>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83" name="Freeform 1047"/>
            <p:cNvSpPr>
              <a:spLocks noChangeAspect="1"/>
            </p:cNvSpPr>
            <p:nvPr/>
          </p:nvSpPr>
          <p:spPr bwMode="auto">
            <a:xfrm>
              <a:off x="662" y="2135"/>
              <a:ext cx="61" cy="35"/>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84" name="Freeform 1048"/>
            <p:cNvSpPr>
              <a:spLocks noChangeAspect="1"/>
            </p:cNvSpPr>
            <p:nvPr/>
          </p:nvSpPr>
          <p:spPr bwMode="auto">
            <a:xfrm>
              <a:off x="668" y="2142"/>
              <a:ext cx="47" cy="18"/>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85" name="Freeform 1049"/>
            <p:cNvSpPr>
              <a:spLocks noChangeAspect="1"/>
            </p:cNvSpPr>
            <p:nvPr/>
          </p:nvSpPr>
          <p:spPr bwMode="auto">
            <a:xfrm>
              <a:off x="691" y="2112"/>
              <a:ext cx="30" cy="10"/>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86" name="Freeform 1050"/>
            <p:cNvSpPr>
              <a:spLocks noChangeAspect="1"/>
            </p:cNvSpPr>
            <p:nvPr/>
          </p:nvSpPr>
          <p:spPr bwMode="auto">
            <a:xfrm>
              <a:off x="631" y="2082"/>
              <a:ext cx="51" cy="9"/>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87" name="Freeform 1051"/>
            <p:cNvSpPr>
              <a:spLocks noChangeAspect="1"/>
            </p:cNvSpPr>
            <p:nvPr/>
          </p:nvSpPr>
          <p:spPr bwMode="auto">
            <a:xfrm>
              <a:off x="711" y="2077"/>
              <a:ext cx="26" cy="11"/>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88" name="Freeform 1052"/>
            <p:cNvSpPr>
              <a:spLocks noChangeAspect="1"/>
            </p:cNvSpPr>
            <p:nvPr/>
          </p:nvSpPr>
          <p:spPr bwMode="auto">
            <a:xfrm>
              <a:off x="715" y="2055"/>
              <a:ext cx="26" cy="10"/>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89" name="Freeform 1053"/>
            <p:cNvSpPr>
              <a:spLocks noChangeAspect="1"/>
            </p:cNvSpPr>
            <p:nvPr/>
          </p:nvSpPr>
          <p:spPr bwMode="auto">
            <a:xfrm>
              <a:off x="623" y="2056"/>
              <a:ext cx="57" cy="19"/>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90" name="Freeform 1054"/>
            <p:cNvSpPr>
              <a:spLocks noChangeAspect="1"/>
            </p:cNvSpPr>
            <p:nvPr/>
          </p:nvSpPr>
          <p:spPr bwMode="auto">
            <a:xfrm>
              <a:off x="430" y="1938"/>
              <a:ext cx="330" cy="265"/>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91" name="Freeform 1055"/>
            <p:cNvSpPr>
              <a:spLocks noChangeAspect="1"/>
            </p:cNvSpPr>
            <p:nvPr/>
          </p:nvSpPr>
          <p:spPr bwMode="auto">
            <a:xfrm>
              <a:off x="579" y="1987"/>
              <a:ext cx="35" cy="27"/>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92" name="Freeform 1056"/>
            <p:cNvSpPr>
              <a:spLocks noChangeAspect="1"/>
            </p:cNvSpPr>
            <p:nvPr/>
          </p:nvSpPr>
          <p:spPr bwMode="auto">
            <a:xfrm>
              <a:off x="461" y="1924"/>
              <a:ext cx="336" cy="148"/>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93" name="Freeform 1057"/>
            <p:cNvSpPr>
              <a:spLocks noChangeAspect="1"/>
            </p:cNvSpPr>
            <p:nvPr/>
          </p:nvSpPr>
          <p:spPr bwMode="auto">
            <a:xfrm>
              <a:off x="381" y="2809"/>
              <a:ext cx="389" cy="1025"/>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94" name="Freeform 1058"/>
            <p:cNvSpPr>
              <a:spLocks noChangeAspect="1"/>
            </p:cNvSpPr>
            <p:nvPr/>
          </p:nvSpPr>
          <p:spPr bwMode="auto">
            <a:xfrm>
              <a:off x="649" y="2884"/>
              <a:ext cx="33" cy="28"/>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95" name="Freeform 1059"/>
            <p:cNvSpPr>
              <a:spLocks noChangeAspect="1"/>
            </p:cNvSpPr>
            <p:nvPr/>
          </p:nvSpPr>
          <p:spPr bwMode="auto">
            <a:xfrm>
              <a:off x="402" y="3778"/>
              <a:ext cx="34" cy="2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96" name="Freeform 1060"/>
            <p:cNvSpPr>
              <a:spLocks noChangeAspect="1"/>
            </p:cNvSpPr>
            <p:nvPr/>
          </p:nvSpPr>
          <p:spPr bwMode="auto">
            <a:xfrm>
              <a:off x="363" y="3767"/>
              <a:ext cx="270" cy="113"/>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97" name="Freeform 1061"/>
            <p:cNvSpPr>
              <a:spLocks noChangeAspect="1"/>
            </p:cNvSpPr>
            <p:nvPr/>
          </p:nvSpPr>
          <p:spPr bwMode="auto">
            <a:xfrm>
              <a:off x="402" y="3778"/>
              <a:ext cx="34" cy="2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98" name="Freeform 1062"/>
            <p:cNvSpPr>
              <a:spLocks noChangeAspect="1"/>
            </p:cNvSpPr>
            <p:nvPr/>
          </p:nvSpPr>
          <p:spPr bwMode="auto">
            <a:xfrm>
              <a:off x="350" y="3789"/>
              <a:ext cx="289" cy="95"/>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99" name="Freeform 1063"/>
            <p:cNvSpPr>
              <a:spLocks noChangeAspect="1"/>
            </p:cNvSpPr>
            <p:nvPr/>
          </p:nvSpPr>
          <p:spPr bwMode="auto">
            <a:xfrm>
              <a:off x="352" y="3847"/>
              <a:ext cx="277" cy="42"/>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00" name="Freeform 1064"/>
            <p:cNvSpPr>
              <a:spLocks noChangeAspect="1"/>
            </p:cNvSpPr>
            <p:nvPr/>
          </p:nvSpPr>
          <p:spPr bwMode="auto">
            <a:xfrm>
              <a:off x="336" y="2803"/>
              <a:ext cx="451" cy="1015"/>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01" name="Freeform 1065"/>
            <p:cNvSpPr>
              <a:spLocks noChangeAspect="1"/>
            </p:cNvSpPr>
            <p:nvPr/>
          </p:nvSpPr>
          <p:spPr bwMode="auto">
            <a:xfrm>
              <a:off x="575" y="2807"/>
              <a:ext cx="336" cy="102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02" name="Freeform 1066"/>
            <p:cNvSpPr>
              <a:spLocks noChangeAspect="1"/>
            </p:cNvSpPr>
            <p:nvPr/>
          </p:nvSpPr>
          <p:spPr bwMode="auto">
            <a:xfrm>
              <a:off x="649" y="2884"/>
              <a:ext cx="33" cy="28"/>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03" name="Freeform 1067"/>
            <p:cNvSpPr>
              <a:spLocks noChangeAspect="1"/>
            </p:cNvSpPr>
            <p:nvPr/>
          </p:nvSpPr>
          <p:spPr bwMode="auto">
            <a:xfrm>
              <a:off x="780" y="3782"/>
              <a:ext cx="35" cy="28"/>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04" name="Freeform 1068"/>
            <p:cNvSpPr>
              <a:spLocks noChangeAspect="1"/>
            </p:cNvSpPr>
            <p:nvPr/>
          </p:nvSpPr>
          <p:spPr bwMode="auto">
            <a:xfrm>
              <a:off x="780" y="3782"/>
              <a:ext cx="35" cy="28"/>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05" name="Freeform 1069"/>
            <p:cNvSpPr>
              <a:spLocks noChangeAspect="1"/>
            </p:cNvSpPr>
            <p:nvPr/>
          </p:nvSpPr>
          <p:spPr bwMode="auto">
            <a:xfrm>
              <a:off x="758" y="3757"/>
              <a:ext cx="194" cy="174"/>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06" name="Freeform 1070"/>
            <p:cNvSpPr>
              <a:spLocks noChangeAspect="1"/>
            </p:cNvSpPr>
            <p:nvPr/>
          </p:nvSpPr>
          <p:spPr bwMode="auto">
            <a:xfrm>
              <a:off x="737" y="3786"/>
              <a:ext cx="222" cy="148"/>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07" name="Freeform 1071"/>
            <p:cNvSpPr>
              <a:spLocks noChangeAspect="1"/>
            </p:cNvSpPr>
            <p:nvPr/>
          </p:nvSpPr>
          <p:spPr bwMode="auto">
            <a:xfrm>
              <a:off x="737" y="3854"/>
              <a:ext cx="207" cy="82"/>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08" name="Freeform 1072"/>
            <p:cNvSpPr>
              <a:spLocks noChangeAspect="1"/>
            </p:cNvSpPr>
            <p:nvPr/>
          </p:nvSpPr>
          <p:spPr bwMode="auto">
            <a:xfrm>
              <a:off x="547" y="2800"/>
              <a:ext cx="375" cy="1046"/>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09" name="Freeform 1073"/>
            <p:cNvSpPr>
              <a:spLocks noChangeAspect="1"/>
            </p:cNvSpPr>
            <p:nvPr/>
          </p:nvSpPr>
          <p:spPr bwMode="auto">
            <a:xfrm>
              <a:off x="485" y="2224"/>
              <a:ext cx="328" cy="744"/>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10" name="Freeform 1074"/>
            <p:cNvSpPr>
              <a:spLocks noChangeAspect="1"/>
            </p:cNvSpPr>
            <p:nvPr/>
          </p:nvSpPr>
          <p:spPr bwMode="auto">
            <a:xfrm>
              <a:off x="598" y="2335"/>
              <a:ext cx="35" cy="28"/>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11" name="Freeform 1075"/>
            <p:cNvSpPr>
              <a:spLocks noChangeAspect="1"/>
            </p:cNvSpPr>
            <p:nvPr/>
          </p:nvSpPr>
          <p:spPr bwMode="auto">
            <a:xfrm>
              <a:off x="594" y="2245"/>
              <a:ext cx="35" cy="27"/>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12" name="Freeform 1076"/>
            <p:cNvSpPr>
              <a:spLocks noChangeAspect="1"/>
            </p:cNvSpPr>
            <p:nvPr/>
          </p:nvSpPr>
          <p:spPr bwMode="auto">
            <a:xfrm>
              <a:off x="647" y="2884"/>
              <a:ext cx="35" cy="28"/>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13" name="Freeform 1077"/>
            <p:cNvSpPr>
              <a:spLocks noChangeAspect="1"/>
            </p:cNvSpPr>
            <p:nvPr/>
          </p:nvSpPr>
          <p:spPr bwMode="auto">
            <a:xfrm>
              <a:off x="477" y="2211"/>
              <a:ext cx="342" cy="505"/>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14" name="Freeform 1078"/>
            <p:cNvSpPr>
              <a:spLocks noChangeAspect="1"/>
            </p:cNvSpPr>
            <p:nvPr/>
          </p:nvSpPr>
          <p:spPr bwMode="auto">
            <a:xfrm>
              <a:off x="461" y="2701"/>
              <a:ext cx="346" cy="275"/>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15" name="Freeform 1079"/>
            <p:cNvSpPr>
              <a:spLocks noChangeAspect="1"/>
            </p:cNvSpPr>
            <p:nvPr/>
          </p:nvSpPr>
          <p:spPr bwMode="auto">
            <a:xfrm>
              <a:off x="457" y="2240"/>
              <a:ext cx="408" cy="568"/>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16" name="Freeform 1080"/>
            <p:cNvSpPr>
              <a:spLocks noChangeAspect="1"/>
            </p:cNvSpPr>
            <p:nvPr/>
          </p:nvSpPr>
          <p:spPr bwMode="auto">
            <a:xfrm>
              <a:off x="461" y="2487"/>
              <a:ext cx="389" cy="109"/>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17" name="Freeform 1081"/>
            <p:cNvSpPr>
              <a:spLocks noChangeAspect="1"/>
            </p:cNvSpPr>
            <p:nvPr/>
          </p:nvSpPr>
          <p:spPr bwMode="auto">
            <a:xfrm>
              <a:off x="459" y="2651"/>
              <a:ext cx="404" cy="86"/>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18" name="Freeform 1082"/>
            <p:cNvSpPr>
              <a:spLocks noChangeAspect="1"/>
            </p:cNvSpPr>
            <p:nvPr/>
          </p:nvSpPr>
          <p:spPr bwMode="auto">
            <a:xfrm>
              <a:off x="1006" y="2687"/>
              <a:ext cx="149" cy="82"/>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19" name="Freeform 1083"/>
            <p:cNvSpPr>
              <a:spLocks noChangeAspect="1"/>
            </p:cNvSpPr>
            <p:nvPr/>
          </p:nvSpPr>
          <p:spPr bwMode="auto">
            <a:xfrm>
              <a:off x="1006" y="2709"/>
              <a:ext cx="33" cy="28"/>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20" name="Freeform 1084"/>
            <p:cNvSpPr>
              <a:spLocks noChangeAspect="1"/>
            </p:cNvSpPr>
            <p:nvPr/>
          </p:nvSpPr>
          <p:spPr bwMode="auto">
            <a:xfrm>
              <a:off x="555" y="2287"/>
              <a:ext cx="486" cy="452"/>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21" name="Freeform 1085"/>
            <p:cNvSpPr>
              <a:spLocks noChangeAspect="1"/>
            </p:cNvSpPr>
            <p:nvPr/>
          </p:nvSpPr>
          <p:spPr bwMode="auto">
            <a:xfrm>
              <a:off x="1006" y="2709"/>
              <a:ext cx="35" cy="28"/>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22" name="Freeform 1086"/>
            <p:cNvSpPr>
              <a:spLocks noChangeAspect="1"/>
            </p:cNvSpPr>
            <p:nvPr/>
          </p:nvSpPr>
          <p:spPr bwMode="auto">
            <a:xfrm>
              <a:off x="598" y="2335"/>
              <a:ext cx="35" cy="28"/>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23" name="Freeform 1087"/>
            <p:cNvSpPr>
              <a:spLocks noChangeAspect="1"/>
            </p:cNvSpPr>
            <p:nvPr/>
          </p:nvSpPr>
          <p:spPr bwMode="auto">
            <a:xfrm>
              <a:off x="543" y="2280"/>
              <a:ext cx="481" cy="468"/>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24" name="Text Box 1088"/>
            <p:cNvSpPr txBox="1">
              <a:spLocks noChangeAspect="1" noChangeArrowheads="1"/>
            </p:cNvSpPr>
            <p:nvPr/>
          </p:nvSpPr>
          <p:spPr bwMode="auto">
            <a:xfrm>
              <a:off x="768" y="1827"/>
              <a:ext cx="681"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endParaRPr lang="en-US" sz="1400"/>
            </a:p>
          </p:txBody>
        </p:sp>
      </p:grpSp>
      <p:sp>
        <p:nvSpPr>
          <p:cNvPr id="169026" name="WordArt 1090"/>
          <p:cNvSpPr>
            <a:spLocks noChangeArrowheads="1" noChangeShapeType="1" noTextEdit="1"/>
          </p:cNvSpPr>
          <p:nvPr/>
        </p:nvSpPr>
        <p:spPr bwMode="auto">
          <a:xfrm>
            <a:off x="5867400" y="5943600"/>
            <a:ext cx="2971800" cy="533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50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"Caution Zone"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94" name="Picture 3134"/>
          <p:cNvPicPr>
            <a:picLocks noChangeAspect="1" noChangeArrowheads="1"/>
          </p:cNvPicPr>
          <p:nvPr/>
        </p:nvPicPr>
        <p:blipFill>
          <a:blip r:embed="rId3">
            <a:lum bright="6000"/>
            <a:extLst>
              <a:ext uri="{28A0092B-C50C-407E-A947-70E740481C1C}">
                <a14:useLocalDpi xmlns:a14="http://schemas.microsoft.com/office/drawing/2010/main" val="0"/>
              </a:ext>
            </a:extLst>
          </a:blip>
          <a:srcRect r="14868"/>
          <a:stretch>
            <a:fillRect/>
          </a:stretch>
        </p:blipFill>
        <p:spPr bwMode="auto">
          <a:xfrm>
            <a:off x="6985794" y="3465465"/>
            <a:ext cx="2055813" cy="1998663"/>
          </a:xfrm>
          <a:prstGeom prst="rect">
            <a:avLst/>
          </a:prstGeom>
          <a:gradFill>
            <a:gsLst>
              <a:gs pos="0">
                <a:schemeClr val="accent1">
                  <a:lumMod val="5000"/>
                  <a:lumOff val="95000"/>
                  <a:alpha val="4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rgbClr val="FFCC00"/>
            </a:solidFill>
            <a:miter lim="800000"/>
            <a:headEnd/>
            <a:tailEnd/>
          </a:ln>
          <a:effectLst>
            <a:outerShdw blurRad="76200" dir="18900000" sy="23000" kx="-1200000" algn="bl" rotWithShape="0">
              <a:prstClr val="black">
                <a:alpha val="0"/>
              </a:prstClr>
            </a:outerShdw>
            <a:softEdge rad="635000"/>
          </a:effectLst>
        </p:spPr>
      </p:pic>
      <p:sp>
        <p:nvSpPr>
          <p:cNvPr id="274434" name="Rectangle 3074"/>
          <p:cNvSpPr>
            <a:spLocks noGrp="1" noChangeArrowheads="1"/>
          </p:cNvSpPr>
          <p:nvPr>
            <p:ph type="title"/>
          </p:nvPr>
        </p:nvSpPr>
        <p:spPr>
          <a:xfrm>
            <a:off x="1219200" y="285750"/>
            <a:ext cx="7239000" cy="1143000"/>
          </a:xfrm>
        </p:spPr>
        <p:txBody>
          <a:bodyPr>
            <a:normAutofit fontScale="90000"/>
          </a:bodyPr>
          <a:lstStyle/>
          <a:p>
            <a:pPr algn="l">
              <a:lnSpc>
                <a:spcPct val="90000"/>
              </a:lnSpc>
            </a:pPr>
            <a:r>
              <a:rPr lang="en-US" sz="4800" b="1"/>
              <a:t>Heavy, Frequent, or Awkward Lifting</a:t>
            </a:r>
            <a:endParaRPr lang="en-US"/>
          </a:p>
        </p:txBody>
      </p:sp>
      <p:sp>
        <p:nvSpPr>
          <p:cNvPr id="274435" name="Rectangle 3075"/>
          <p:cNvSpPr>
            <a:spLocks noGrp="1" noChangeArrowheads="1"/>
          </p:cNvSpPr>
          <p:nvPr>
            <p:ph sz="half" idx="1"/>
          </p:nvPr>
        </p:nvSpPr>
        <p:spPr>
          <a:xfrm>
            <a:off x="304800" y="2028760"/>
            <a:ext cx="6781800" cy="3786152"/>
          </a:xfrm>
        </p:spPr>
        <p:txBody>
          <a:bodyPr>
            <a:normAutofit/>
          </a:bodyPr>
          <a:lstStyle/>
          <a:p>
            <a:r>
              <a:rPr lang="en-US" b="1" dirty="0">
                <a:latin typeface="Tahoma" pitchFamily="34" charset="0"/>
              </a:rPr>
              <a:t>Lifting objects more than:</a:t>
            </a:r>
          </a:p>
          <a:p>
            <a:pPr lvl="1">
              <a:lnSpc>
                <a:spcPct val="150000"/>
              </a:lnSpc>
            </a:pPr>
            <a:r>
              <a:rPr lang="en-US" sz="1900" dirty="0">
                <a:latin typeface="Tahoma" pitchFamily="34" charset="0"/>
              </a:rPr>
              <a:t>75 lbs. </a:t>
            </a:r>
            <a:r>
              <a:rPr lang="en-US" sz="1900" dirty="0">
                <a:solidFill>
                  <a:srgbClr val="00B050"/>
                </a:solidFill>
                <a:latin typeface="Tahoma" pitchFamily="34" charset="0"/>
              </a:rPr>
              <a:t>once/day.</a:t>
            </a:r>
          </a:p>
          <a:p>
            <a:pPr lvl="1">
              <a:lnSpc>
                <a:spcPct val="150000"/>
              </a:lnSpc>
            </a:pPr>
            <a:r>
              <a:rPr lang="en-US" sz="1900" dirty="0">
                <a:latin typeface="Tahoma" pitchFamily="34" charset="0"/>
              </a:rPr>
              <a:t> 55 lbs. more than </a:t>
            </a:r>
            <a:r>
              <a:rPr lang="en-US" sz="1900" dirty="0">
                <a:solidFill>
                  <a:srgbClr val="00B050"/>
                </a:solidFill>
                <a:latin typeface="Tahoma" pitchFamily="34" charset="0"/>
              </a:rPr>
              <a:t>ten times/day.</a:t>
            </a:r>
          </a:p>
          <a:p>
            <a:pPr lvl="1">
              <a:lnSpc>
                <a:spcPct val="150000"/>
              </a:lnSpc>
            </a:pPr>
            <a:r>
              <a:rPr lang="en-US" sz="1900" dirty="0">
                <a:latin typeface="Tahoma" pitchFamily="34" charset="0"/>
              </a:rPr>
              <a:t> 10 lbs. more than twice/minute for more than </a:t>
            </a:r>
            <a:r>
              <a:rPr lang="en-US" sz="1900" dirty="0">
                <a:solidFill>
                  <a:srgbClr val="00B050"/>
                </a:solidFill>
                <a:latin typeface="Tahoma" pitchFamily="34" charset="0"/>
              </a:rPr>
              <a:t>2 hours/day.</a:t>
            </a:r>
          </a:p>
          <a:p>
            <a:pPr lvl="1">
              <a:lnSpc>
                <a:spcPct val="150000"/>
              </a:lnSpc>
            </a:pPr>
            <a:r>
              <a:rPr lang="en-US" sz="1900" dirty="0">
                <a:latin typeface="Tahoma" pitchFamily="34" charset="0"/>
              </a:rPr>
              <a:t> 25 lbs. above shoulders, below knees, or at arms length for more than </a:t>
            </a:r>
            <a:r>
              <a:rPr lang="en-US" sz="1900" dirty="0">
                <a:solidFill>
                  <a:srgbClr val="00B050"/>
                </a:solidFill>
                <a:latin typeface="Tahoma" pitchFamily="34" charset="0"/>
              </a:rPr>
              <a:t>25</a:t>
            </a:r>
            <a:r>
              <a:rPr lang="en-US" sz="1900" dirty="0">
                <a:solidFill>
                  <a:srgbClr val="FFCC00"/>
                </a:solidFill>
                <a:latin typeface="Tahoma" pitchFamily="34" charset="0"/>
              </a:rPr>
              <a:t> </a:t>
            </a:r>
            <a:r>
              <a:rPr lang="en-US" sz="1900" dirty="0">
                <a:solidFill>
                  <a:srgbClr val="00B050"/>
                </a:solidFill>
                <a:latin typeface="Tahoma" pitchFamily="34" charset="0"/>
              </a:rPr>
              <a:t>times/day.</a:t>
            </a:r>
            <a:r>
              <a:rPr lang="en-US" sz="1900" dirty="0">
                <a:solidFill>
                  <a:srgbClr val="00B050"/>
                </a:solidFill>
              </a:rPr>
              <a:t> </a:t>
            </a:r>
          </a:p>
        </p:txBody>
      </p:sp>
      <p:grpSp>
        <p:nvGrpSpPr>
          <p:cNvPr id="274436" name="Group 3076"/>
          <p:cNvGrpSpPr>
            <a:grpSpLocks noChangeAspect="1"/>
          </p:cNvGrpSpPr>
          <p:nvPr/>
        </p:nvGrpSpPr>
        <p:grpSpPr bwMode="auto">
          <a:xfrm>
            <a:off x="533400" y="228600"/>
            <a:ext cx="638175" cy="1295400"/>
            <a:chOff x="336" y="1680"/>
            <a:chExt cx="1113" cy="2256"/>
          </a:xfrm>
        </p:grpSpPr>
        <p:sp>
          <p:nvSpPr>
            <p:cNvPr id="274437" name="Freeform 3077"/>
            <p:cNvSpPr>
              <a:spLocks noChangeAspect="1"/>
            </p:cNvSpPr>
            <p:nvPr/>
          </p:nvSpPr>
          <p:spPr bwMode="auto">
            <a:xfrm>
              <a:off x="1012" y="2479"/>
              <a:ext cx="154" cy="7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38" name="Freeform 3078"/>
            <p:cNvSpPr>
              <a:spLocks noChangeAspect="1"/>
            </p:cNvSpPr>
            <p:nvPr/>
          </p:nvSpPr>
          <p:spPr bwMode="auto">
            <a:xfrm>
              <a:off x="1012" y="2491"/>
              <a:ext cx="34" cy="28"/>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39" name="Freeform 3079"/>
            <p:cNvSpPr>
              <a:spLocks noChangeAspect="1"/>
            </p:cNvSpPr>
            <p:nvPr/>
          </p:nvSpPr>
          <p:spPr bwMode="auto">
            <a:xfrm>
              <a:off x="551" y="2283"/>
              <a:ext cx="497" cy="354"/>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0" name="Freeform 3080"/>
            <p:cNvSpPr>
              <a:spLocks noChangeAspect="1"/>
            </p:cNvSpPr>
            <p:nvPr/>
          </p:nvSpPr>
          <p:spPr bwMode="auto">
            <a:xfrm>
              <a:off x="1012" y="2491"/>
              <a:ext cx="34" cy="28"/>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1" name="Freeform 3081"/>
            <p:cNvSpPr>
              <a:spLocks noChangeAspect="1"/>
            </p:cNvSpPr>
            <p:nvPr/>
          </p:nvSpPr>
          <p:spPr bwMode="auto">
            <a:xfrm>
              <a:off x="598" y="2335"/>
              <a:ext cx="35" cy="28"/>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2" name="Freeform 3082"/>
            <p:cNvSpPr>
              <a:spLocks noChangeAspect="1"/>
            </p:cNvSpPr>
            <p:nvPr/>
          </p:nvSpPr>
          <p:spPr bwMode="auto">
            <a:xfrm>
              <a:off x="539" y="2280"/>
              <a:ext cx="490" cy="36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3" name="Freeform 3083"/>
            <p:cNvSpPr>
              <a:spLocks noChangeAspect="1"/>
            </p:cNvSpPr>
            <p:nvPr/>
          </p:nvSpPr>
          <p:spPr bwMode="auto">
            <a:xfrm>
              <a:off x="772" y="1680"/>
              <a:ext cx="660" cy="520"/>
            </a:xfrm>
            <a:custGeom>
              <a:avLst/>
              <a:gdLst>
                <a:gd name="T0" fmla="*/ 12 w 962"/>
                <a:gd name="T1" fmla="*/ 269 h 961"/>
                <a:gd name="T2" fmla="*/ 299 w 962"/>
                <a:gd name="T3" fmla="*/ 0 h 961"/>
                <a:gd name="T4" fmla="*/ 690 w 962"/>
                <a:gd name="T5" fmla="*/ 15 h 961"/>
                <a:gd name="T6" fmla="*/ 962 w 962"/>
                <a:gd name="T7" fmla="*/ 301 h 961"/>
                <a:gd name="T8" fmla="*/ 947 w 962"/>
                <a:gd name="T9" fmla="*/ 696 h 961"/>
                <a:gd name="T10" fmla="*/ 657 w 962"/>
                <a:gd name="T11" fmla="*/ 961 h 961"/>
                <a:gd name="T12" fmla="*/ 266 w 962"/>
                <a:gd name="T13" fmla="*/ 949 h 961"/>
                <a:gd name="T14" fmla="*/ 0 w 962"/>
                <a:gd name="T15" fmla="*/ 663 h 961"/>
                <a:gd name="T16" fmla="*/ 12 w 962"/>
                <a:gd name="T17" fmla="*/ 26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961">
                  <a:moveTo>
                    <a:pt x="12" y="269"/>
                  </a:moveTo>
                  <a:lnTo>
                    <a:pt x="299" y="0"/>
                  </a:lnTo>
                  <a:lnTo>
                    <a:pt x="690" y="15"/>
                  </a:lnTo>
                  <a:lnTo>
                    <a:pt x="962" y="301"/>
                  </a:lnTo>
                  <a:lnTo>
                    <a:pt x="947" y="696"/>
                  </a:lnTo>
                  <a:lnTo>
                    <a:pt x="657" y="961"/>
                  </a:lnTo>
                  <a:lnTo>
                    <a:pt x="266" y="949"/>
                  </a:lnTo>
                  <a:lnTo>
                    <a:pt x="0" y="663"/>
                  </a:lnTo>
                  <a:lnTo>
                    <a:pt x="12" y="269"/>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4" name="Freeform 3084"/>
            <p:cNvSpPr>
              <a:spLocks noChangeAspect="1"/>
            </p:cNvSpPr>
            <p:nvPr/>
          </p:nvSpPr>
          <p:spPr bwMode="auto">
            <a:xfrm>
              <a:off x="1006" y="2178"/>
              <a:ext cx="98" cy="1714"/>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5" name="Freeform 3085"/>
            <p:cNvSpPr>
              <a:spLocks noChangeAspect="1"/>
            </p:cNvSpPr>
            <p:nvPr/>
          </p:nvSpPr>
          <p:spPr bwMode="auto">
            <a:xfrm>
              <a:off x="766" y="1682"/>
              <a:ext cx="674" cy="527"/>
            </a:xfrm>
            <a:custGeom>
              <a:avLst/>
              <a:gdLst>
                <a:gd name="T0" fmla="*/ 517 w 983"/>
                <a:gd name="T1" fmla="*/ 0 h 976"/>
                <a:gd name="T2" fmla="*/ 508 w 983"/>
                <a:gd name="T3" fmla="*/ 6 h 976"/>
                <a:gd name="T4" fmla="*/ 487 w 983"/>
                <a:gd name="T5" fmla="*/ 18 h 976"/>
                <a:gd name="T6" fmla="*/ 460 w 983"/>
                <a:gd name="T7" fmla="*/ 42 h 976"/>
                <a:gd name="T8" fmla="*/ 424 w 983"/>
                <a:gd name="T9" fmla="*/ 69 h 976"/>
                <a:gd name="T10" fmla="*/ 386 w 983"/>
                <a:gd name="T11" fmla="*/ 104 h 976"/>
                <a:gd name="T12" fmla="*/ 341 w 983"/>
                <a:gd name="T13" fmla="*/ 140 h 976"/>
                <a:gd name="T14" fmla="*/ 296 w 983"/>
                <a:gd name="T15" fmla="*/ 182 h 976"/>
                <a:gd name="T16" fmla="*/ 248 w 983"/>
                <a:gd name="T17" fmla="*/ 224 h 976"/>
                <a:gd name="T18" fmla="*/ 200 w 983"/>
                <a:gd name="T19" fmla="*/ 266 h 976"/>
                <a:gd name="T20" fmla="*/ 156 w 983"/>
                <a:gd name="T21" fmla="*/ 307 h 976"/>
                <a:gd name="T22" fmla="*/ 114 w 983"/>
                <a:gd name="T23" fmla="*/ 346 h 976"/>
                <a:gd name="T24" fmla="*/ 78 w 983"/>
                <a:gd name="T25" fmla="*/ 382 h 976"/>
                <a:gd name="T26" fmla="*/ 45 w 983"/>
                <a:gd name="T27" fmla="*/ 412 h 976"/>
                <a:gd name="T28" fmla="*/ 21 w 983"/>
                <a:gd name="T29" fmla="*/ 436 h 976"/>
                <a:gd name="T30" fmla="*/ 6 w 983"/>
                <a:gd name="T31" fmla="*/ 454 h 976"/>
                <a:gd name="T32" fmla="*/ 0 w 983"/>
                <a:gd name="T33" fmla="*/ 463 h 976"/>
                <a:gd name="T34" fmla="*/ 18 w 983"/>
                <a:gd name="T35" fmla="*/ 490 h 976"/>
                <a:gd name="T36" fmla="*/ 69 w 983"/>
                <a:gd name="T37" fmla="*/ 552 h 976"/>
                <a:gd name="T38" fmla="*/ 138 w 983"/>
                <a:gd name="T39" fmla="*/ 633 h 976"/>
                <a:gd name="T40" fmla="*/ 218 w 983"/>
                <a:gd name="T41" fmla="*/ 728 h 976"/>
                <a:gd name="T42" fmla="*/ 302 w 983"/>
                <a:gd name="T43" fmla="*/ 818 h 976"/>
                <a:gd name="T44" fmla="*/ 377 w 983"/>
                <a:gd name="T45" fmla="*/ 898 h 976"/>
                <a:gd name="T46" fmla="*/ 433 w 983"/>
                <a:gd name="T47" fmla="*/ 955 h 976"/>
                <a:gd name="T48" fmla="*/ 463 w 983"/>
                <a:gd name="T49" fmla="*/ 976 h 976"/>
                <a:gd name="T50" fmla="*/ 475 w 983"/>
                <a:gd name="T51" fmla="*/ 970 h 976"/>
                <a:gd name="T52" fmla="*/ 493 w 983"/>
                <a:gd name="T53" fmla="*/ 958 h 976"/>
                <a:gd name="T54" fmla="*/ 523 w 983"/>
                <a:gd name="T55" fmla="*/ 934 h 976"/>
                <a:gd name="T56" fmla="*/ 556 w 983"/>
                <a:gd name="T57" fmla="*/ 907 h 976"/>
                <a:gd name="T58" fmla="*/ 598 w 983"/>
                <a:gd name="T59" fmla="*/ 875 h 976"/>
                <a:gd name="T60" fmla="*/ 639 w 983"/>
                <a:gd name="T61" fmla="*/ 836 h 976"/>
                <a:gd name="T62" fmla="*/ 687 w 983"/>
                <a:gd name="T63" fmla="*/ 797 h 976"/>
                <a:gd name="T64" fmla="*/ 732 w 983"/>
                <a:gd name="T65" fmla="*/ 755 h 976"/>
                <a:gd name="T66" fmla="*/ 780 w 983"/>
                <a:gd name="T67" fmla="*/ 713 h 976"/>
                <a:gd name="T68" fmla="*/ 825 w 983"/>
                <a:gd name="T69" fmla="*/ 672 h 976"/>
                <a:gd name="T70" fmla="*/ 867 w 983"/>
                <a:gd name="T71" fmla="*/ 636 h 976"/>
                <a:gd name="T72" fmla="*/ 905 w 983"/>
                <a:gd name="T73" fmla="*/ 600 h 976"/>
                <a:gd name="T74" fmla="*/ 935 w 983"/>
                <a:gd name="T75" fmla="*/ 570 h 976"/>
                <a:gd name="T76" fmla="*/ 962 w 983"/>
                <a:gd name="T77" fmla="*/ 546 h 976"/>
                <a:gd name="T78" fmla="*/ 977 w 983"/>
                <a:gd name="T79" fmla="*/ 528 h 976"/>
                <a:gd name="T80" fmla="*/ 983 w 983"/>
                <a:gd name="T81" fmla="*/ 519 h 976"/>
                <a:gd name="T82" fmla="*/ 965 w 983"/>
                <a:gd name="T83" fmla="*/ 493 h 976"/>
                <a:gd name="T84" fmla="*/ 914 w 983"/>
                <a:gd name="T85" fmla="*/ 430 h 976"/>
                <a:gd name="T86" fmla="*/ 843 w 983"/>
                <a:gd name="T87" fmla="*/ 346 h 976"/>
                <a:gd name="T88" fmla="*/ 759 w 983"/>
                <a:gd name="T89" fmla="*/ 254 h 976"/>
                <a:gd name="T90" fmla="*/ 675 w 983"/>
                <a:gd name="T91" fmla="*/ 161 h 976"/>
                <a:gd name="T92" fmla="*/ 601 w 983"/>
                <a:gd name="T93" fmla="*/ 81 h 976"/>
                <a:gd name="T94" fmla="*/ 544 w 983"/>
                <a:gd name="T95" fmla="*/ 21 h 976"/>
                <a:gd name="T96" fmla="*/ 517 w 983"/>
                <a:gd name="T97" fmla="*/ 0 h 976"/>
                <a:gd name="T98" fmla="*/ 517 w 983"/>
                <a:gd name="T9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3" h="976">
                  <a:moveTo>
                    <a:pt x="517" y="0"/>
                  </a:moveTo>
                  <a:lnTo>
                    <a:pt x="508" y="6"/>
                  </a:lnTo>
                  <a:lnTo>
                    <a:pt x="487" y="18"/>
                  </a:lnTo>
                  <a:lnTo>
                    <a:pt x="460" y="42"/>
                  </a:lnTo>
                  <a:lnTo>
                    <a:pt x="424" y="69"/>
                  </a:lnTo>
                  <a:lnTo>
                    <a:pt x="386" y="104"/>
                  </a:lnTo>
                  <a:lnTo>
                    <a:pt x="341" y="140"/>
                  </a:lnTo>
                  <a:lnTo>
                    <a:pt x="296" y="182"/>
                  </a:lnTo>
                  <a:lnTo>
                    <a:pt x="248" y="224"/>
                  </a:lnTo>
                  <a:lnTo>
                    <a:pt x="200" y="266"/>
                  </a:lnTo>
                  <a:lnTo>
                    <a:pt x="156" y="307"/>
                  </a:lnTo>
                  <a:lnTo>
                    <a:pt x="114" y="346"/>
                  </a:lnTo>
                  <a:lnTo>
                    <a:pt x="78" y="382"/>
                  </a:lnTo>
                  <a:lnTo>
                    <a:pt x="45" y="412"/>
                  </a:lnTo>
                  <a:lnTo>
                    <a:pt x="21" y="436"/>
                  </a:lnTo>
                  <a:lnTo>
                    <a:pt x="6" y="454"/>
                  </a:lnTo>
                  <a:lnTo>
                    <a:pt x="0" y="463"/>
                  </a:lnTo>
                  <a:lnTo>
                    <a:pt x="18" y="490"/>
                  </a:lnTo>
                  <a:lnTo>
                    <a:pt x="69" y="552"/>
                  </a:lnTo>
                  <a:lnTo>
                    <a:pt x="138" y="633"/>
                  </a:lnTo>
                  <a:lnTo>
                    <a:pt x="218" y="728"/>
                  </a:lnTo>
                  <a:lnTo>
                    <a:pt x="302" y="818"/>
                  </a:lnTo>
                  <a:lnTo>
                    <a:pt x="377" y="898"/>
                  </a:lnTo>
                  <a:lnTo>
                    <a:pt x="433" y="955"/>
                  </a:lnTo>
                  <a:lnTo>
                    <a:pt x="463" y="976"/>
                  </a:lnTo>
                  <a:lnTo>
                    <a:pt x="475" y="970"/>
                  </a:lnTo>
                  <a:lnTo>
                    <a:pt x="493" y="958"/>
                  </a:lnTo>
                  <a:lnTo>
                    <a:pt x="523" y="934"/>
                  </a:lnTo>
                  <a:lnTo>
                    <a:pt x="556" y="907"/>
                  </a:lnTo>
                  <a:lnTo>
                    <a:pt x="598" y="875"/>
                  </a:lnTo>
                  <a:lnTo>
                    <a:pt x="639" y="836"/>
                  </a:lnTo>
                  <a:lnTo>
                    <a:pt x="687" y="797"/>
                  </a:lnTo>
                  <a:lnTo>
                    <a:pt x="732" y="755"/>
                  </a:lnTo>
                  <a:lnTo>
                    <a:pt x="780" y="713"/>
                  </a:lnTo>
                  <a:lnTo>
                    <a:pt x="825" y="672"/>
                  </a:lnTo>
                  <a:lnTo>
                    <a:pt x="867" y="636"/>
                  </a:lnTo>
                  <a:lnTo>
                    <a:pt x="905" y="600"/>
                  </a:lnTo>
                  <a:lnTo>
                    <a:pt x="935" y="570"/>
                  </a:lnTo>
                  <a:lnTo>
                    <a:pt x="962" y="546"/>
                  </a:lnTo>
                  <a:lnTo>
                    <a:pt x="977" y="528"/>
                  </a:lnTo>
                  <a:lnTo>
                    <a:pt x="983" y="519"/>
                  </a:lnTo>
                  <a:lnTo>
                    <a:pt x="965" y="493"/>
                  </a:lnTo>
                  <a:lnTo>
                    <a:pt x="914" y="430"/>
                  </a:lnTo>
                  <a:lnTo>
                    <a:pt x="843" y="346"/>
                  </a:lnTo>
                  <a:lnTo>
                    <a:pt x="759" y="254"/>
                  </a:lnTo>
                  <a:lnTo>
                    <a:pt x="675" y="161"/>
                  </a:lnTo>
                  <a:lnTo>
                    <a:pt x="601" y="81"/>
                  </a:lnTo>
                  <a:lnTo>
                    <a:pt x="544" y="21"/>
                  </a:lnTo>
                  <a:lnTo>
                    <a:pt x="517" y="0"/>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6" name="Freeform 3086"/>
            <p:cNvSpPr>
              <a:spLocks noChangeAspect="1"/>
            </p:cNvSpPr>
            <p:nvPr/>
          </p:nvSpPr>
          <p:spPr bwMode="auto">
            <a:xfrm>
              <a:off x="801" y="1709"/>
              <a:ext cx="606" cy="474"/>
            </a:xfrm>
            <a:custGeom>
              <a:avLst/>
              <a:gdLst>
                <a:gd name="T0" fmla="*/ 463 w 884"/>
                <a:gd name="T1" fmla="*/ 0 h 877"/>
                <a:gd name="T2" fmla="*/ 436 w 884"/>
                <a:gd name="T3" fmla="*/ 18 h 877"/>
                <a:gd name="T4" fmla="*/ 379 w 884"/>
                <a:gd name="T5" fmla="*/ 62 h 877"/>
                <a:gd name="T6" fmla="*/ 305 w 884"/>
                <a:gd name="T7" fmla="*/ 125 h 877"/>
                <a:gd name="T8" fmla="*/ 224 w 884"/>
                <a:gd name="T9" fmla="*/ 200 h 877"/>
                <a:gd name="T10" fmla="*/ 140 w 884"/>
                <a:gd name="T11" fmla="*/ 277 h 877"/>
                <a:gd name="T12" fmla="*/ 69 w 884"/>
                <a:gd name="T13" fmla="*/ 343 h 877"/>
                <a:gd name="T14" fmla="*/ 18 w 884"/>
                <a:gd name="T15" fmla="*/ 394 h 877"/>
                <a:gd name="T16" fmla="*/ 0 w 884"/>
                <a:gd name="T17" fmla="*/ 418 h 877"/>
                <a:gd name="T18" fmla="*/ 15 w 884"/>
                <a:gd name="T19" fmla="*/ 442 h 877"/>
                <a:gd name="T20" fmla="*/ 60 w 884"/>
                <a:gd name="T21" fmla="*/ 498 h 877"/>
                <a:gd name="T22" fmla="*/ 123 w 884"/>
                <a:gd name="T23" fmla="*/ 570 h 877"/>
                <a:gd name="T24" fmla="*/ 194 w 884"/>
                <a:gd name="T25" fmla="*/ 653 h 877"/>
                <a:gd name="T26" fmla="*/ 269 w 884"/>
                <a:gd name="T27" fmla="*/ 737 h 877"/>
                <a:gd name="T28" fmla="*/ 338 w 884"/>
                <a:gd name="T29" fmla="*/ 809 h 877"/>
                <a:gd name="T30" fmla="*/ 388 w 884"/>
                <a:gd name="T31" fmla="*/ 859 h 877"/>
                <a:gd name="T32" fmla="*/ 415 w 884"/>
                <a:gd name="T33" fmla="*/ 877 h 877"/>
                <a:gd name="T34" fmla="*/ 442 w 884"/>
                <a:gd name="T35" fmla="*/ 859 h 877"/>
                <a:gd name="T36" fmla="*/ 499 w 884"/>
                <a:gd name="T37" fmla="*/ 815 h 877"/>
                <a:gd name="T38" fmla="*/ 574 w 884"/>
                <a:gd name="T39" fmla="*/ 752 h 877"/>
                <a:gd name="T40" fmla="*/ 660 w 884"/>
                <a:gd name="T41" fmla="*/ 677 h 877"/>
                <a:gd name="T42" fmla="*/ 741 w 884"/>
                <a:gd name="T43" fmla="*/ 603 h 877"/>
                <a:gd name="T44" fmla="*/ 813 w 884"/>
                <a:gd name="T45" fmla="*/ 537 h 877"/>
                <a:gd name="T46" fmla="*/ 863 w 884"/>
                <a:gd name="T47" fmla="*/ 489 h 877"/>
                <a:gd name="T48" fmla="*/ 884 w 884"/>
                <a:gd name="T49" fmla="*/ 465 h 877"/>
                <a:gd name="T50" fmla="*/ 866 w 884"/>
                <a:gd name="T51" fmla="*/ 442 h 877"/>
                <a:gd name="T52" fmla="*/ 821 w 884"/>
                <a:gd name="T53" fmla="*/ 385 h 877"/>
                <a:gd name="T54" fmla="*/ 759 w 884"/>
                <a:gd name="T55" fmla="*/ 310 h 877"/>
                <a:gd name="T56" fmla="*/ 684 w 884"/>
                <a:gd name="T57" fmla="*/ 227 h 877"/>
                <a:gd name="T58" fmla="*/ 609 w 884"/>
                <a:gd name="T59" fmla="*/ 143 h 877"/>
                <a:gd name="T60" fmla="*/ 541 w 884"/>
                <a:gd name="T61" fmla="*/ 71 h 877"/>
                <a:gd name="T62" fmla="*/ 490 w 884"/>
                <a:gd name="T63" fmla="*/ 21 h 877"/>
                <a:gd name="T64" fmla="*/ 463 w 884"/>
                <a:gd name="T65" fmla="*/ 0 h 877"/>
                <a:gd name="T66" fmla="*/ 463 w 884"/>
                <a:gd name="T6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4" h="877">
                  <a:moveTo>
                    <a:pt x="463" y="0"/>
                  </a:moveTo>
                  <a:lnTo>
                    <a:pt x="436" y="18"/>
                  </a:lnTo>
                  <a:lnTo>
                    <a:pt x="379" y="62"/>
                  </a:lnTo>
                  <a:lnTo>
                    <a:pt x="305" y="125"/>
                  </a:lnTo>
                  <a:lnTo>
                    <a:pt x="224" y="200"/>
                  </a:lnTo>
                  <a:lnTo>
                    <a:pt x="140" y="277"/>
                  </a:lnTo>
                  <a:lnTo>
                    <a:pt x="69" y="343"/>
                  </a:lnTo>
                  <a:lnTo>
                    <a:pt x="18" y="394"/>
                  </a:lnTo>
                  <a:lnTo>
                    <a:pt x="0" y="418"/>
                  </a:lnTo>
                  <a:lnTo>
                    <a:pt x="15" y="442"/>
                  </a:lnTo>
                  <a:lnTo>
                    <a:pt x="60" y="498"/>
                  </a:lnTo>
                  <a:lnTo>
                    <a:pt x="123" y="570"/>
                  </a:lnTo>
                  <a:lnTo>
                    <a:pt x="194" y="653"/>
                  </a:lnTo>
                  <a:lnTo>
                    <a:pt x="269" y="737"/>
                  </a:lnTo>
                  <a:lnTo>
                    <a:pt x="338" y="809"/>
                  </a:lnTo>
                  <a:lnTo>
                    <a:pt x="388" y="859"/>
                  </a:lnTo>
                  <a:lnTo>
                    <a:pt x="415" y="877"/>
                  </a:lnTo>
                  <a:lnTo>
                    <a:pt x="442" y="859"/>
                  </a:lnTo>
                  <a:lnTo>
                    <a:pt x="499" y="815"/>
                  </a:lnTo>
                  <a:lnTo>
                    <a:pt x="574" y="752"/>
                  </a:lnTo>
                  <a:lnTo>
                    <a:pt x="660" y="677"/>
                  </a:lnTo>
                  <a:lnTo>
                    <a:pt x="741" y="603"/>
                  </a:lnTo>
                  <a:lnTo>
                    <a:pt x="813" y="537"/>
                  </a:lnTo>
                  <a:lnTo>
                    <a:pt x="863" y="489"/>
                  </a:lnTo>
                  <a:lnTo>
                    <a:pt x="884" y="465"/>
                  </a:lnTo>
                  <a:lnTo>
                    <a:pt x="866" y="442"/>
                  </a:lnTo>
                  <a:lnTo>
                    <a:pt x="821" y="385"/>
                  </a:lnTo>
                  <a:lnTo>
                    <a:pt x="759" y="310"/>
                  </a:lnTo>
                  <a:lnTo>
                    <a:pt x="684" y="227"/>
                  </a:lnTo>
                  <a:lnTo>
                    <a:pt x="609" y="143"/>
                  </a:lnTo>
                  <a:lnTo>
                    <a:pt x="541" y="71"/>
                  </a:lnTo>
                  <a:lnTo>
                    <a:pt x="490" y="21"/>
                  </a:lnTo>
                  <a:lnTo>
                    <a:pt x="463" y="0"/>
                  </a:lnTo>
                  <a:lnTo>
                    <a:pt x="463"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7" name="Freeform 3087"/>
            <p:cNvSpPr>
              <a:spLocks noChangeAspect="1"/>
            </p:cNvSpPr>
            <p:nvPr/>
          </p:nvSpPr>
          <p:spPr bwMode="auto">
            <a:xfrm>
              <a:off x="516" y="1949"/>
              <a:ext cx="229" cy="346"/>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8" name="Freeform 3088"/>
            <p:cNvSpPr>
              <a:spLocks noChangeAspect="1"/>
            </p:cNvSpPr>
            <p:nvPr/>
          </p:nvSpPr>
          <p:spPr bwMode="auto">
            <a:xfrm>
              <a:off x="579" y="1987"/>
              <a:ext cx="35" cy="27"/>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9" name="Freeform 3089"/>
            <p:cNvSpPr>
              <a:spLocks noChangeAspect="1"/>
            </p:cNvSpPr>
            <p:nvPr/>
          </p:nvSpPr>
          <p:spPr bwMode="auto">
            <a:xfrm>
              <a:off x="594" y="2245"/>
              <a:ext cx="33" cy="27"/>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0" name="Freeform 3090"/>
            <p:cNvSpPr>
              <a:spLocks noChangeAspect="1"/>
            </p:cNvSpPr>
            <p:nvPr/>
          </p:nvSpPr>
          <p:spPr bwMode="auto">
            <a:xfrm>
              <a:off x="639" y="2200"/>
              <a:ext cx="39" cy="8"/>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1" name="Freeform 3091"/>
            <p:cNvSpPr>
              <a:spLocks noChangeAspect="1"/>
            </p:cNvSpPr>
            <p:nvPr/>
          </p:nvSpPr>
          <p:spPr bwMode="auto">
            <a:xfrm>
              <a:off x="662" y="2135"/>
              <a:ext cx="61" cy="35"/>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2" name="Freeform 3092"/>
            <p:cNvSpPr>
              <a:spLocks noChangeAspect="1"/>
            </p:cNvSpPr>
            <p:nvPr/>
          </p:nvSpPr>
          <p:spPr bwMode="auto">
            <a:xfrm>
              <a:off x="668" y="2142"/>
              <a:ext cx="47" cy="18"/>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3" name="Freeform 3093"/>
            <p:cNvSpPr>
              <a:spLocks noChangeAspect="1"/>
            </p:cNvSpPr>
            <p:nvPr/>
          </p:nvSpPr>
          <p:spPr bwMode="auto">
            <a:xfrm>
              <a:off x="691" y="2112"/>
              <a:ext cx="30" cy="10"/>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4" name="Freeform 3094"/>
            <p:cNvSpPr>
              <a:spLocks noChangeAspect="1"/>
            </p:cNvSpPr>
            <p:nvPr/>
          </p:nvSpPr>
          <p:spPr bwMode="auto">
            <a:xfrm>
              <a:off x="631" y="2082"/>
              <a:ext cx="51" cy="9"/>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5" name="Freeform 3095"/>
            <p:cNvSpPr>
              <a:spLocks noChangeAspect="1"/>
            </p:cNvSpPr>
            <p:nvPr/>
          </p:nvSpPr>
          <p:spPr bwMode="auto">
            <a:xfrm>
              <a:off x="711" y="2077"/>
              <a:ext cx="26" cy="11"/>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6" name="Freeform 3096"/>
            <p:cNvSpPr>
              <a:spLocks noChangeAspect="1"/>
            </p:cNvSpPr>
            <p:nvPr/>
          </p:nvSpPr>
          <p:spPr bwMode="auto">
            <a:xfrm>
              <a:off x="715" y="2055"/>
              <a:ext cx="26" cy="10"/>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7" name="Freeform 3097"/>
            <p:cNvSpPr>
              <a:spLocks noChangeAspect="1"/>
            </p:cNvSpPr>
            <p:nvPr/>
          </p:nvSpPr>
          <p:spPr bwMode="auto">
            <a:xfrm>
              <a:off x="623" y="2056"/>
              <a:ext cx="57" cy="19"/>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8" name="Freeform 3098"/>
            <p:cNvSpPr>
              <a:spLocks noChangeAspect="1"/>
            </p:cNvSpPr>
            <p:nvPr/>
          </p:nvSpPr>
          <p:spPr bwMode="auto">
            <a:xfrm>
              <a:off x="430" y="1938"/>
              <a:ext cx="330" cy="265"/>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9" name="Freeform 3099"/>
            <p:cNvSpPr>
              <a:spLocks noChangeAspect="1"/>
            </p:cNvSpPr>
            <p:nvPr/>
          </p:nvSpPr>
          <p:spPr bwMode="auto">
            <a:xfrm>
              <a:off x="579" y="1987"/>
              <a:ext cx="35" cy="27"/>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0" name="Freeform 3100"/>
            <p:cNvSpPr>
              <a:spLocks noChangeAspect="1"/>
            </p:cNvSpPr>
            <p:nvPr/>
          </p:nvSpPr>
          <p:spPr bwMode="auto">
            <a:xfrm>
              <a:off x="461" y="1924"/>
              <a:ext cx="336" cy="148"/>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1" name="Freeform 3101"/>
            <p:cNvSpPr>
              <a:spLocks noChangeAspect="1"/>
            </p:cNvSpPr>
            <p:nvPr/>
          </p:nvSpPr>
          <p:spPr bwMode="auto">
            <a:xfrm>
              <a:off x="381" y="2809"/>
              <a:ext cx="389" cy="1025"/>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2" name="Freeform 3102"/>
            <p:cNvSpPr>
              <a:spLocks noChangeAspect="1"/>
            </p:cNvSpPr>
            <p:nvPr/>
          </p:nvSpPr>
          <p:spPr bwMode="auto">
            <a:xfrm>
              <a:off x="649" y="2884"/>
              <a:ext cx="33" cy="28"/>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3" name="Freeform 3103"/>
            <p:cNvSpPr>
              <a:spLocks noChangeAspect="1"/>
            </p:cNvSpPr>
            <p:nvPr/>
          </p:nvSpPr>
          <p:spPr bwMode="auto">
            <a:xfrm>
              <a:off x="402" y="3778"/>
              <a:ext cx="34" cy="2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4" name="Freeform 3104"/>
            <p:cNvSpPr>
              <a:spLocks noChangeAspect="1"/>
            </p:cNvSpPr>
            <p:nvPr/>
          </p:nvSpPr>
          <p:spPr bwMode="auto">
            <a:xfrm>
              <a:off x="363" y="3767"/>
              <a:ext cx="270" cy="113"/>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5" name="Freeform 3105"/>
            <p:cNvSpPr>
              <a:spLocks noChangeAspect="1"/>
            </p:cNvSpPr>
            <p:nvPr/>
          </p:nvSpPr>
          <p:spPr bwMode="auto">
            <a:xfrm>
              <a:off x="402" y="3778"/>
              <a:ext cx="34" cy="2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6" name="Freeform 3106"/>
            <p:cNvSpPr>
              <a:spLocks noChangeAspect="1"/>
            </p:cNvSpPr>
            <p:nvPr/>
          </p:nvSpPr>
          <p:spPr bwMode="auto">
            <a:xfrm>
              <a:off x="350" y="3789"/>
              <a:ext cx="289" cy="95"/>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7" name="Freeform 3107"/>
            <p:cNvSpPr>
              <a:spLocks noChangeAspect="1"/>
            </p:cNvSpPr>
            <p:nvPr/>
          </p:nvSpPr>
          <p:spPr bwMode="auto">
            <a:xfrm>
              <a:off x="352" y="3847"/>
              <a:ext cx="277" cy="42"/>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8" name="Freeform 3108"/>
            <p:cNvSpPr>
              <a:spLocks noChangeAspect="1"/>
            </p:cNvSpPr>
            <p:nvPr/>
          </p:nvSpPr>
          <p:spPr bwMode="auto">
            <a:xfrm>
              <a:off x="336" y="2803"/>
              <a:ext cx="451" cy="1015"/>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9" name="Freeform 3109"/>
            <p:cNvSpPr>
              <a:spLocks noChangeAspect="1"/>
            </p:cNvSpPr>
            <p:nvPr/>
          </p:nvSpPr>
          <p:spPr bwMode="auto">
            <a:xfrm>
              <a:off x="575" y="2807"/>
              <a:ext cx="336" cy="102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70" name="Freeform 3110"/>
            <p:cNvSpPr>
              <a:spLocks noChangeAspect="1"/>
            </p:cNvSpPr>
            <p:nvPr/>
          </p:nvSpPr>
          <p:spPr bwMode="auto">
            <a:xfrm>
              <a:off x="649" y="2884"/>
              <a:ext cx="33" cy="28"/>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71" name="Freeform 3111"/>
            <p:cNvSpPr>
              <a:spLocks noChangeAspect="1"/>
            </p:cNvSpPr>
            <p:nvPr/>
          </p:nvSpPr>
          <p:spPr bwMode="auto">
            <a:xfrm>
              <a:off x="780" y="3782"/>
              <a:ext cx="35" cy="28"/>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72" name="Freeform 3112"/>
            <p:cNvSpPr>
              <a:spLocks noChangeAspect="1"/>
            </p:cNvSpPr>
            <p:nvPr/>
          </p:nvSpPr>
          <p:spPr bwMode="auto">
            <a:xfrm>
              <a:off x="780" y="3782"/>
              <a:ext cx="35" cy="28"/>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73" name="Freeform 3113"/>
            <p:cNvSpPr>
              <a:spLocks noChangeAspect="1"/>
            </p:cNvSpPr>
            <p:nvPr/>
          </p:nvSpPr>
          <p:spPr bwMode="auto">
            <a:xfrm>
              <a:off x="758" y="3757"/>
              <a:ext cx="194" cy="174"/>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74" name="Freeform 3114"/>
            <p:cNvSpPr>
              <a:spLocks noChangeAspect="1"/>
            </p:cNvSpPr>
            <p:nvPr/>
          </p:nvSpPr>
          <p:spPr bwMode="auto">
            <a:xfrm>
              <a:off x="737" y="3786"/>
              <a:ext cx="222" cy="148"/>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75" name="Freeform 3115"/>
            <p:cNvSpPr>
              <a:spLocks noChangeAspect="1"/>
            </p:cNvSpPr>
            <p:nvPr/>
          </p:nvSpPr>
          <p:spPr bwMode="auto">
            <a:xfrm>
              <a:off x="737" y="3854"/>
              <a:ext cx="207" cy="82"/>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76" name="Freeform 3116"/>
            <p:cNvSpPr>
              <a:spLocks noChangeAspect="1"/>
            </p:cNvSpPr>
            <p:nvPr/>
          </p:nvSpPr>
          <p:spPr bwMode="auto">
            <a:xfrm>
              <a:off x="547" y="2800"/>
              <a:ext cx="375" cy="1046"/>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77" name="Freeform 3117"/>
            <p:cNvSpPr>
              <a:spLocks noChangeAspect="1"/>
            </p:cNvSpPr>
            <p:nvPr/>
          </p:nvSpPr>
          <p:spPr bwMode="auto">
            <a:xfrm>
              <a:off x="485" y="2224"/>
              <a:ext cx="328" cy="744"/>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78" name="Freeform 3118"/>
            <p:cNvSpPr>
              <a:spLocks noChangeAspect="1"/>
            </p:cNvSpPr>
            <p:nvPr/>
          </p:nvSpPr>
          <p:spPr bwMode="auto">
            <a:xfrm>
              <a:off x="598" y="2335"/>
              <a:ext cx="35" cy="28"/>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79" name="Freeform 3119"/>
            <p:cNvSpPr>
              <a:spLocks noChangeAspect="1"/>
            </p:cNvSpPr>
            <p:nvPr/>
          </p:nvSpPr>
          <p:spPr bwMode="auto">
            <a:xfrm>
              <a:off x="594" y="2245"/>
              <a:ext cx="35" cy="27"/>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80" name="Freeform 3120"/>
            <p:cNvSpPr>
              <a:spLocks noChangeAspect="1"/>
            </p:cNvSpPr>
            <p:nvPr/>
          </p:nvSpPr>
          <p:spPr bwMode="auto">
            <a:xfrm>
              <a:off x="647" y="2884"/>
              <a:ext cx="35" cy="28"/>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81" name="Freeform 3121"/>
            <p:cNvSpPr>
              <a:spLocks noChangeAspect="1"/>
            </p:cNvSpPr>
            <p:nvPr/>
          </p:nvSpPr>
          <p:spPr bwMode="auto">
            <a:xfrm>
              <a:off x="477" y="2211"/>
              <a:ext cx="342" cy="505"/>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82" name="Freeform 3122"/>
            <p:cNvSpPr>
              <a:spLocks noChangeAspect="1"/>
            </p:cNvSpPr>
            <p:nvPr/>
          </p:nvSpPr>
          <p:spPr bwMode="auto">
            <a:xfrm>
              <a:off x="461" y="2701"/>
              <a:ext cx="346" cy="275"/>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83" name="Freeform 3123"/>
            <p:cNvSpPr>
              <a:spLocks noChangeAspect="1"/>
            </p:cNvSpPr>
            <p:nvPr/>
          </p:nvSpPr>
          <p:spPr bwMode="auto">
            <a:xfrm>
              <a:off x="457" y="2240"/>
              <a:ext cx="408" cy="568"/>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84" name="Freeform 3124"/>
            <p:cNvSpPr>
              <a:spLocks noChangeAspect="1"/>
            </p:cNvSpPr>
            <p:nvPr/>
          </p:nvSpPr>
          <p:spPr bwMode="auto">
            <a:xfrm>
              <a:off x="461" y="2487"/>
              <a:ext cx="389" cy="109"/>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85" name="Freeform 3125"/>
            <p:cNvSpPr>
              <a:spLocks noChangeAspect="1"/>
            </p:cNvSpPr>
            <p:nvPr/>
          </p:nvSpPr>
          <p:spPr bwMode="auto">
            <a:xfrm>
              <a:off x="459" y="2651"/>
              <a:ext cx="404" cy="86"/>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86" name="Freeform 3126"/>
            <p:cNvSpPr>
              <a:spLocks noChangeAspect="1"/>
            </p:cNvSpPr>
            <p:nvPr/>
          </p:nvSpPr>
          <p:spPr bwMode="auto">
            <a:xfrm>
              <a:off x="1006" y="2687"/>
              <a:ext cx="149" cy="82"/>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87" name="Freeform 3127"/>
            <p:cNvSpPr>
              <a:spLocks noChangeAspect="1"/>
            </p:cNvSpPr>
            <p:nvPr/>
          </p:nvSpPr>
          <p:spPr bwMode="auto">
            <a:xfrm>
              <a:off x="1006" y="2709"/>
              <a:ext cx="33" cy="28"/>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88" name="Freeform 3128"/>
            <p:cNvSpPr>
              <a:spLocks noChangeAspect="1"/>
            </p:cNvSpPr>
            <p:nvPr/>
          </p:nvSpPr>
          <p:spPr bwMode="auto">
            <a:xfrm>
              <a:off x="555" y="2287"/>
              <a:ext cx="486" cy="452"/>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89" name="Freeform 3129"/>
            <p:cNvSpPr>
              <a:spLocks noChangeAspect="1"/>
            </p:cNvSpPr>
            <p:nvPr/>
          </p:nvSpPr>
          <p:spPr bwMode="auto">
            <a:xfrm>
              <a:off x="1006" y="2709"/>
              <a:ext cx="35" cy="28"/>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90" name="Freeform 3130"/>
            <p:cNvSpPr>
              <a:spLocks noChangeAspect="1"/>
            </p:cNvSpPr>
            <p:nvPr/>
          </p:nvSpPr>
          <p:spPr bwMode="auto">
            <a:xfrm>
              <a:off x="598" y="2335"/>
              <a:ext cx="35" cy="28"/>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91" name="Freeform 3131"/>
            <p:cNvSpPr>
              <a:spLocks noChangeAspect="1"/>
            </p:cNvSpPr>
            <p:nvPr/>
          </p:nvSpPr>
          <p:spPr bwMode="auto">
            <a:xfrm>
              <a:off x="543" y="2280"/>
              <a:ext cx="481" cy="468"/>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92" name="Text Box 3132"/>
            <p:cNvSpPr txBox="1">
              <a:spLocks noChangeAspect="1" noChangeArrowheads="1"/>
            </p:cNvSpPr>
            <p:nvPr/>
          </p:nvSpPr>
          <p:spPr bwMode="auto">
            <a:xfrm>
              <a:off x="768" y="1827"/>
              <a:ext cx="681"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endParaRPr lang="en-US" sz="1400"/>
            </a:p>
          </p:txBody>
        </p:sp>
      </p:grpSp>
      <p:pic>
        <p:nvPicPr>
          <p:cNvPr id="274493" name="Picture 3133" descr="May21_01 7"/>
          <p:cNvPicPr>
            <a:picLocks noChangeAspect="1" noChangeArrowheads="1"/>
          </p:cNvPicPr>
          <p:nvPr/>
        </p:nvPicPr>
        <p:blipFill>
          <a:blip r:embed="rId4" cstate="print">
            <a:lum bright="6000" contrast="6000"/>
            <a:extLst>
              <a:ext uri="{28A0092B-C50C-407E-A947-70E740481C1C}">
                <a14:useLocalDpi xmlns:a14="http://schemas.microsoft.com/office/drawing/2010/main" val="0"/>
              </a:ext>
            </a:extLst>
          </a:blip>
          <a:srcRect r="33359"/>
          <a:stretch>
            <a:fillRect/>
          </a:stretch>
        </p:blipFill>
        <p:spPr bwMode="auto">
          <a:xfrm>
            <a:off x="6781800" y="1219200"/>
            <a:ext cx="1981200" cy="1947863"/>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74496" name="WordArt 3136"/>
          <p:cNvSpPr>
            <a:spLocks noChangeArrowheads="1" noChangeShapeType="1" noTextEdit="1"/>
          </p:cNvSpPr>
          <p:nvPr/>
        </p:nvSpPr>
        <p:spPr bwMode="auto">
          <a:xfrm>
            <a:off x="5867400" y="5943600"/>
            <a:ext cx="2971800" cy="533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50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"Caution Zone"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ChangeArrowheads="1"/>
          </p:cNvSpPr>
          <p:nvPr>
            <p:ph type="title"/>
          </p:nvPr>
        </p:nvSpPr>
        <p:spPr>
          <a:xfrm>
            <a:off x="838200" y="285750"/>
            <a:ext cx="8305800" cy="1143000"/>
          </a:xfrm>
        </p:spPr>
        <p:txBody>
          <a:bodyPr>
            <a:normAutofit fontScale="90000"/>
          </a:bodyPr>
          <a:lstStyle/>
          <a:p>
            <a:pPr algn="l">
              <a:lnSpc>
                <a:spcPct val="80000"/>
              </a:lnSpc>
            </a:pPr>
            <a:r>
              <a:rPr lang="en-US" sz="4800" b="1"/>
              <a:t>Moderate to High </a:t>
            </a:r>
            <a:br>
              <a:rPr lang="en-US" sz="4800" b="1"/>
            </a:br>
            <a:r>
              <a:rPr lang="en-US" sz="4800" b="1"/>
              <a:t>Hand-Arm Vibration</a:t>
            </a:r>
            <a:endParaRPr lang="en-US" sz="4000"/>
          </a:p>
        </p:txBody>
      </p:sp>
      <p:sp>
        <p:nvSpPr>
          <p:cNvPr id="175107" name="Rectangle 1027"/>
          <p:cNvSpPr>
            <a:spLocks noGrp="1" noChangeArrowheads="1"/>
          </p:cNvSpPr>
          <p:nvPr>
            <p:ph sz="half" idx="1"/>
          </p:nvPr>
        </p:nvSpPr>
        <p:spPr>
          <a:xfrm>
            <a:off x="4724400" y="1600200"/>
            <a:ext cx="3733800" cy="4114800"/>
          </a:xfrm>
        </p:spPr>
        <p:txBody>
          <a:bodyPr/>
          <a:lstStyle/>
          <a:p>
            <a:pPr>
              <a:buFont typeface="Monotype Sorts" pitchFamily="2" charset="2"/>
              <a:buNone/>
            </a:pPr>
            <a:r>
              <a:rPr lang="en-US" b="1" u="sng" dirty="0">
                <a:latin typeface="Tahoma" pitchFamily="34" charset="0"/>
              </a:rPr>
              <a:t>High Level</a:t>
            </a:r>
          </a:p>
          <a:p>
            <a:pPr>
              <a:buFont typeface="Monotype Sorts" pitchFamily="2" charset="2"/>
              <a:buNone/>
            </a:pPr>
            <a:r>
              <a:rPr lang="en-US" dirty="0">
                <a:latin typeface="Tahoma" pitchFamily="34" charset="0"/>
              </a:rPr>
              <a:t>More than</a:t>
            </a:r>
          </a:p>
          <a:p>
            <a:pPr>
              <a:buFont typeface="Monotype Sorts" pitchFamily="2" charset="2"/>
              <a:buNone/>
            </a:pPr>
            <a:r>
              <a:rPr lang="en-US" dirty="0">
                <a:solidFill>
                  <a:srgbClr val="00B050"/>
                </a:solidFill>
                <a:latin typeface="Tahoma" pitchFamily="34" charset="0"/>
              </a:rPr>
              <a:t>30 min/day.</a:t>
            </a:r>
            <a:endParaRPr lang="en-US" dirty="0">
              <a:solidFill>
                <a:srgbClr val="00B050"/>
              </a:solidFill>
            </a:endParaRPr>
          </a:p>
          <a:p>
            <a:pPr lvl="1">
              <a:buFontTx/>
              <a:buNone/>
            </a:pPr>
            <a:endParaRPr lang="en-US" b="1" dirty="0"/>
          </a:p>
        </p:txBody>
      </p:sp>
      <p:sp>
        <p:nvSpPr>
          <p:cNvPr id="175108" name="Rectangle 1028"/>
          <p:cNvSpPr>
            <a:spLocks noGrp="1" noChangeArrowheads="1"/>
          </p:cNvSpPr>
          <p:nvPr>
            <p:ph sz="half" idx="2"/>
          </p:nvPr>
        </p:nvSpPr>
        <p:spPr>
          <a:xfrm>
            <a:off x="838200" y="1600200"/>
            <a:ext cx="3810000" cy="4114800"/>
          </a:xfrm>
        </p:spPr>
        <p:txBody>
          <a:bodyPr/>
          <a:lstStyle/>
          <a:p>
            <a:pPr>
              <a:buFont typeface="Monotype Sorts" pitchFamily="2" charset="2"/>
              <a:buNone/>
            </a:pPr>
            <a:r>
              <a:rPr lang="en-US" b="1" u="sng" dirty="0">
                <a:latin typeface="Tahoma" pitchFamily="34" charset="0"/>
              </a:rPr>
              <a:t>Moderate Level</a:t>
            </a:r>
            <a:endParaRPr lang="en-US" b="1" dirty="0">
              <a:latin typeface="Tahoma" pitchFamily="34" charset="0"/>
            </a:endParaRPr>
          </a:p>
          <a:p>
            <a:pPr>
              <a:lnSpc>
                <a:spcPct val="100000"/>
              </a:lnSpc>
              <a:buFont typeface="Monotype Sorts" pitchFamily="2" charset="2"/>
              <a:buNone/>
            </a:pPr>
            <a:r>
              <a:rPr lang="en-US" dirty="0">
                <a:latin typeface="Tahoma" pitchFamily="34" charset="0"/>
              </a:rPr>
              <a:t>More than </a:t>
            </a:r>
          </a:p>
          <a:p>
            <a:pPr>
              <a:lnSpc>
                <a:spcPct val="100000"/>
              </a:lnSpc>
              <a:buFont typeface="Monotype Sorts" pitchFamily="2" charset="2"/>
              <a:buNone/>
            </a:pPr>
            <a:r>
              <a:rPr lang="en-US" dirty="0">
                <a:solidFill>
                  <a:srgbClr val="00B050"/>
                </a:solidFill>
                <a:latin typeface="Tahoma" pitchFamily="34" charset="0"/>
              </a:rPr>
              <a:t>2 hours/day.</a:t>
            </a:r>
            <a:endParaRPr lang="en-US" dirty="0">
              <a:solidFill>
                <a:srgbClr val="00B050"/>
              </a:solidFill>
            </a:endParaRPr>
          </a:p>
        </p:txBody>
      </p:sp>
      <p:pic>
        <p:nvPicPr>
          <p:cNvPr id="175109" name="Picture 1029" descr="M-1"/>
          <p:cNvPicPr>
            <a:picLocks noChangeAspect="1" noChangeArrowheads="1"/>
          </p:cNvPicPr>
          <p:nvPr/>
        </p:nvPicPr>
        <p:blipFill>
          <a:blip r:embed="rId3">
            <a:lum contrast="24000"/>
            <a:extLst>
              <a:ext uri="{28A0092B-C50C-407E-A947-70E740481C1C}">
                <a14:useLocalDpi xmlns:a14="http://schemas.microsoft.com/office/drawing/2010/main" val="0"/>
              </a:ext>
            </a:extLst>
          </a:blip>
          <a:srcRect l="615" t="3183" r="50769" b="17503"/>
          <a:stretch>
            <a:fillRect/>
          </a:stretch>
        </p:blipFill>
        <p:spPr bwMode="auto">
          <a:xfrm>
            <a:off x="917575" y="3201988"/>
            <a:ext cx="2819400" cy="2668587"/>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grpSp>
        <p:nvGrpSpPr>
          <p:cNvPr id="175110" name="Group 1030"/>
          <p:cNvGrpSpPr>
            <a:grpSpLocks noChangeAspect="1"/>
          </p:cNvGrpSpPr>
          <p:nvPr/>
        </p:nvGrpSpPr>
        <p:grpSpPr bwMode="auto">
          <a:xfrm>
            <a:off x="304800" y="228600"/>
            <a:ext cx="638175" cy="1295400"/>
            <a:chOff x="336" y="1680"/>
            <a:chExt cx="1113" cy="2256"/>
          </a:xfrm>
        </p:grpSpPr>
        <p:sp>
          <p:nvSpPr>
            <p:cNvPr id="175111" name="Freeform 1031"/>
            <p:cNvSpPr>
              <a:spLocks noChangeAspect="1"/>
            </p:cNvSpPr>
            <p:nvPr/>
          </p:nvSpPr>
          <p:spPr bwMode="auto">
            <a:xfrm>
              <a:off x="1012" y="2479"/>
              <a:ext cx="154" cy="7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12" name="Freeform 1032"/>
            <p:cNvSpPr>
              <a:spLocks noChangeAspect="1"/>
            </p:cNvSpPr>
            <p:nvPr/>
          </p:nvSpPr>
          <p:spPr bwMode="auto">
            <a:xfrm>
              <a:off x="1012" y="2491"/>
              <a:ext cx="34" cy="28"/>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13" name="Freeform 1033"/>
            <p:cNvSpPr>
              <a:spLocks noChangeAspect="1"/>
            </p:cNvSpPr>
            <p:nvPr/>
          </p:nvSpPr>
          <p:spPr bwMode="auto">
            <a:xfrm>
              <a:off x="551" y="2283"/>
              <a:ext cx="497" cy="354"/>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14" name="Freeform 1034"/>
            <p:cNvSpPr>
              <a:spLocks noChangeAspect="1"/>
            </p:cNvSpPr>
            <p:nvPr/>
          </p:nvSpPr>
          <p:spPr bwMode="auto">
            <a:xfrm>
              <a:off x="1012" y="2491"/>
              <a:ext cx="34" cy="28"/>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15" name="Freeform 1035"/>
            <p:cNvSpPr>
              <a:spLocks noChangeAspect="1"/>
            </p:cNvSpPr>
            <p:nvPr/>
          </p:nvSpPr>
          <p:spPr bwMode="auto">
            <a:xfrm>
              <a:off x="598" y="2335"/>
              <a:ext cx="35" cy="28"/>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16" name="Freeform 1036"/>
            <p:cNvSpPr>
              <a:spLocks noChangeAspect="1"/>
            </p:cNvSpPr>
            <p:nvPr/>
          </p:nvSpPr>
          <p:spPr bwMode="auto">
            <a:xfrm>
              <a:off x="539" y="2280"/>
              <a:ext cx="490" cy="36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17" name="Freeform 1037"/>
            <p:cNvSpPr>
              <a:spLocks noChangeAspect="1"/>
            </p:cNvSpPr>
            <p:nvPr/>
          </p:nvSpPr>
          <p:spPr bwMode="auto">
            <a:xfrm>
              <a:off x="772" y="1680"/>
              <a:ext cx="660" cy="520"/>
            </a:xfrm>
            <a:custGeom>
              <a:avLst/>
              <a:gdLst>
                <a:gd name="T0" fmla="*/ 12 w 962"/>
                <a:gd name="T1" fmla="*/ 269 h 961"/>
                <a:gd name="T2" fmla="*/ 299 w 962"/>
                <a:gd name="T3" fmla="*/ 0 h 961"/>
                <a:gd name="T4" fmla="*/ 690 w 962"/>
                <a:gd name="T5" fmla="*/ 15 h 961"/>
                <a:gd name="T6" fmla="*/ 962 w 962"/>
                <a:gd name="T7" fmla="*/ 301 h 961"/>
                <a:gd name="T8" fmla="*/ 947 w 962"/>
                <a:gd name="T9" fmla="*/ 696 h 961"/>
                <a:gd name="T10" fmla="*/ 657 w 962"/>
                <a:gd name="T11" fmla="*/ 961 h 961"/>
                <a:gd name="T12" fmla="*/ 266 w 962"/>
                <a:gd name="T13" fmla="*/ 949 h 961"/>
                <a:gd name="T14" fmla="*/ 0 w 962"/>
                <a:gd name="T15" fmla="*/ 663 h 961"/>
                <a:gd name="T16" fmla="*/ 12 w 962"/>
                <a:gd name="T17" fmla="*/ 26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961">
                  <a:moveTo>
                    <a:pt x="12" y="269"/>
                  </a:moveTo>
                  <a:lnTo>
                    <a:pt x="299" y="0"/>
                  </a:lnTo>
                  <a:lnTo>
                    <a:pt x="690" y="15"/>
                  </a:lnTo>
                  <a:lnTo>
                    <a:pt x="962" y="301"/>
                  </a:lnTo>
                  <a:lnTo>
                    <a:pt x="947" y="696"/>
                  </a:lnTo>
                  <a:lnTo>
                    <a:pt x="657" y="961"/>
                  </a:lnTo>
                  <a:lnTo>
                    <a:pt x="266" y="949"/>
                  </a:lnTo>
                  <a:lnTo>
                    <a:pt x="0" y="663"/>
                  </a:lnTo>
                  <a:lnTo>
                    <a:pt x="12" y="269"/>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18" name="Freeform 1038"/>
            <p:cNvSpPr>
              <a:spLocks noChangeAspect="1"/>
            </p:cNvSpPr>
            <p:nvPr/>
          </p:nvSpPr>
          <p:spPr bwMode="auto">
            <a:xfrm>
              <a:off x="1006" y="2178"/>
              <a:ext cx="98" cy="1714"/>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19" name="Freeform 1039"/>
            <p:cNvSpPr>
              <a:spLocks noChangeAspect="1"/>
            </p:cNvSpPr>
            <p:nvPr/>
          </p:nvSpPr>
          <p:spPr bwMode="auto">
            <a:xfrm>
              <a:off x="766" y="1682"/>
              <a:ext cx="674" cy="527"/>
            </a:xfrm>
            <a:custGeom>
              <a:avLst/>
              <a:gdLst>
                <a:gd name="T0" fmla="*/ 517 w 983"/>
                <a:gd name="T1" fmla="*/ 0 h 976"/>
                <a:gd name="T2" fmla="*/ 508 w 983"/>
                <a:gd name="T3" fmla="*/ 6 h 976"/>
                <a:gd name="T4" fmla="*/ 487 w 983"/>
                <a:gd name="T5" fmla="*/ 18 h 976"/>
                <a:gd name="T6" fmla="*/ 460 w 983"/>
                <a:gd name="T7" fmla="*/ 42 h 976"/>
                <a:gd name="T8" fmla="*/ 424 w 983"/>
                <a:gd name="T9" fmla="*/ 69 h 976"/>
                <a:gd name="T10" fmla="*/ 386 w 983"/>
                <a:gd name="T11" fmla="*/ 104 h 976"/>
                <a:gd name="T12" fmla="*/ 341 w 983"/>
                <a:gd name="T13" fmla="*/ 140 h 976"/>
                <a:gd name="T14" fmla="*/ 296 w 983"/>
                <a:gd name="T15" fmla="*/ 182 h 976"/>
                <a:gd name="T16" fmla="*/ 248 w 983"/>
                <a:gd name="T17" fmla="*/ 224 h 976"/>
                <a:gd name="T18" fmla="*/ 200 w 983"/>
                <a:gd name="T19" fmla="*/ 266 h 976"/>
                <a:gd name="T20" fmla="*/ 156 w 983"/>
                <a:gd name="T21" fmla="*/ 307 h 976"/>
                <a:gd name="T22" fmla="*/ 114 w 983"/>
                <a:gd name="T23" fmla="*/ 346 h 976"/>
                <a:gd name="T24" fmla="*/ 78 w 983"/>
                <a:gd name="T25" fmla="*/ 382 h 976"/>
                <a:gd name="T26" fmla="*/ 45 w 983"/>
                <a:gd name="T27" fmla="*/ 412 h 976"/>
                <a:gd name="T28" fmla="*/ 21 w 983"/>
                <a:gd name="T29" fmla="*/ 436 h 976"/>
                <a:gd name="T30" fmla="*/ 6 w 983"/>
                <a:gd name="T31" fmla="*/ 454 h 976"/>
                <a:gd name="T32" fmla="*/ 0 w 983"/>
                <a:gd name="T33" fmla="*/ 463 h 976"/>
                <a:gd name="T34" fmla="*/ 18 w 983"/>
                <a:gd name="T35" fmla="*/ 490 h 976"/>
                <a:gd name="T36" fmla="*/ 69 w 983"/>
                <a:gd name="T37" fmla="*/ 552 h 976"/>
                <a:gd name="T38" fmla="*/ 138 w 983"/>
                <a:gd name="T39" fmla="*/ 633 h 976"/>
                <a:gd name="T40" fmla="*/ 218 w 983"/>
                <a:gd name="T41" fmla="*/ 728 h 976"/>
                <a:gd name="T42" fmla="*/ 302 w 983"/>
                <a:gd name="T43" fmla="*/ 818 h 976"/>
                <a:gd name="T44" fmla="*/ 377 w 983"/>
                <a:gd name="T45" fmla="*/ 898 h 976"/>
                <a:gd name="T46" fmla="*/ 433 w 983"/>
                <a:gd name="T47" fmla="*/ 955 h 976"/>
                <a:gd name="T48" fmla="*/ 463 w 983"/>
                <a:gd name="T49" fmla="*/ 976 h 976"/>
                <a:gd name="T50" fmla="*/ 475 w 983"/>
                <a:gd name="T51" fmla="*/ 970 h 976"/>
                <a:gd name="T52" fmla="*/ 493 w 983"/>
                <a:gd name="T53" fmla="*/ 958 h 976"/>
                <a:gd name="T54" fmla="*/ 523 w 983"/>
                <a:gd name="T55" fmla="*/ 934 h 976"/>
                <a:gd name="T56" fmla="*/ 556 w 983"/>
                <a:gd name="T57" fmla="*/ 907 h 976"/>
                <a:gd name="T58" fmla="*/ 598 w 983"/>
                <a:gd name="T59" fmla="*/ 875 h 976"/>
                <a:gd name="T60" fmla="*/ 639 w 983"/>
                <a:gd name="T61" fmla="*/ 836 h 976"/>
                <a:gd name="T62" fmla="*/ 687 w 983"/>
                <a:gd name="T63" fmla="*/ 797 h 976"/>
                <a:gd name="T64" fmla="*/ 732 w 983"/>
                <a:gd name="T65" fmla="*/ 755 h 976"/>
                <a:gd name="T66" fmla="*/ 780 w 983"/>
                <a:gd name="T67" fmla="*/ 713 h 976"/>
                <a:gd name="T68" fmla="*/ 825 w 983"/>
                <a:gd name="T69" fmla="*/ 672 h 976"/>
                <a:gd name="T70" fmla="*/ 867 w 983"/>
                <a:gd name="T71" fmla="*/ 636 h 976"/>
                <a:gd name="T72" fmla="*/ 905 w 983"/>
                <a:gd name="T73" fmla="*/ 600 h 976"/>
                <a:gd name="T74" fmla="*/ 935 w 983"/>
                <a:gd name="T75" fmla="*/ 570 h 976"/>
                <a:gd name="T76" fmla="*/ 962 w 983"/>
                <a:gd name="T77" fmla="*/ 546 h 976"/>
                <a:gd name="T78" fmla="*/ 977 w 983"/>
                <a:gd name="T79" fmla="*/ 528 h 976"/>
                <a:gd name="T80" fmla="*/ 983 w 983"/>
                <a:gd name="T81" fmla="*/ 519 h 976"/>
                <a:gd name="T82" fmla="*/ 965 w 983"/>
                <a:gd name="T83" fmla="*/ 493 h 976"/>
                <a:gd name="T84" fmla="*/ 914 w 983"/>
                <a:gd name="T85" fmla="*/ 430 h 976"/>
                <a:gd name="T86" fmla="*/ 843 w 983"/>
                <a:gd name="T87" fmla="*/ 346 h 976"/>
                <a:gd name="T88" fmla="*/ 759 w 983"/>
                <a:gd name="T89" fmla="*/ 254 h 976"/>
                <a:gd name="T90" fmla="*/ 675 w 983"/>
                <a:gd name="T91" fmla="*/ 161 h 976"/>
                <a:gd name="T92" fmla="*/ 601 w 983"/>
                <a:gd name="T93" fmla="*/ 81 h 976"/>
                <a:gd name="T94" fmla="*/ 544 w 983"/>
                <a:gd name="T95" fmla="*/ 21 h 976"/>
                <a:gd name="T96" fmla="*/ 517 w 983"/>
                <a:gd name="T97" fmla="*/ 0 h 976"/>
                <a:gd name="T98" fmla="*/ 517 w 983"/>
                <a:gd name="T9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3" h="976">
                  <a:moveTo>
                    <a:pt x="517" y="0"/>
                  </a:moveTo>
                  <a:lnTo>
                    <a:pt x="508" y="6"/>
                  </a:lnTo>
                  <a:lnTo>
                    <a:pt x="487" y="18"/>
                  </a:lnTo>
                  <a:lnTo>
                    <a:pt x="460" y="42"/>
                  </a:lnTo>
                  <a:lnTo>
                    <a:pt x="424" y="69"/>
                  </a:lnTo>
                  <a:lnTo>
                    <a:pt x="386" y="104"/>
                  </a:lnTo>
                  <a:lnTo>
                    <a:pt x="341" y="140"/>
                  </a:lnTo>
                  <a:lnTo>
                    <a:pt x="296" y="182"/>
                  </a:lnTo>
                  <a:lnTo>
                    <a:pt x="248" y="224"/>
                  </a:lnTo>
                  <a:lnTo>
                    <a:pt x="200" y="266"/>
                  </a:lnTo>
                  <a:lnTo>
                    <a:pt x="156" y="307"/>
                  </a:lnTo>
                  <a:lnTo>
                    <a:pt x="114" y="346"/>
                  </a:lnTo>
                  <a:lnTo>
                    <a:pt x="78" y="382"/>
                  </a:lnTo>
                  <a:lnTo>
                    <a:pt x="45" y="412"/>
                  </a:lnTo>
                  <a:lnTo>
                    <a:pt x="21" y="436"/>
                  </a:lnTo>
                  <a:lnTo>
                    <a:pt x="6" y="454"/>
                  </a:lnTo>
                  <a:lnTo>
                    <a:pt x="0" y="463"/>
                  </a:lnTo>
                  <a:lnTo>
                    <a:pt x="18" y="490"/>
                  </a:lnTo>
                  <a:lnTo>
                    <a:pt x="69" y="552"/>
                  </a:lnTo>
                  <a:lnTo>
                    <a:pt x="138" y="633"/>
                  </a:lnTo>
                  <a:lnTo>
                    <a:pt x="218" y="728"/>
                  </a:lnTo>
                  <a:lnTo>
                    <a:pt x="302" y="818"/>
                  </a:lnTo>
                  <a:lnTo>
                    <a:pt x="377" y="898"/>
                  </a:lnTo>
                  <a:lnTo>
                    <a:pt x="433" y="955"/>
                  </a:lnTo>
                  <a:lnTo>
                    <a:pt x="463" y="976"/>
                  </a:lnTo>
                  <a:lnTo>
                    <a:pt x="475" y="970"/>
                  </a:lnTo>
                  <a:lnTo>
                    <a:pt x="493" y="958"/>
                  </a:lnTo>
                  <a:lnTo>
                    <a:pt x="523" y="934"/>
                  </a:lnTo>
                  <a:lnTo>
                    <a:pt x="556" y="907"/>
                  </a:lnTo>
                  <a:lnTo>
                    <a:pt x="598" y="875"/>
                  </a:lnTo>
                  <a:lnTo>
                    <a:pt x="639" y="836"/>
                  </a:lnTo>
                  <a:lnTo>
                    <a:pt x="687" y="797"/>
                  </a:lnTo>
                  <a:lnTo>
                    <a:pt x="732" y="755"/>
                  </a:lnTo>
                  <a:lnTo>
                    <a:pt x="780" y="713"/>
                  </a:lnTo>
                  <a:lnTo>
                    <a:pt x="825" y="672"/>
                  </a:lnTo>
                  <a:lnTo>
                    <a:pt x="867" y="636"/>
                  </a:lnTo>
                  <a:lnTo>
                    <a:pt x="905" y="600"/>
                  </a:lnTo>
                  <a:lnTo>
                    <a:pt x="935" y="570"/>
                  </a:lnTo>
                  <a:lnTo>
                    <a:pt x="962" y="546"/>
                  </a:lnTo>
                  <a:lnTo>
                    <a:pt x="977" y="528"/>
                  </a:lnTo>
                  <a:lnTo>
                    <a:pt x="983" y="519"/>
                  </a:lnTo>
                  <a:lnTo>
                    <a:pt x="965" y="493"/>
                  </a:lnTo>
                  <a:lnTo>
                    <a:pt x="914" y="430"/>
                  </a:lnTo>
                  <a:lnTo>
                    <a:pt x="843" y="346"/>
                  </a:lnTo>
                  <a:lnTo>
                    <a:pt x="759" y="254"/>
                  </a:lnTo>
                  <a:lnTo>
                    <a:pt x="675" y="161"/>
                  </a:lnTo>
                  <a:lnTo>
                    <a:pt x="601" y="81"/>
                  </a:lnTo>
                  <a:lnTo>
                    <a:pt x="544" y="21"/>
                  </a:lnTo>
                  <a:lnTo>
                    <a:pt x="517" y="0"/>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20" name="Freeform 1040"/>
            <p:cNvSpPr>
              <a:spLocks noChangeAspect="1"/>
            </p:cNvSpPr>
            <p:nvPr/>
          </p:nvSpPr>
          <p:spPr bwMode="auto">
            <a:xfrm>
              <a:off x="801" y="1709"/>
              <a:ext cx="606" cy="474"/>
            </a:xfrm>
            <a:custGeom>
              <a:avLst/>
              <a:gdLst>
                <a:gd name="T0" fmla="*/ 463 w 884"/>
                <a:gd name="T1" fmla="*/ 0 h 877"/>
                <a:gd name="T2" fmla="*/ 436 w 884"/>
                <a:gd name="T3" fmla="*/ 18 h 877"/>
                <a:gd name="T4" fmla="*/ 379 w 884"/>
                <a:gd name="T5" fmla="*/ 62 h 877"/>
                <a:gd name="T6" fmla="*/ 305 w 884"/>
                <a:gd name="T7" fmla="*/ 125 h 877"/>
                <a:gd name="T8" fmla="*/ 224 w 884"/>
                <a:gd name="T9" fmla="*/ 200 h 877"/>
                <a:gd name="T10" fmla="*/ 140 w 884"/>
                <a:gd name="T11" fmla="*/ 277 h 877"/>
                <a:gd name="T12" fmla="*/ 69 w 884"/>
                <a:gd name="T13" fmla="*/ 343 h 877"/>
                <a:gd name="T14" fmla="*/ 18 w 884"/>
                <a:gd name="T15" fmla="*/ 394 h 877"/>
                <a:gd name="T16" fmla="*/ 0 w 884"/>
                <a:gd name="T17" fmla="*/ 418 h 877"/>
                <a:gd name="T18" fmla="*/ 15 w 884"/>
                <a:gd name="T19" fmla="*/ 442 h 877"/>
                <a:gd name="T20" fmla="*/ 60 w 884"/>
                <a:gd name="T21" fmla="*/ 498 h 877"/>
                <a:gd name="T22" fmla="*/ 123 w 884"/>
                <a:gd name="T23" fmla="*/ 570 h 877"/>
                <a:gd name="T24" fmla="*/ 194 w 884"/>
                <a:gd name="T25" fmla="*/ 653 h 877"/>
                <a:gd name="T26" fmla="*/ 269 w 884"/>
                <a:gd name="T27" fmla="*/ 737 h 877"/>
                <a:gd name="T28" fmla="*/ 338 w 884"/>
                <a:gd name="T29" fmla="*/ 809 h 877"/>
                <a:gd name="T30" fmla="*/ 388 w 884"/>
                <a:gd name="T31" fmla="*/ 859 h 877"/>
                <a:gd name="T32" fmla="*/ 415 w 884"/>
                <a:gd name="T33" fmla="*/ 877 h 877"/>
                <a:gd name="T34" fmla="*/ 442 w 884"/>
                <a:gd name="T35" fmla="*/ 859 h 877"/>
                <a:gd name="T36" fmla="*/ 499 w 884"/>
                <a:gd name="T37" fmla="*/ 815 h 877"/>
                <a:gd name="T38" fmla="*/ 574 w 884"/>
                <a:gd name="T39" fmla="*/ 752 h 877"/>
                <a:gd name="T40" fmla="*/ 660 w 884"/>
                <a:gd name="T41" fmla="*/ 677 h 877"/>
                <a:gd name="T42" fmla="*/ 741 w 884"/>
                <a:gd name="T43" fmla="*/ 603 h 877"/>
                <a:gd name="T44" fmla="*/ 813 w 884"/>
                <a:gd name="T45" fmla="*/ 537 h 877"/>
                <a:gd name="T46" fmla="*/ 863 w 884"/>
                <a:gd name="T47" fmla="*/ 489 h 877"/>
                <a:gd name="T48" fmla="*/ 884 w 884"/>
                <a:gd name="T49" fmla="*/ 465 h 877"/>
                <a:gd name="T50" fmla="*/ 866 w 884"/>
                <a:gd name="T51" fmla="*/ 442 h 877"/>
                <a:gd name="T52" fmla="*/ 821 w 884"/>
                <a:gd name="T53" fmla="*/ 385 h 877"/>
                <a:gd name="T54" fmla="*/ 759 w 884"/>
                <a:gd name="T55" fmla="*/ 310 h 877"/>
                <a:gd name="T56" fmla="*/ 684 w 884"/>
                <a:gd name="T57" fmla="*/ 227 h 877"/>
                <a:gd name="T58" fmla="*/ 609 w 884"/>
                <a:gd name="T59" fmla="*/ 143 h 877"/>
                <a:gd name="T60" fmla="*/ 541 w 884"/>
                <a:gd name="T61" fmla="*/ 71 h 877"/>
                <a:gd name="T62" fmla="*/ 490 w 884"/>
                <a:gd name="T63" fmla="*/ 21 h 877"/>
                <a:gd name="T64" fmla="*/ 463 w 884"/>
                <a:gd name="T65" fmla="*/ 0 h 877"/>
                <a:gd name="T66" fmla="*/ 463 w 884"/>
                <a:gd name="T6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4" h="877">
                  <a:moveTo>
                    <a:pt x="463" y="0"/>
                  </a:moveTo>
                  <a:lnTo>
                    <a:pt x="436" y="18"/>
                  </a:lnTo>
                  <a:lnTo>
                    <a:pt x="379" y="62"/>
                  </a:lnTo>
                  <a:lnTo>
                    <a:pt x="305" y="125"/>
                  </a:lnTo>
                  <a:lnTo>
                    <a:pt x="224" y="200"/>
                  </a:lnTo>
                  <a:lnTo>
                    <a:pt x="140" y="277"/>
                  </a:lnTo>
                  <a:lnTo>
                    <a:pt x="69" y="343"/>
                  </a:lnTo>
                  <a:lnTo>
                    <a:pt x="18" y="394"/>
                  </a:lnTo>
                  <a:lnTo>
                    <a:pt x="0" y="418"/>
                  </a:lnTo>
                  <a:lnTo>
                    <a:pt x="15" y="442"/>
                  </a:lnTo>
                  <a:lnTo>
                    <a:pt x="60" y="498"/>
                  </a:lnTo>
                  <a:lnTo>
                    <a:pt x="123" y="570"/>
                  </a:lnTo>
                  <a:lnTo>
                    <a:pt x="194" y="653"/>
                  </a:lnTo>
                  <a:lnTo>
                    <a:pt x="269" y="737"/>
                  </a:lnTo>
                  <a:lnTo>
                    <a:pt x="338" y="809"/>
                  </a:lnTo>
                  <a:lnTo>
                    <a:pt x="388" y="859"/>
                  </a:lnTo>
                  <a:lnTo>
                    <a:pt x="415" y="877"/>
                  </a:lnTo>
                  <a:lnTo>
                    <a:pt x="442" y="859"/>
                  </a:lnTo>
                  <a:lnTo>
                    <a:pt x="499" y="815"/>
                  </a:lnTo>
                  <a:lnTo>
                    <a:pt x="574" y="752"/>
                  </a:lnTo>
                  <a:lnTo>
                    <a:pt x="660" y="677"/>
                  </a:lnTo>
                  <a:lnTo>
                    <a:pt x="741" y="603"/>
                  </a:lnTo>
                  <a:lnTo>
                    <a:pt x="813" y="537"/>
                  </a:lnTo>
                  <a:lnTo>
                    <a:pt x="863" y="489"/>
                  </a:lnTo>
                  <a:lnTo>
                    <a:pt x="884" y="465"/>
                  </a:lnTo>
                  <a:lnTo>
                    <a:pt x="866" y="442"/>
                  </a:lnTo>
                  <a:lnTo>
                    <a:pt x="821" y="385"/>
                  </a:lnTo>
                  <a:lnTo>
                    <a:pt x="759" y="310"/>
                  </a:lnTo>
                  <a:lnTo>
                    <a:pt x="684" y="227"/>
                  </a:lnTo>
                  <a:lnTo>
                    <a:pt x="609" y="143"/>
                  </a:lnTo>
                  <a:lnTo>
                    <a:pt x="541" y="71"/>
                  </a:lnTo>
                  <a:lnTo>
                    <a:pt x="490" y="21"/>
                  </a:lnTo>
                  <a:lnTo>
                    <a:pt x="463" y="0"/>
                  </a:lnTo>
                  <a:lnTo>
                    <a:pt x="463"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21" name="Freeform 1041"/>
            <p:cNvSpPr>
              <a:spLocks noChangeAspect="1"/>
            </p:cNvSpPr>
            <p:nvPr/>
          </p:nvSpPr>
          <p:spPr bwMode="auto">
            <a:xfrm>
              <a:off x="516" y="1949"/>
              <a:ext cx="229" cy="346"/>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22" name="Freeform 1042"/>
            <p:cNvSpPr>
              <a:spLocks noChangeAspect="1"/>
            </p:cNvSpPr>
            <p:nvPr/>
          </p:nvSpPr>
          <p:spPr bwMode="auto">
            <a:xfrm>
              <a:off x="579" y="1987"/>
              <a:ext cx="35" cy="27"/>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23" name="Freeform 1043"/>
            <p:cNvSpPr>
              <a:spLocks noChangeAspect="1"/>
            </p:cNvSpPr>
            <p:nvPr/>
          </p:nvSpPr>
          <p:spPr bwMode="auto">
            <a:xfrm>
              <a:off x="594" y="2245"/>
              <a:ext cx="33" cy="27"/>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24" name="Freeform 1044"/>
            <p:cNvSpPr>
              <a:spLocks noChangeAspect="1"/>
            </p:cNvSpPr>
            <p:nvPr/>
          </p:nvSpPr>
          <p:spPr bwMode="auto">
            <a:xfrm>
              <a:off x="639" y="2200"/>
              <a:ext cx="39" cy="8"/>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25" name="Freeform 1045"/>
            <p:cNvSpPr>
              <a:spLocks noChangeAspect="1"/>
            </p:cNvSpPr>
            <p:nvPr/>
          </p:nvSpPr>
          <p:spPr bwMode="auto">
            <a:xfrm>
              <a:off x="662" y="2135"/>
              <a:ext cx="61" cy="35"/>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26" name="Freeform 1046"/>
            <p:cNvSpPr>
              <a:spLocks noChangeAspect="1"/>
            </p:cNvSpPr>
            <p:nvPr/>
          </p:nvSpPr>
          <p:spPr bwMode="auto">
            <a:xfrm>
              <a:off x="668" y="2142"/>
              <a:ext cx="47" cy="18"/>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27" name="Freeform 1047"/>
            <p:cNvSpPr>
              <a:spLocks noChangeAspect="1"/>
            </p:cNvSpPr>
            <p:nvPr/>
          </p:nvSpPr>
          <p:spPr bwMode="auto">
            <a:xfrm>
              <a:off x="691" y="2112"/>
              <a:ext cx="30" cy="10"/>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28" name="Freeform 1048"/>
            <p:cNvSpPr>
              <a:spLocks noChangeAspect="1"/>
            </p:cNvSpPr>
            <p:nvPr/>
          </p:nvSpPr>
          <p:spPr bwMode="auto">
            <a:xfrm>
              <a:off x="631" y="2082"/>
              <a:ext cx="51" cy="9"/>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29" name="Freeform 1049"/>
            <p:cNvSpPr>
              <a:spLocks noChangeAspect="1"/>
            </p:cNvSpPr>
            <p:nvPr/>
          </p:nvSpPr>
          <p:spPr bwMode="auto">
            <a:xfrm>
              <a:off x="711" y="2077"/>
              <a:ext cx="26" cy="11"/>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30" name="Freeform 1050"/>
            <p:cNvSpPr>
              <a:spLocks noChangeAspect="1"/>
            </p:cNvSpPr>
            <p:nvPr/>
          </p:nvSpPr>
          <p:spPr bwMode="auto">
            <a:xfrm>
              <a:off x="715" y="2055"/>
              <a:ext cx="26" cy="10"/>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31" name="Freeform 1051"/>
            <p:cNvSpPr>
              <a:spLocks noChangeAspect="1"/>
            </p:cNvSpPr>
            <p:nvPr/>
          </p:nvSpPr>
          <p:spPr bwMode="auto">
            <a:xfrm>
              <a:off x="623" y="2056"/>
              <a:ext cx="57" cy="19"/>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32" name="Freeform 1052"/>
            <p:cNvSpPr>
              <a:spLocks noChangeAspect="1"/>
            </p:cNvSpPr>
            <p:nvPr/>
          </p:nvSpPr>
          <p:spPr bwMode="auto">
            <a:xfrm>
              <a:off x="430" y="1938"/>
              <a:ext cx="330" cy="265"/>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33" name="Freeform 1053"/>
            <p:cNvSpPr>
              <a:spLocks noChangeAspect="1"/>
            </p:cNvSpPr>
            <p:nvPr/>
          </p:nvSpPr>
          <p:spPr bwMode="auto">
            <a:xfrm>
              <a:off x="579" y="1987"/>
              <a:ext cx="35" cy="27"/>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34" name="Freeform 1054"/>
            <p:cNvSpPr>
              <a:spLocks noChangeAspect="1"/>
            </p:cNvSpPr>
            <p:nvPr/>
          </p:nvSpPr>
          <p:spPr bwMode="auto">
            <a:xfrm>
              <a:off x="461" y="1924"/>
              <a:ext cx="336" cy="148"/>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35" name="Freeform 1055"/>
            <p:cNvSpPr>
              <a:spLocks noChangeAspect="1"/>
            </p:cNvSpPr>
            <p:nvPr/>
          </p:nvSpPr>
          <p:spPr bwMode="auto">
            <a:xfrm>
              <a:off x="381" y="2809"/>
              <a:ext cx="389" cy="1025"/>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36" name="Freeform 1056"/>
            <p:cNvSpPr>
              <a:spLocks noChangeAspect="1"/>
            </p:cNvSpPr>
            <p:nvPr/>
          </p:nvSpPr>
          <p:spPr bwMode="auto">
            <a:xfrm>
              <a:off x="649" y="2884"/>
              <a:ext cx="33" cy="28"/>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37" name="Freeform 1057"/>
            <p:cNvSpPr>
              <a:spLocks noChangeAspect="1"/>
            </p:cNvSpPr>
            <p:nvPr/>
          </p:nvSpPr>
          <p:spPr bwMode="auto">
            <a:xfrm>
              <a:off x="402" y="3778"/>
              <a:ext cx="34" cy="2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38" name="Freeform 1058"/>
            <p:cNvSpPr>
              <a:spLocks noChangeAspect="1"/>
            </p:cNvSpPr>
            <p:nvPr/>
          </p:nvSpPr>
          <p:spPr bwMode="auto">
            <a:xfrm>
              <a:off x="363" y="3767"/>
              <a:ext cx="270" cy="113"/>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39" name="Freeform 1059"/>
            <p:cNvSpPr>
              <a:spLocks noChangeAspect="1"/>
            </p:cNvSpPr>
            <p:nvPr/>
          </p:nvSpPr>
          <p:spPr bwMode="auto">
            <a:xfrm>
              <a:off x="402" y="3778"/>
              <a:ext cx="34" cy="2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40" name="Freeform 1060"/>
            <p:cNvSpPr>
              <a:spLocks noChangeAspect="1"/>
            </p:cNvSpPr>
            <p:nvPr/>
          </p:nvSpPr>
          <p:spPr bwMode="auto">
            <a:xfrm>
              <a:off x="350" y="3789"/>
              <a:ext cx="289" cy="95"/>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41" name="Freeform 1061"/>
            <p:cNvSpPr>
              <a:spLocks noChangeAspect="1"/>
            </p:cNvSpPr>
            <p:nvPr/>
          </p:nvSpPr>
          <p:spPr bwMode="auto">
            <a:xfrm>
              <a:off x="352" y="3847"/>
              <a:ext cx="277" cy="42"/>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42" name="Freeform 1062"/>
            <p:cNvSpPr>
              <a:spLocks noChangeAspect="1"/>
            </p:cNvSpPr>
            <p:nvPr/>
          </p:nvSpPr>
          <p:spPr bwMode="auto">
            <a:xfrm>
              <a:off x="336" y="2803"/>
              <a:ext cx="451" cy="1015"/>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43" name="Freeform 1063"/>
            <p:cNvSpPr>
              <a:spLocks noChangeAspect="1"/>
            </p:cNvSpPr>
            <p:nvPr/>
          </p:nvSpPr>
          <p:spPr bwMode="auto">
            <a:xfrm>
              <a:off x="575" y="2807"/>
              <a:ext cx="336" cy="102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44" name="Freeform 1064"/>
            <p:cNvSpPr>
              <a:spLocks noChangeAspect="1"/>
            </p:cNvSpPr>
            <p:nvPr/>
          </p:nvSpPr>
          <p:spPr bwMode="auto">
            <a:xfrm>
              <a:off x="649" y="2884"/>
              <a:ext cx="33" cy="28"/>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45" name="Freeform 1065"/>
            <p:cNvSpPr>
              <a:spLocks noChangeAspect="1"/>
            </p:cNvSpPr>
            <p:nvPr/>
          </p:nvSpPr>
          <p:spPr bwMode="auto">
            <a:xfrm>
              <a:off x="780" y="3782"/>
              <a:ext cx="35" cy="28"/>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46" name="Freeform 1066"/>
            <p:cNvSpPr>
              <a:spLocks noChangeAspect="1"/>
            </p:cNvSpPr>
            <p:nvPr/>
          </p:nvSpPr>
          <p:spPr bwMode="auto">
            <a:xfrm>
              <a:off x="780" y="3782"/>
              <a:ext cx="35" cy="28"/>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47" name="Freeform 1067"/>
            <p:cNvSpPr>
              <a:spLocks noChangeAspect="1"/>
            </p:cNvSpPr>
            <p:nvPr/>
          </p:nvSpPr>
          <p:spPr bwMode="auto">
            <a:xfrm>
              <a:off x="758" y="3757"/>
              <a:ext cx="194" cy="174"/>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48" name="Freeform 1068"/>
            <p:cNvSpPr>
              <a:spLocks noChangeAspect="1"/>
            </p:cNvSpPr>
            <p:nvPr/>
          </p:nvSpPr>
          <p:spPr bwMode="auto">
            <a:xfrm>
              <a:off x="737" y="3786"/>
              <a:ext cx="222" cy="148"/>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49" name="Freeform 1069"/>
            <p:cNvSpPr>
              <a:spLocks noChangeAspect="1"/>
            </p:cNvSpPr>
            <p:nvPr/>
          </p:nvSpPr>
          <p:spPr bwMode="auto">
            <a:xfrm>
              <a:off x="737" y="3854"/>
              <a:ext cx="207" cy="82"/>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50" name="Freeform 1070"/>
            <p:cNvSpPr>
              <a:spLocks noChangeAspect="1"/>
            </p:cNvSpPr>
            <p:nvPr/>
          </p:nvSpPr>
          <p:spPr bwMode="auto">
            <a:xfrm>
              <a:off x="547" y="2800"/>
              <a:ext cx="375" cy="1046"/>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51" name="Freeform 1071"/>
            <p:cNvSpPr>
              <a:spLocks noChangeAspect="1"/>
            </p:cNvSpPr>
            <p:nvPr/>
          </p:nvSpPr>
          <p:spPr bwMode="auto">
            <a:xfrm>
              <a:off x="485" y="2224"/>
              <a:ext cx="328" cy="744"/>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52" name="Freeform 1072"/>
            <p:cNvSpPr>
              <a:spLocks noChangeAspect="1"/>
            </p:cNvSpPr>
            <p:nvPr/>
          </p:nvSpPr>
          <p:spPr bwMode="auto">
            <a:xfrm>
              <a:off x="598" y="2335"/>
              <a:ext cx="35" cy="28"/>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53" name="Freeform 1073"/>
            <p:cNvSpPr>
              <a:spLocks noChangeAspect="1"/>
            </p:cNvSpPr>
            <p:nvPr/>
          </p:nvSpPr>
          <p:spPr bwMode="auto">
            <a:xfrm>
              <a:off x="594" y="2245"/>
              <a:ext cx="35" cy="27"/>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54" name="Freeform 1074"/>
            <p:cNvSpPr>
              <a:spLocks noChangeAspect="1"/>
            </p:cNvSpPr>
            <p:nvPr/>
          </p:nvSpPr>
          <p:spPr bwMode="auto">
            <a:xfrm>
              <a:off x="647" y="2884"/>
              <a:ext cx="35" cy="28"/>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55" name="Freeform 1075"/>
            <p:cNvSpPr>
              <a:spLocks noChangeAspect="1"/>
            </p:cNvSpPr>
            <p:nvPr/>
          </p:nvSpPr>
          <p:spPr bwMode="auto">
            <a:xfrm>
              <a:off x="477" y="2211"/>
              <a:ext cx="342" cy="505"/>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56" name="Freeform 1076"/>
            <p:cNvSpPr>
              <a:spLocks noChangeAspect="1"/>
            </p:cNvSpPr>
            <p:nvPr/>
          </p:nvSpPr>
          <p:spPr bwMode="auto">
            <a:xfrm>
              <a:off x="461" y="2701"/>
              <a:ext cx="346" cy="275"/>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57" name="Freeform 1077"/>
            <p:cNvSpPr>
              <a:spLocks noChangeAspect="1"/>
            </p:cNvSpPr>
            <p:nvPr/>
          </p:nvSpPr>
          <p:spPr bwMode="auto">
            <a:xfrm>
              <a:off x="457" y="2240"/>
              <a:ext cx="408" cy="568"/>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58" name="Freeform 1078"/>
            <p:cNvSpPr>
              <a:spLocks noChangeAspect="1"/>
            </p:cNvSpPr>
            <p:nvPr/>
          </p:nvSpPr>
          <p:spPr bwMode="auto">
            <a:xfrm>
              <a:off x="461" y="2487"/>
              <a:ext cx="389" cy="109"/>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59" name="Freeform 1079"/>
            <p:cNvSpPr>
              <a:spLocks noChangeAspect="1"/>
            </p:cNvSpPr>
            <p:nvPr/>
          </p:nvSpPr>
          <p:spPr bwMode="auto">
            <a:xfrm>
              <a:off x="459" y="2651"/>
              <a:ext cx="404" cy="86"/>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60" name="Freeform 1080"/>
            <p:cNvSpPr>
              <a:spLocks noChangeAspect="1"/>
            </p:cNvSpPr>
            <p:nvPr/>
          </p:nvSpPr>
          <p:spPr bwMode="auto">
            <a:xfrm>
              <a:off x="1006" y="2687"/>
              <a:ext cx="149" cy="82"/>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61" name="Freeform 1081"/>
            <p:cNvSpPr>
              <a:spLocks noChangeAspect="1"/>
            </p:cNvSpPr>
            <p:nvPr/>
          </p:nvSpPr>
          <p:spPr bwMode="auto">
            <a:xfrm>
              <a:off x="1006" y="2709"/>
              <a:ext cx="33" cy="28"/>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62" name="Freeform 1082"/>
            <p:cNvSpPr>
              <a:spLocks noChangeAspect="1"/>
            </p:cNvSpPr>
            <p:nvPr/>
          </p:nvSpPr>
          <p:spPr bwMode="auto">
            <a:xfrm>
              <a:off x="555" y="2287"/>
              <a:ext cx="486" cy="452"/>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63" name="Freeform 1083"/>
            <p:cNvSpPr>
              <a:spLocks noChangeAspect="1"/>
            </p:cNvSpPr>
            <p:nvPr/>
          </p:nvSpPr>
          <p:spPr bwMode="auto">
            <a:xfrm>
              <a:off x="1006" y="2709"/>
              <a:ext cx="35" cy="28"/>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64" name="Freeform 1084"/>
            <p:cNvSpPr>
              <a:spLocks noChangeAspect="1"/>
            </p:cNvSpPr>
            <p:nvPr/>
          </p:nvSpPr>
          <p:spPr bwMode="auto">
            <a:xfrm>
              <a:off x="598" y="2335"/>
              <a:ext cx="35" cy="28"/>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65" name="Freeform 1085"/>
            <p:cNvSpPr>
              <a:spLocks noChangeAspect="1"/>
            </p:cNvSpPr>
            <p:nvPr/>
          </p:nvSpPr>
          <p:spPr bwMode="auto">
            <a:xfrm>
              <a:off x="543" y="2280"/>
              <a:ext cx="481" cy="468"/>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66" name="Text Box 1086"/>
            <p:cNvSpPr txBox="1">
              <a:spLocks noChangeAspect="1" noChangeArrowheads="1"/>
            </p:cNvSpPr>
            <p:nvPr/>
          </p:nvSpPr>
          <p:spPr bwMode="auto">
            <a:xfrm>
              <a:off x="768" y="1827"/>
              <a:ext cx="681"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endParaRPr lang="en-US" sz="1400"/>
            </a:p>
          </p:txBody>
        </p:sp>
      </p:grpSp>
      <p:pic>
        <p:nvPicPr>
          <p:cNvPr id="175167" name="Picture 1087" descr="chains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1" y="3076286"/>
            <a:ext cx="2486025" cy="28194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75171" name="WordArt 1091"/>
          <p:cNvSpPr>
            <a:spLocks noChangeArrowheads="1" noChangeShapeType="1" noTextEdit="1"/>
          </p:cNvSpPr>
          <p:nvPr/>
        </p:nvSpPr>
        <p:spPr bwMode="auto">
          <a:xfrm>
            <a:off x="5867400" y="5943600"/>
            <a:ext cx="2971800" cy="533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50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"Caution Zone"</a:t>
            </a:r>
          </a:p>
        </p:txBody>
      </p:sp>
      <p:pic>
        <p:nvPicPr>
          <p:cNvPr id="3" name="Picture 2">
            <a:extLst>
              <a:ext uri="{FF2B5EF4-FFF2-40B4-BE49-F238E27FC236}">
                <a16:creationId xmlns:a16="http://schemas.microsoft.com/office/drawing/2014/main" id="{00F60542-0E79-815A-C3B1-BC10345628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4136" y="1006644"/>
            <a:ext cx="1121664" cy="18653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533400"/>
            <a:ext cx="7772400" cy="1143000"/>
          </a:xfrm>
        </p:spPr>
        <p:txBody>
          <a:bodyPr>
            <a:normAutofit fontScale="90000"/>
          </a:bodyPr>
          <a:lstStyle/>
          <a:p>
            <a:pPr algn="l">
              <a:lnSpc>
                <a:spcPct val="90000"/>
              </a:lnSpc>
            </a:pPr>
            <a:r>
              <a:rPr lang="en-US" sz="4800" b="1"/>
              <a:t>Analyzing Caution Zone Jobs for </a:t>
            </a:r>
            <a:r>
              <a:rPr lang="en-US" sz="4800" b="1">
                <a:solidFill>
                  <a:srgbClr val="FF3300"/>
                </a:solidFill>
              </a:rPr>
              <a:t>Hazards</a:t>
            </a:r>
            <a:endParaRPr lang="en-US"/>
          </a:p>
        </p:txBody>
      </p:sp>
      <p:sp>
        <p:nvSpPr>
          <p:cNvPr id="177155" name="Rectangle 3"/>
          <p:cNvSpPr>
            <a:spLocks noGrp="1" noChangeArrowheads="1"/>
          </p:cNvSpPr>
          <p:nvPr>
            <p:ph idx="1"/>
          </p:nvPr>
        </p:nvSpPr>
        <p:spPr>
          <a:xfrm>
            <a:off x="685800" y="2209800"/>
            <a:ext cx="7772400" cy="3200400"/>
          </a:xfrm>
        </p:spPr>
        <p:txBody>
          <a:bodyPr/>
          <a:lstStyle/>
          <a:p>
            <a:pPr>
              <a:lnSpc>
                <a:spcPct val="150000"/>
              </a:lnSpc>
            </a:pPr>
            <a:r>
              <a:rPr lang="en-US" dirty="0">
                <a:latin typeface="Tahoma" pitchFamily="34" charset="0"/>
              </a:rPr>
              <a:t>Use a systematic method to look at:</a:t>
            </a:r>
          </a:p>
          <a:p>
            <a:pPr lvl="1">
              <a:lnSpc>
                <a:spcPct val="150000"/>
              </a:lnSpc>
            </a:pPr>
            <a:r>
              <a:rPr lang="en-US" dirty="0">
                <a:latin typeface="Tahoma" pitchFamily="34" charset="0"/>
              </a:rPr>
              <a:t>physical demands</a:t>
            </a:r>
          </a:p>
          <a:p>
            <a:pPr lvl="1">
              <a:lnSpc>
                <a:spcPct val="150000"/>
              </a:lnSpc>
            </a:pPr>
            <a:r>
              <a:rPr lang="en-US" dirty="0">
                <a:latin typeface="Tahoma" pitchFamily="34" charset="0"/>
              </a:rPr>
              <a:t>layout of work area</a:t>
            </a:r>
          </a:p>
          <a:p>
            <a:pPr lvl="1">
              <a:lnSpc>
                <a:spcPct val="150000"/>
              </a:lnSpc>
            </a:pPr>
            <a:r>
              <a:rPr lang="en-US" dirty="0">
                <a:latin typeface="Tahoma" pitchFamily="34" charset="0"/>
              </a:rPr>
              <a:t>size, shape, and weight of objects handled</a:t>
            </a:r>
          </a:p>
          <a:p>
            <a:pPr>
              <a:lnSpc>
                <a:spcPct val="150000"/>
              </a:lnSpc>
            </a:pPr>
            <a:r>
              <a:rPr lang="en-US" dirty="0">
                <a:latin typeface="Tahoma" pitchFamily="34" charset="0"/>
              </a:rPr>
              <a:t>The results will help to determine controls</a:t>
            </a:r>
            <a:endParaRPr lang="en-US" dirty="0"/>
          </a:p>
        </p:txBody>
      </p:sp>
      <p:sp>
        <p:nvSpPr>
          <p:cNvPr id="177158" name="WordArt 6"/>
          <p:cNvSpPr>
            <a:spLocks noChangeArrowheads="1" noChangeShapeType="1" noTextEdit="1"/>
          </p:cNvSpPr>
          <p:nvPr/>
        </p:nvSpPr>
        <p:spPr bwMode="auto">
          <a:xfrm>
            <a:off x="5486400" y="5562600"/>
            <a:ext cx="3352800" cy="914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6600"/>
                    </a:gs>
                    <a:gs pos="100000">
                      <a:srgbClr val="FF6600">
                        <a:gamma/>
                        <a:shade val="96863"/>
                        <a:invGamma/>
                      </a:srgbClr>
                    </a:gs>
                  </a:gsLst>
                  <a:lin ang="5400000" scaled="1"/>
                </a:gradFill>
                <a:latin typeface="Impact"/>
              </a:rPr>
              <a:t>"Hazard"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143000" y="0"/>
            <a:ext cx="7772400" cy="1143000"/>
          </a:xfrm>
        </p:spPr>
        <p:txBody>
          <a:bodyPr/>
          <a:lstStyle/>
          <a:p>
            <a:pPr algn="l"/>
            <a:r>
              <a:rPr lang="en-US" b="1" dirty="0"/>
              <a:t>Hazard Zone </a:t>
            </a:r>
            <a:br>
              <a:rPr lang="en-US" b="1" dirty="0"/>
            </a:br>
            <a:r>
              <a:rPr lang="en-US" sz="2000" dirty="0"/>
              <a:t>(use Appendix B)</a:t>
            </a:r>
          </a:p>
        </p:txBody>
      </p:sp>
      <p:sp>
        <p:nvSpPr>
          <p:cNvPr id="179203" name="Rectangle 3"/>
          <p:cNvSpPr>
            <a:spLocks noGrp="1" noChangeArrowheads="1"/>
          </p:cNvSpPr>
          <p:nvPr>
            <p:ph idx="1"/>
          </p:nvPr>
        </p:nvSpPr>
        <p:spPr>
          <a:xfrm>
            <a:off x="1151260" y="1439719"/>
            <a:ext cx="7772400" cy="4114800"/>
          </a:xfrm>
          <a:noFill/>
          <a:ln/>
        </p:spPr>
        <p:txBody>
          <a:bodyPr/>
          <a:lstStyle/>
          <a:p>
            <a:pPr>
              <a:buClr>
                <a:srgbClr val="FF3300"/>
              </a:buClr>
            </a:pPr>
            <a:r>
              <a:rPr lang="en-US" dirty="0">
                <a:latin typeface="Tahoma" pitchFamily="34" charset="0"/>
              </a:rPr>
              <a:t>Risk factors become hazardous when:</a:t>
            </a:r>
          </a:p>
          <a:p>
            <a:pPr lvl="1"/>
            <a:r>
              <a:rPr lang="en-US" b="1" i="1" dirty="0">
                <a:solidFill>
                  <a:srgbClr val="FF3300"/>
                </a:solidFill>
                <a:latin typeface="Tahoma" pitchFamily="34" charset="0"/>
              </a:rPr>
              <a:t>there is a longer duration of exposure</a:t>
            </a:r>
            <a:r>
              <a:rPr lang="en-US" dirty="0"/>
              <a:t> </a:t>
            </a:r>
          </a:p>
        </p:txBody>
      </p:sp>
      <p:graphicFrame>
        <p:nvGraphicFramePr>
          <p:cNvPr id="179204" name="Object 4"/>
          <p:cNvGraphicFramePr>
            <a:graphicFrameLocks noChangeAspect="1"/>
          </p:cNvGraphicFramePr>
          <p:nvPr>
            <p:extLst>
              <p:ext uri="{D42A27DB-BD31-4B8C-83A1-F6EECF244321}">
                <p14:modId xmlns:p14="http://schemas.microsoft.com/office/powerpoint/2010/main" val="439942403"/>
              </p:ext>
            </p:extLst>
          </p:nvPr>
        </p:nvGraphicFramePr>
        <p:xfrm>
          <a:off x="381000" y="2362200"/>
          <a:ext cx="8534400" cy="3257550"/>
        </p:xfrm>
        <a:graphic>
          <a:graphicData uri="http://schemas.openxmlformats.org/presentationml/2006/ole">
            <mc:AlternateContent xmlns:mc="http://schemas.openxmlformats.org/markup-compatibility/2006">
              <mc:Choice xmlns:v="urn:schemas-microsoft-com:vml" Requires="v">
                <p:oleObj name="Document" r:id="rId3" imgW="6523200" imgH="2490840" progId="Word.Document.8">
                  <p:embed/>
                </p:oleObj>
              </mc:Choice>
              <mc:Fallback>
                <p:oleObj name="Document" r:id="rId3" imgW="6523200" imgH="249084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362200"/>
                        <a:ext cx="8534400" cy="3257550"/>
                      </a:xfrm>
                      <a:prstGeom prst="rect">
                        <a:avLst/>
                      </a:prstGeom>
                      <a:noFill/>
                      <a:ln w="9525">
                        <a:solidFill>
                          <a:srgbClr val="FF3300"/>
                        </a:solidFill>
                        <a:miter lim="800000"/>
                        <a:headEnd/>
                        <a:tailEnd/>
                      </a:ln>
                      <a:effectLst/>
                    </p:spPr>
                  </p:pic>
                </p:oleObj>
              </mc:Fallback>
            </mc:AlternateContent>
          </a:graphicData>
        </a:graphic>
      </p:graphicFrame>
      <p:grpSp>
        <p:nvGrpSpPr>
          <p:cNvPr id="179205" name="Group 5"/>
          <p:cNvGrpSpPr>
            <a:grpSpLocks/>
          </p:cNvGrpSpPr>
          <p:nvPr/>
        </p:nvGrpSpPr>
        <p:grpSpPr bwMode="auto">
          <a:xfrm>
            <a:off x="185738" y="304800"/>
            <a:ext cx="881062" cy="1905000"/>
            <a:chOff x="336" y="144"/>
            <a:chExt cx="1920" cy="3984"/>
          </a:xfrm>
        </p:grpSpPr>
        <p:sp>
          <p:nvSpPr>
            <p:cNvPr id="179206" name="Freeform 6"/>
            <p:cNvSpPr>
              <a:spLocks/>
            </p:cNvSpPr>
            <p:nvPr/>
          </p:nvSpPr>
          <p:spPr bwMode="auto">
            <a:xfrm>
              <a:off x="1531" y="1524"/>
              <a:ext cx="273" cy="13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07" name="Freeform 7"/>
            <p:cNvSpPr>
              <a:spLocks/>
            </p:cNvSpPr>
            <p:nvPr/>
          </p:nvSpPr>
          <p:spPr bwMode="auto">
            <a:xfrm>
              <a:off x="1531" y="1545"/>
              <a:ext cx="60" cy="50"/>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08" name="Freeform 8"/>
            <p:cNvSpPr>
              <a:spLocks/>
            </p:cNvSpPr>
            <p:nvPr/>
          </p:nvSpPr>
          <p:spPr bwMode="auto">
            <a:xfrm>
              <a:off x="716" y="1174"/>
              <a:ext cx="879" cy="632"/>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09" name="Freeform 9"/>
            <p:cNvSpPr>
              <a:spLocks/>
            </p:cNvSpPr>
            <p:nvPr/>
          </p:nvSpPr>
          <p:spPr bwMode="auto">
            <a:xfrm>
              <a:off x="1531" y="1545"/>
              <a:ext cx="60" cy="50"/>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10" name="Freeform 10"/>
            <p:cNvSpPr>
              <a:spLocks/>
            </p:cNvSpPr>
            <p:nvPr/>
          </p:nvSpPr>
          <p:spPr bwMode="auto">
            <a:xfrm>
              <a:off x="799" y="1267"/>
              <a:ext cx="62" cy="50"/>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11" name="Freeform 11"/>
            <p:cNvSpPr>
              <a:spLocks/>
            </p:cNvSpPr>
            <p:nvPr/>
          </p:nvSpPr>
          <p:spPr bwMode="auto">
            <a:xfrm>
              <a:off x="695" y="1168"/>
              <a:ext cx="866" cy="65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12" name="Freeform 12"/>
            <p:cNvSpPr>
              <a:spLocks/>
            </p:cNvSpPr>
            <p:nvPr/>
          </p:nvSpPr>
          <p:spPr bwMode="auto">
            <a:xfrm>
              <a:off x="1521" y="986"/>
              <a:ext cx="173" cy="3063"/>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13" name="Freeform 13"/>
            <p:cNvSpPr>
              <a:spLocks/>
            </p:cNvSpPr>
            <p:nvPr/>
          </p:nvSpPr>
          <p:spPr bwMode="auto">
            <a:xfrm>
              <a:off x="654" y="577"/>
              <a:ext cx="405" cy="618"/>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14" name="Freeform 14"/>
            <p:cNvSpPr>
              <a:spLocks/>
            </p:cNvSpPr>
            <p:nvPr/>
          </p:nvSpPr>
          <p:spPr bwMode="auto">
            <a:xfrm>
              <a:off x="766" y="645"/>
              <a:ext cx="62" cy="48"/>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15" name="Freeform 15"/>
            <p:cNvSpPr>
              <a:spLocks/>
            </p:cNvSpPr>
            <p:nvPr/>
          </p:nvSpPr>
          <p:spPr bwMode="auto">
            <a:xfrm>
              <a:off x="792" y="1106"/>
              <a:ext cx="59" cy="48"/>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16" name="Freeform 16"/>
            <p:cNvSpPr>
              <a:spLocks/>
            </p:cNvSpPr>
            <p:nvPr/>
          </p:nvSpPr>
          <p:spPr bwMode="auto">
            <a:xfrm>
              <a:off x="872" y="1025"/>
              <a:ext cx="69" cy="15"/>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17" name="Freeform 17"/>
            <p:cNvSpPr>
              <a:spLocks/>
            </p:cNvSpPr>
            <p:nvPr/>
          </p:nvSpPr>
          <p:spPr bwMode="auto">
            <a:xfrm>
              <a:off x="912" y="909"/>
              <a:ext cx="108" cy="63"/>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18" name="Freeform 18"/>
            <p:cNvSpPr>
              <a:spLocks/>
            </p:cNvSpPr>
            <p:nvPr/>
          </p:nvSpPr>
          <p:spPr bwMode="auto">
            <a:xfrm>
              <a:off x="923" y="922"/>
              <a:ext cx="83" cy="32"/>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19" name="Freeform 19"/>
            <p:cNvSpPr>
              <a:spLocks/>
            </p:cNvSpPr>
            <p:nvPr/>
          </p:nvSpPr>
          <p:spPr bwMode="auto">
            <a:xfrm>
              <a:off x="964" y="868"/>
              <a:ext cx="53" cy="18"/>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20" name="Freeform 20"/>
            <p:cNvSpPr>
              <a:spLocks/>
            </p:cNvSpPr>
            <p:nvPr/>
          </p:nvSpPr>
          <p:spPr bwMode="auto">
            <a:xfrm>
              <a:off x="858" y="814"/>
              <a:ext cx="90" cy="17"/>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21" name="Freeform 21"/>
            <p:cNvSpPr>
              <a:spLocks/>
            </p:cNvSpPr>
            <p:nvPr/>
          </p:nvSpPr>
          <p:spPr bwMode="auto">
            <a:xfrm>
              <a:off x="999" y="806"/>
              <a:ext cx="46" cy="19"/>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22" name="Freeform 22"/>
            <p:cNvSpPr>
              <a:spLocks/>
            </p:cNvSpPr>
            <p:nvPr/>
          </p:nvSpPr>
          <p:spPr bwMode="auto">
            <a:xfrm>
              <a:off x="1006" y="766"/>
              <a:ext cx="46" cy="18"/>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23" name="Freeform 23"/>
            <p:cNvSpPr>
              <a:spLocks/>
            </p:cNvSpPr>
            <p:nvPr/>
          </p:nvSpPr>
          <p:spPr bwMode="auto">
            <a:xfrm>
              <a:off x="843" y="768"/>
              <a:ext cx="101" cy="34"/>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24" name="Freeform 24"/>
            <p:cNvSpPr>
              <a:spLocks/>
            </p:cNvSpPr>
            <p:nvPr/>
          </p:nvSpPr>
          <p:spPr bwMode="auto">
            <a:xfrm>
              <a:off x="502" y="557"/>
              <a:ext cx="584" cy="474"/>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25" name="Freeform 25"/>
            <p:cNvSpPr>
              <a:spLocks/>
            </p:cNvSpPr>
            <p:nvPr/>
          </p:nvSpPr>
          <p:spPr bwMode="auto">
            <a:xfrm>
              <a:off x="766" y="645"/>
              <a:ext cx="62" cy="48"/>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26" name="Freeform 26"/>
            <p:cNvSpPr>
              <a:spLocks/>
            </p:cNvSpPr>
            <p:nvPr/>
          </p:nvSpPr>
          <p:spPr bwMode="auto">
            <a:xfrm>
              <a:off x="557" y="532"/>
              <a:ext cx="594" cy="265"/>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27" name="Freeform 27"/>
            <p:cNvSpPr>
              <a:spLocks/>
            </p:cNvSpPr>
            <p:nvPr/>
          </p:nvSpPr>
          <p:spPr bwMode="auto">
            <a:xfrm>
              <a:off x="416" y="2114"/>
              <a:ext cx="687" cy="1832"/>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28" name="Freeform 28"/>
            <p:cNvSpPr>
              <a:spLocks/>
            </p:cNvSpPr>
            <p:nvPr/>
          </p:nvSpPr>
          <p:spPr bwMode="auto">
            <a:xfrm>
              <a:off x="889" y="2248"/>
              <a:ext cx="59" cy="50"/>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29" name="Freeform 29"/>
            <p:cNvSpPr>
              <a:spLocks/>
            </p:cNvSpPr>
            <p:nvPr/>
          </p:nvSpPr>
          <p:spPr bwMode="auto">
            <a:xfrm>
              <a:off x="453" y="3846"/>
              <a:ext cx="60" cy="4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30" name="Freeform 30"/>
            <p:cNvSpPr>
              <a:spLocks/>
            </p:cNvSpPr>
            <p:nvPr/>
          </p:nvSpPr>
          <p:spPr bwMode="auto">
            <a:xfrm>
              <a:off x="384" y="3826"/>
              <a:ext cx="477" cy="202"/>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31" name="Freeform 31"/>
            <p:cNvSpPr>
              <a:spLocks/>
            </p:cNvSpPr>
            <p:nvPr/>
          </p:nvSpPr>
          <p:spPr bwMode="auto">
            <a:xfrm>
              <a:off x="453" y="3846"/>
              <a:ext cx="60" cy="4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32" name="Freeform 32"/>
            <p:cNvSpPr>
              <a:spLocks/>
            </p:cNvSpPr>
            <p:nvPr/>
          </p:nvSpPr>
          <p:spPr bwMode="auto">
            <a:xfrm>
              <a:off x="361" y="3865"/>
              <a:ext cx="511" cy="170"/>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33" name="Freeform 33"/>
            <p:cNvSpPr>
              <a:spLocks/>
            </p:cNvSpPr>
            <p:nvPr/>
          </p:nvSpPr>
          <p:spPr bwMode="auto">
            <a:xfrm>
              <a:off x="364" y="3969"/>
              <a:ext cx="490" cy="75"/>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34" name="Freeform 34"/>
            <p:cNvSpPr>
              <a:spLocks/>
            </p:cNvSpPr>
            <p:nvPr/>
          </p:nvSpPr>
          <p:spPr bwMode="auto">
            <a:xfrm>
              <a:off x="336" y="2103"/>
              <a:ext cx="797" cy="1814"/>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35" name="Freeform 35"/>
            <p:cNvSpPr>
              <a:spLocks/>
            </p:cNvSpPr>
            <p:nvPr/>
          </p:nvSpPr>
          <p:spPr bwMode="auto">
            <a:xfrm>
              <a:off x="759" y="2110"/>
              <a:ext cx="594" cy="183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36" name="Freeform 36"/>
            <p:cNvSpPr>
              <a:spLocks/>
            </p:cNvSpPr>
            <p:nvPr/>
          </p:nvSpPr>
          <p:spPr bwMode="auto">
            <a:xfrm>
              <a:off x="889" y="2248"/>
              <a:ext cx="59" cy="50"/>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37" name="Freeform 37"/>
            <p:cNvSpPr>
              <a:spLocks/>
            </p:cNvSpPr>
            <p:nvPr/>
          </p:nvSpPr>
          <p:spPr bwMode="auto">
            <a:xfrm>
              <a:off x="1121" y="3853"/>
              <a:ext cx="62" cy="50"/>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38" name="Freeform 38"/>
            <p:cNvSpPr>
              <a:spLocks/>
            </p:cNvSpPr>
            <p:nvPr/>
          </p:nvSpPr>
          <p:spPr bwMode="auto">
            <a:xfrm>
              <a:off x="1121" y="3853"/>
              <a:ext cx="62" cy="50"/>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39" name="Freeform 39"/>
            <p:cNvSpPr>
              <a:spLocks/>
            </p:cNvSpPr>
            <p:nvPr/>
          </p:nvSpPr>
          <p:spPr bwMode="auto">
            <a:xfrm>
              <a:off x="1082" y="3808"/>
              <a:ext cx="343" cy="311"/>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40" name="Freeform 40"/>
            <p:cNvSpPr>
              <a:spLocks/>
            </p:cNvSpPr>
            <p:nvPr/>
          </p:nvSpPr>
          <p:spPr bwMode="auto">
            <a:xfrm>
              <a:off x="1045" y="3860"/>
              <a:ext cx="393" cy="264"/>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41" name="Freeform 41"/>
            <p:cNvSpPr>
              <a:spLocks/>
            </p:cNvSpPr>
            <p:nvPr/>
          </p:nvSpPr>
          <p:spPr bwMode="auto">
            <a:xfrm>
              <a:off x="1045" y="3981"/>
              <a:ext cx="366" cy="147"/>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42" name="Freeform 42"/>
            <p:cNvSpPr>
              <a:spLocks/>
            </p:cNvSpPr>
            <p:nvPr/>
          </p:nvSpPr>
          <p:spPr bwMode="auto">
            <a:xfrm>
              <a:off x="709" y="2098"/>
              <a:ext cx="663" cy="1869"/>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43" name="Freeform 43"/>
            <p:cNvSpPr>
              <a:spLocks/>
            </p:cNvSpPr>
            <p:nvPr/>
          </p:nvSpPr>
          <p:spPr bwMode="auto">
            <a:xfrm>
              <a:off x="599" y="1068"/>
              <a:ext cx="580" cy="1330"/>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44" name="Freeform 44"/>
            <p:cNvSpPr>
              <a:spLocks/>
            </p:cNvSpPr>
            <p:nvPr/>
          </p:nvSpPr>
          <p:spPr bwMode="auto">
            <a:xfrm>
              <a:off x="799" y="1267"/>
              <a:ext cx="62" cy="50"/>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45" name="Freeform 45"/>
            <p:cNvSpPr>
              <a:spLocks/>
            </p:cNvSpPr>
            <p:nvPr/>
          </p:nvSpPr>
          <p:spPr bwMode="auto">
            <a:xfrm>
              <a:off x="792" y="1106"/>
              <a:ext cx="62" cy="48"/>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46" name="Freeform 46"/>
            <p:cNvSpPr>
              <a:spLocks/>
            </p:cNvSpPr>
            <p:nvPr/>
          </p:nvSpPr>
          <p:spPr bwMode="auto">
            <a:xfrm>
              <a:off x="886" y="2248"/>
              <a:ext cx="62" cy="50"/>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47" name="Freeform 47"/>
            <p:cNvSpPr>
              <a:spLocks/>
            </p:cNvSpPr>
            <p:nvPr/>
          </p:nvSpPr>
          <p:spPr bwMode="auto">
            <a:xfrm>
              <a:off x="585" y="1045"/>
              <a:ext cx="605" cy="903"/>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48" name="Freeform 48"/>
            <p:cNvSpPr>
              <a:spLocks/>
            </p:cNvSpPr>
            <p:nvPr/>
          </p:nvSpPr>
          <p:spPr bwMode="auto">
            <a:xfrm>
              <a:off x="557" y="1921"/>
              <a:ext cx="612" cy="491"/>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49" name="Freeform 49"/>
            <p:cNvSpPr>
              <a:spLocks/>
            </p:cNvSpPr>
            <p:nvPr/>
          </p:nvSpPr>
          <p:spPr bwMode="auto">
            <a:xfrm>
              <a:off x="550" y="1097"/>
              <a:ext cx="721" cy="1015"/>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50" name="Freeform 50"/>
            <p:cNvSpPr>
              <a:spLocks/>
            </p:cNvSpPr>
            <p:nvPr/>
          </p:nvSpPr>
          <p:spPr bwMode="auto">
            <a:xfrm>
              <a:off x="557" y="1538"/>
              <a:ext cx="688" cy="195"/>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51" name="Freeform 51"/>
            <p:cNvSpPr>
              <a:spLocks/>
            </p:cNvSpPr>
            <p:nvPr/>
          </p:nvSpPr>
          <p:spPr bwMode="auto">
            <a:xfrm>
              <a:off x="553" y="1831"/>
              <a:ext cx="715" cy="154"/>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52" name="Freeform 52"/>
            <p:cNvSpPr>
              <a:spLocks/>
            </p:cNvSpPr>
            <p:nvPr/>
          </p:nvSpPr>
          <p:spPr bwMode="auto">
            <a:xfrm>
              <a:off x="1521" y="1896"/>
              <a:ext cx="263" cy="146"/>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53" name="Freeform 53"/>
            <p:cNvSpPr>
              <a:spLocks/>
            </p:cNvSpPr>
            <p:nvPr/>
          </p:nvSpPr>
          <p:spPr bwMode="auto">
            <a:xfrm>
              <a:off x="1521" y="1935"/>
              <a:ext cx="58" cy="50"/>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54" name="Freeform 54"/>
            <p:cNvSpPr>
              <a:spLocks/>
            </p:cNvSpPr>
            <p:nvPr/>
          </p:nvSpPr>
          <p:spPr bwMode="auto">
            <a:xfrm>
              <a:off x="723" y="1181"/>
              <a:ext cx="860" cy="808"/>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55" name="Freeform 55"/>
            <p:cNvSpPr>
              <a:spLocks/>
            </p:cNvSpPr>
            <p:nvPr/>
          </p:nvSpPr>
          <p:spPr bwMode="auto">
            <a:xfrm>
              <a:off x="1521" y="1935"/>
              <a:ext cx="62" cy="50"/>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56" name="Freeform 56"/>
            <p:cNvSpPr>
              <a:spLocks/>
            </p:cNvSpPr>
            <p:nvPr/>
          </p:nvSpPr>
          <p:spPr bwMode="auto">
            <a:xfrm>
              <a:off x="799" y="1267"/>
              <a:ext cx="62" cy="50"/>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57" name="Freeform 57"/>
            <p:cNvSpPr>
              <a:spLocks/>
            </p:cNvSpPr>
            <p:nvPr/>
          </p:nvSpPr>
          <p:spPr bwMode="auto">
            <a:xfrm>
              <a:off x="702" y="1168"/>
              <a:ext cx="851" cy="837"/>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9258" name="Group 58"/>
            <p:cNvGrpSpPr>
              <a:grpSpLocks/>
            </p:cNvGrpSpPr>
            <p:nvPr/>
          </p:nvGrpSpPr>
          <p:grpSpPr bwMode="auto">
            <a:xfrm>
              <a:off x="1104" y="144"/>
              <a:ext cx="1152" cy="1104"/>
              <a:chOff x="1104" y="144"/>
              <a:chExt cx="1152" cy="1104"/>
            </a:xfrm>
          </p:grpSpPr>
          <p:grpSp>
            <p:nvGrpSpPr>
              <p:cNvPr id="179259" name="Group 59"/>
              <p:cNvGrpSpPr>
                <a:grpSpLocks/>
              </p:cNvGrpSpPr>
              <p:nvPr/>
            </p:nvGrpSpPr>
            <p:grpSpPr bwMode="auto">
              <a:xfrm>
                <a:off x="1104" y="144"/>
                <a:ext cx="1152" cy="1104"/>
                <a:chOff x="2064" y="1596"/>
                <a:chExt cx="1460" cy="1488"/>
              </a:xfrm>
            </p:grpSpPr>
            <p:sp>
              <p:nvSpPr>
                <p:cNvPr id="179260" name="Freeform 60"/>
                <p:cNvSpPr>
                  <a:spLocks/>
                </p:cNvSpPr>
                <p:nvPr/>
              </p:nvSpPr>
              <p:spPr bwMode="auto">
                <a:xfrm>
                  <a:off x="2064" y="1596"/>
                  <a:ext cx="1460" cy="1488"/>
                </a:xfrm>
                <a:custGeom>
                  <a:avLst/>
                  <a:gdLst>
                    <a:gd name="T0" fmla="*/ 0 w 1460"/>
                    <a:gd name="T1" fmla="*/ 424 h 1488"/>
                    <a:gd name="T2" fmla="*/ 446 w 1460"/>
                    <a:gd name="T3" fmla="*/ 0 h 1488"/>
                    <a:gd name="T4" fmla="*/ 1015 w 1460"/>
                    <a:gd name="T5" fmla="*/ 0 h 1488"/>
                    <a:gd name="T6" fmla="*/ 1460 w 1460"/>
                    <a:gd name="T7" fmla="*/ 424 h 1488"/>
                    <a:gd name="T8" fmla="*/ 1460 w 1460"/>
                    <a:gd name="T9" fmla="*/ 1037 h 1488"/>
                    <a:gd name="T10" fmla="*/ 1015 w 1460"/>
                    <a:gd name="T11" fmla="*/ 1488 h 1488"/>
                    <a:gd name="T12" fmla="*/ 446 w 1460"/>
                    <a:gd name="T13" fmla="*/ 1488 h 1488"/>
                    <a:gd name="T14" fmla="*/ 0 w 1460"/>
                    <a:gd name="T15" fmla="*/ 1037 h 1488"/>
                    <a:gd name="T16" fmla="*/ 0 w 1460"/>
                    <a:gd name="T17" fmla="*/ 424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1488">
                      <a:moveTo>
                        <a:pt x="0" y="424"/>
                      </a:moveTo>
                      <a:lnTo>
                        <a:pt x="446" y="0"/>
                      </a:lnTo>
                      <a:lnTo>
                        <a:pt x="1015" y="0"/>
                      </a:lnTo>
                      <a:lnTo>
                        <a:pt x="1460" y="424"/>
                      </a:lnTo>
                      <a:lnTo>
                        <a:pt x="1460" y="1037"/>
                      </a:lnTo>
                      <a:lnTo>
                        <a:pt x="1015" y="1488"/>
                      </a:lnTo>
                      <a:lnTo>
                        <a:pt x="446" y="1488"/>
                      </a:lnTo>
                      <a:lnTo>
                        <a:pt x="0" y="1037"/>
                      </a:lnTo>
                      <a:lnTo>
                        <a:pt x="0" y="424"/>
                      </a:lnTo>
                      <a:close/>
                    </a:path>
                  </a:pathLst>
                </a:custGeom>
                <a:solidFill>
                  <a:srgbClr val="FF0000"/>
                </a:solidFill>
                <a:ln w="14288">
                  <a:solidFill>
                    <a:srgbClr val="000000"/>
                  </a:solidFill>
                  <a:prstDash val="solid"/>
                  <a:round/>
                  <a:headEnd/>
                  <a:tailEnd/>
                </a:ln>
              </p:spPr>
              <p:txBody>
                <a:bodyPr/>
                <a:lstStyle/>
                <a:p>
                  <a:endParaRPr lang="en-US"/>
                </a:p>
              </p:txBody>
            </p:sp>
            <p:sp>
              <p:nvSpPr>
                <p:cNvPr id="179261" name="Freeform 61"/>
                <p:cNvSpPr>
                  <a:spLocks/>
                </p:cNvSpPr>
                <p:nvPr/>
              </p:nvSpPr>
              <p:spPr bwMode="auto">
                <a:xfrm>
                  <a:off x="2163" y="1696"/>
                  <a:ext cx="1263" cy="1286"/>
                </a:xfrm>
                <a:custGeom>
                  <a:avLst/>
                  <a:gdLst>
                    <a:gd name="T0" fmla="*/ 0 w 1263"/>
                    <a:gd name="T1" fmla="*/ 367 h 1286"/>
                    <a:gd name="T2" fmla="*/ 385 w 1263"/>
                    <a:gd name="T3" fmla="*/ 0 h 1286"/>
                    <a:gd name="T4" fmla="*/ 877 w 1263"/>
                    <a:gd name="T5" fmla="*/ 0 h 1286"/>
                    <a:gd name="T6" fmla="*/ 1263 w 1263"/>
                    <a:gd name="T7" fmla="*/ 367 h 1286"/>
                    <a:gd name="T8" fmla="*/ 1263 w 1263"/>
                    <a:gd name="T9" fmla="*/ 896 h 1286"/>
                    <a:gd name="T10" fmla="*/ 877 w 1263"/>
                    <a:gd name="T11" fmla="*/ 1286 h 1286"/>
                    <a:gd name="T12" fmla="*/ 385 w 1263"/>
                    <a:gd name="T13" fmla="*/ 1286 h 1286"/>
                    <a:gd name="T14" fmla="*/ 0 w 1263"/>
                    <a:gd name="T15" fmla="*/ 896 h 1286"/>
                    <a:gd name="T16" fmla="*/ 0 w 1263"/>
                    <a:gd name="T17" fmla="*/ 367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 h="1286">
                      <a:moveTo>
                        <a:pt x="0" y="367"/>
                      </a:moveTo>
                      <a:lnTo>
                        <a:pt x="385" y="0"/>
                      </a:lnTo>
                      <a:lnTo>
                        <a:pt x="877" y="0"/>
                      </a:lnTo>
                      <a:lnTo>
                        <a:pt x="1263" y="367"/>
                      </a:lnTo>
                      <a:lnTo>
                        <a:pt x="1263" y="896"/>
                      </a:lnTo>
                      <a:lnTo>
                        <a:pt x="877" y="1286"/>
                      </a:lnTo>
                      <a:lnTo>
                        <a:pt x="385" y="1286"/>
                      </a:lnTo>
                      <a:lnTo>
                        <a:pt x="0" y="896"/>
                      </a:lnTo>
                      <a:lnTo>
                        <a:pt x="0" y="367"/>
                      </a:lnTo>
                    </a:path>
                  </a:pathLst>
                </a:custGeom>
                <a:noFill/>
                <a:ln w="147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262" name="Freeform 62"/>
                <p:cNvSpPr>
                  <a:spLocks/>
                </p:cNvSpPr>
                <p:nvPr/>
              </p:nvSpPr>
              <p:spPr bwMode="auto">
                <a:xfrm>
                  <a:off x="2163" y="1696"/>
                  <a:ext cx="1263" cy="1286"/>
                </a:xfrm>
                <a:custGeom>
                  <a:avLst/>
                  <a:gdLst>
                    <a:gd name="T0" fmla="*/ 0 w 1263"/>
                    <a:gd name="T1" fmla="*/ 367 h 1286"/>
                    <a:gd name="T2" fmla="*/ 384 w 1263"/>
                    <a:gd name="T3" fmla="*/ 0 h 1286"/>
                    <a:gd name="T4" fmla="*/ 876 w 1263"/>
                    <a:gd name="T5" fmla="*/ 0 h 1286"/>
                    <a:gd name="T6" fmla="*/ 1263 w 1263"/>
                    <a:gd name="T7" fmla="*/ 367 h 1286"/>
                    <a:gd name="T8" fmla="*/ 1263 w 1263"/>
                    <a:gd name="T9" fmla="*/ 896 h 1286"/>
                    <a:gd name="T10" fmla="*/ 876 w 1263"/>
                    <a:gd name="T11" fmla="*/ 1286 h 1286"/>
                    <a:gd name="T12" fmla="*/ 384 w 1263"/>
                    <a:gd name="T13" fmla="*/ 1286 h 1286"/>
                    <a:gd name="T14" fmla="*/ 0 w 1263"/>
                    <a:gd name="T15" fmla="*/ 896 h 1286"/>
                    <a:gd name="T16" fmla="*/ 0 w 1263"/>
                    <a:gd name="T17" fmla="*/ 367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 h="1286">
                      <a:moveTo>
                        <a:pt x="0" y="367"/>
                      </a:moveTo>
                      <a:lnTo>
                        <a:pt x="384" y="0"/>
                      </a:lnTo>
                      <a:lnTo>
                        <a:pt x="876" y="0"/>
                      </a:lnTo>
                      <a:lnTo>
                        <a:pt x="1263" y="367"/>
                      </a:lnTo>
                      <a:lnTo>
                        <a:pt x="1263" y="896"/>
                      </a:lnTo>
                      <a:lnTo>
                        <a:pt x="876" y="1286"/>
                      </a:lnTo>
                      <a:lnTo>
                        <a:pt x="384" y="1286"/>
                      </a:lnTo>
                      <a:lnTo>
                        <a:pt x="0" y="896"/>
                      </a:lnTo>
                      <a:lnTo>
                        <a:pt x="0" y="367"/>
                      </a:lnTo>
                    </a:path>
                  </a:pathLst>
                </a:custGeom>
                <a:noFill/>
                <a:ln w="889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9263" name="Text Box 63"/>
              <p:cNvSpPr txBox="1">
                <a:spLocks noChangeArrowheads="1"/>
              </p:cNvSpPr>
              <p:nvPr/>
            </p:nvSpPr>
            <p:spPr bwMode="auto">
              <a:xfrm>
                <a:off x="1246" y="430"/>
                <a:ext cx="948" cy="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800" b="0">
                  <a:solidFill>
                    <a:srgbClr val="FFFFFF"/>
                  </a:solidFill>
                </a:endParaRPr>
              </a:p>
            </p:txBody>
          </p:sp>
        </p:grpSp>
      </p:grpSp>
      <p:sp>
        <p:nvSpPr>
          <p:cNvPr id="179267" name="WordArt 67"/>
          <p:cNvSpPr>
            <a:spLocks noChangeArrowheads="1" noChangeShapeType="1" noTextEdit="1"/>
          </p:cNvSpPr>
          <p:nvPr/>
        </p:nvSpPr>
        <p:spPr bwMode="auto">
          <a:xfrm>
            <a:off x="5867400" y="5867400"/>
            <a:ext cx="3048000" cy="685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6600"/>
                    </a:gs>
                    <a:gs pos="100000">
                      <a:srgbClr val="FF6600">
                        <a:gamma/>
                        <a:shade val="96863"/>
                        <a:invGamma/>
                      </a:srgbClr>
                    </a:gs>
                  </a:gsLst>
                  <a:lin ang="5400000" scaled="1"/>
                </a:gradFill>
                <a:latin typeface="Impact"/>
              </a:rPr>
              <a:t>"Hazard"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152400"/>
            <a:ext cx="7772400" cy="1143000"/>
          </a:xfrm>
        </p:spPr>
        <p:txBody>
          <a:bodyPr>
            <a:normAutofit/>
          </a:bodyPr>
          <a:lstStyle/>
          <a:p>
            <a:pPr algn="l"/>
            <a:r>
              <a:rPr lang="en-US" sz="4400" b="1" dirty="0"/>
              <a:t>What is Ergonomics?</a:t>
            </a:r>
            <a:endParaRPr lang="en-US" sz="4400" dirty="0"/>
          </a:p>
        </p:txBody>
      </p:sp>
      <p:sp>
        <p:nvSpPr>
          <p:cNvPr id="126980" name="Rectangle 4"/>
          <p:cNvSpPr>
            <a:spLocks noGrp="1" noChangeArrowheads="1"/>
          </p:cNvSpPr>
          <p:nvPr>
            <p:ph idx="1"/>
          </p:nvPr>
        </p:nvSpPr>
        <p:spPr>
          <a:xfrm>
            <a:off x="838200" y="1828800"/>
            <a:ext cx="7772400" cy="4114800"/>
          </a:xfrm>
        </p:spPr>
        <p:txBody>
          <a:bodyPr/>
          <a:lstStyle/>
          <a:p>
            <a:pPr>
              <a:spcBef>
                <a:spcPct val="50000"/>
              </a:spcBef>
              <a:buFont typeface="Monotype Sorts" pitchFamily="2" charset="2"/>
              <a:buNone/>
            </a:pPr>
            <a:r>
              <a:rPr lang="en-US" sz="2800" i="1" dirty="0"/>
              <a:t>E</a:t>
            </a:r>
            <a:r>
              <a:rPr lang="en-US" i="1" dirty="0"/>
              <a:t>rgonomics is the science and practice of designing jobs or workplaces to match the capabilities and limitations of the human body</a:t>
            </a:r>
            <a:r>
              <a:rPr lang="en-US" dirty="0"/>
              <a:t>. </a:t>
            </a:r>
          </a:p>
          <a:p>
            <a:pPr>
              <a:spcBef>
                <a:spcPct val="50000"/>
              </a:spcBef>
              <a:buFont typeface="Monotype Sorts" pitchFamily="2" charset="2"/>
              <a:buNone/>
            </a:pPr>
            <a:endParaRPr lang="en-US" b="1" dirty="0"/>
          </a:p>
          <a:p>
            <a:pPr>
              <a:lnSpc>
                <a:spcPct val="150000"/>
              </a:lnSpc>
              <a:spcBef>
                <a:spcPct val="50000"/>
              </a:spcBef>
            </a:pPr>
            <a:r>
              <a:rPr lang="en-US" dirty="0"/>
              <a:t>Benefits of ergonomics include:</a:t>
            </a:r>
          </a:p>
          <a:p>
            <a:pPr lvl="1">
              <a:lnSpc>
                <a:spcPct val="150000"/>
              </a:lnSpc>
              <a:spcBef>
                <a:spcPct val="0"/>
              </a:spcBef>
            </a:pPr>
            <a:r>
              <a:rPr lang="en-US" dirty="0"/>
              <a:t> safer jobs with fewer injuries</a:t>
            </a:r>
          </a:p>
          <a:p>
            <a:pPr lvl="1">
              <a:lnSpc>
                <a:spcPct val="150000"/>
              </a:lnSpc>
              <a:spcBef>
                <a:spcPct val="0"/>
              </a:spcBef>
            </a:pPr>
            <a:r>
              <a:rPr lang="en-US" dirty="0"/>
              <a:t> increased efficiency and productivity</a:t>
            </a:r>
          </a:p>
          <a:p>
            <a:pPr lvl="1">
              <a:lnSpc>
                <a:spcPct val="150000"/>
              </a:lnSpc>
              <a:spcBef>
                <a:spcPct val="0"/>
              </a:spcBef>
            </a:pPr>
            <a:r>
              <a:rPr lang="en-US" dirty="0"/>
              <a:t> improved quality and fewer errors</a:t>
            </a:r>
          </a:p>
          <a:p>
            <a:pPr lvl="1">
              <a:lnSpc>
                <a:spcPct val="150000"/>
              </a:lnSpc>
              <a:spcBef>
                <a:spcPct val="0"/>
              </a:spcBef>
            </a:pPr>
            <a:r>
              <a:rPr lang="en-US" dirty="0"/>
              <a:t> improved morale</a:t>
            </a:r>
            <a:endParaRPr lang="en-US" dirty="0">
              <a:latin typeface="Tahoma"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066800" y="0"/>
            <a:ext cx="4038600" cy="1143000"/>
          </a:xfrm>
        </p:spPr>
        <p:txBody>
          <a:bodyPr/>
          <a:lstStyle/>
          <a:p>
            <a:pPr algn="l"/>
            <a:r>
              <a:rPr lang="en-US" b="1" dirty="0"/>
              <a:t>Hazard Zone</a:t>
            </a:r>
            <a:br>
              <a:rPr lang="en-US" b="1" dirty="0"/>
            </a:br>
            <a:r>
              <a:rPr lang="en-US" sz="2000" dirty="0"/>
              <a:t>(use Appendix B)</a:t>
            </a:r>
          </a:p>
        </p:txBody>
      </p:sp>
      <p:sp>
        <p:nvSpPr>
          <p:cNvPr id="181251" name="Rectangle 3"/>
          <p:cNvSpPr>
            <a:spLocks noGrp="1" noChangeArrowheads="1"/>
          </p:cNvSpPr>
          <p:nvPr>
            <p:ph idx="1"/>
          </p:nvPr>
        </p:nvSpPr>
        <p:spPr>
          <a:xfrm>
            <a:off x="1752600" y="1243528"/>
            <a:ext cx="5383316" cy="1249649"/>
          </a:xfrm>
        </p:spPr>
        <p:txBody>
          <a:bodyPr/>
          <a:lstStyle/>
          <a:p>
            <a:pPr>
              <a:buClr>
                <a:srgbClr val="FF3300"/>
              </a:buClr>
            </a:pPr>
            <a:r>
              <a:rPr lang="en-US" dirty="0">
                <a:latin typeface="Tahoma" pitchFamily="34" charset="0"/>
              </a:rPr>
              <a:t>Risk factors become hazardous when:</a:t>
            </a:r>
          </a:p>
          <a:p>
            <a:pPr lvl="1"/>
            <a:r>
              <a:rPr lang="en-US" b="1" i="1" dirty="0">
                <a:solidFill>
                  <a:srgbClr val="FF3300"/>
                </a:solidFill>
                <a:latin typeface="Tahoma" pitchFamily="34" charset="0"/>
              </a:rPr>
              <a:t>there is greater intensity</a:t>
            </a:r>
            <a:endParaRPr lang="en-US" dirty="0"/>
          </a:p>
        </p:txBody>
      </p:sp>
      <p:graphicFrame>
        <p:nvGraphicFramePr>
          <p:cNvPr id="181252" name="Object 4"/>
          <p:cNvGraphicFramePr>
            <a:graphicFrameLocks noChangeAspect="1"/>
          </p:cNvGraphicFramePr>
          <p:nvPr>
            <p:extLst>
              <p:ext uri="{D42A27DB-BD31-4B8C-83A1-F6EECF244321}">
                <p14:modId xmlns:p14="http://schemas.microsoft.com/office/powerpoint/2010/main" val="3566962099"/>
              </p:ext>
            </p:extLst>
          </p:nvPr>
        </p:nvGraphicFramePr>
        <p:xfrm>
          <a:off x="381000" y="2133600"/>
          <a:ext cx="8610600" cy="3937000"/>
        </p:xfrm>
        <a:graphic>
          <a:graphicData uri="http://schemas.openxmlformats.org/presentationml/2006/ole">
            <mc:AlternateContent xmlns:mc="http://schemas.openxmlformats.org/markup-compatibility/2006">
              <mc:Choice xmlns:v="urn:schemas-microsoft-com:vml" Requires="v">
                <p:oleObj name="Document" r:id="rId3" imgW="6523200" imgH="2980440" progId="Word.Document.8">
                  <p:embed/>
                </p:oleObj>
              </mc:Choice>
              <mc:Fallback>
                <p:oleObj name="Document" r:id="rId3" imgW="6523200" imgH="298044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600"/>
                        <a:ext cx="8610600" cy="3937000"/>
                      </a:xfrm>
                      <a:prstGeom prst="rect">
                        <a:avLst/>
                      </a:prstGeom>
                      <a:noFill/>
                      <a:ln w="12700">
                        <a:solidFill>
                          <a:srgbClr val="FF3300"/>
                        </a:solidFill>
                        <a:miter lim="800000"/>
                        <a:headEnd type="none" w="sm" len="sm"/>
                        <a:tailEnd type="none" w="sm" len="sm"/>
                      </a:ln>
                      <a:effectLst/>
                    </p:spPr>
                  </p:pic>
                </p:oleObj>
              </mc:Fallback>
            </mc:AlternateContent>
          </a:graphicData>
        </a:graphic>
      </p:graphicFrame>
      <p:grpSp>
        <p:nvGrpSpPr>
          <p:cNvPr id="181253" name="Group 5"/>
          <p:cNvGrpSpPr>
            <a:grpSpLocks/>
          </p:cNvGrpSpPr>
          <p:nvPr/>
        </p:nvGrpSpPr>
        <p:grpSpPr bwMode="auto">
          <a:xfrm>
            <a:off x="109538" y="76200"/>
            <a:ext cx="881062" cy="1905000"/>
            <a:chOff x="336" y="144"/>
            <a:chExt cx="1920" cy="3984"/>
          </a:xfrm>
        </p:grpSpPr>
        <p:sp>
          <p:nvSpPr>
            <p:cNvPr id="181254" name="Freeform 6"/>
            <p:cNvSpPr>
              <a:spLocks/>
            </p:cNvSpPr>
            <p:nvPr/>
          </p:nvSpPr>
          <p:spPr bwMode="auto">
            <a:xfrm>
              <a:off x="1531" y="1524"/>
              <a:ext cx="273" cy="13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55" name="Freeform 7"/>
            <p:cNvSpPr>
              <a:spLocks/>
            </p:cNvSpPr>
            <p:nvPr/>
          </p:nvSpPr>
          <p:spPr bwMode="auto">
            <a:xfrm>
              <a:off x="1531" y="1545"/>
              <a:ext cx="60" cy="50"/>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56" name="Freeform 8"/>
            <p:cNvSpPr>
              <a:spLocks/>
            </p:cNvSpPr>
            <p:nvPr/>
          </p:nvSpPr>
          <p:spPr bwMode="auto">
            <a:xfrm>
              <a:off x="716" y="1174"/>
              <a:ext cx="879" cy="632"/>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57" name="Freeform 9"/>
            <p:cNvSpPr>
              <a:spLocks/>
            </p:cNvSpPr>
            <p:nvPr/>
          </p:nvSpPr>
          <p:spPr bwMode="auto">
            <a:xfrm>
              <a:off x="1531" y="1545"/>
              <a:ext cx="60" cy="50"/>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58" name="Freeform 10"/>
            <p:cNvSpPr>
              <a:spLocks/>
            </p:cNvSpPr>
            <p:nvPr/>
          </p:nvSpPr>
          <p:spPr bwMode="auto">
            <a:xfrm>
              <a:off x="799" y="1267"/>
              <a:ext cx="62" cy="50"/>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59" name="Freeform 11"/>
            <p:cNvSpPr>
              <a:spLocks/>
            </p:cNvSpPr>
            <p:nvPr/>
          </p:nvSpPr>
          <p:spPr bwMode="auto">
            <a:xfrm>
              <a:off x="695" y="1168"/>
              <a:ext cx="866" cy="65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60" name="Freeform 12"/>
            <p:cNvSpPr>
              <a:spLocks/>
            </p:cNvSpPr>
            <p:nvPr/>
          </p:nvSpPr>
          <p:spPr bwMode="auto">
            <a:xfrm>
              <a:off x="1521" y="986"/>
              <a:ext cx="173" cy="3063"/>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61" name="Freeform 13"/>
            <p:cNvSpPr>
              <a:spLocks/>
            </p:cNvSpPr>
            <p:nvPr/>
          </p:nvSpPr>
          <p:spPr bwMode="auto">
            <a:xfrm>
              <a:off x="654" y="577"/>
              <a:ext cx="405" cy="618"/>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62" name="Freeform 14"/>
            <p:cNvSpPr>
              <a:spLocks/>
            </p:cNvSpPr>
            <p:nvPr/>
          </p:nvSpPr>
          <p:spPr bwMode="auto">
            <a:xfrm>
              <a:off x="766" y="645"/>
              <a:ext cx="62" cy="48"/>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63" name="Freeform 15"/>
            <p:cNvSpPr>
              <a:spLocks/>
            </p:cNvSpPr>
            <p:nvPr/>
          </p:nvSpPr>
          <p:spPr bwMode="auto">
            <a:xfrm>
              <a:off x="792" y="1106"/>
              <a:ext cx="59" cy="48"/>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64" name="Freeform 16"/>
            <p:cNvSpPr>
              <a:spLocks/>
            </p:cNvSpPr>
            <p:nvPr/>
          </p:nvSpPr>
          <p:spPr bwMode="auto">
            <a:xfrm>
              <a:off x="872" y="1025"/>
              <a:ext cx="69" cy="15"/>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65" name="Freeform 17"/>
            <p:cNvSpPr>
              <a:spLocks/>
            </p:cNvSpPr>
            <p:nvPr/>
          </p:nvSpPr>
          <p:spPr bwMode="auto">
            <a:xfrm>
              <a:off x="912" y="909"/>
              <a:ext cx="108" cy="63"/>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66" name="Freeform 18"/>
            <p:cNvSpPr>
              <a:spLocks/>
            </p:cNvSpPr>
            <p:nvPr/>
          </p:nvSpPr>
          <p:spPr bwMode="auto">
            <a:xfrm>
              <a:off x="923" y="922"/>
              <a:ext cx="83" cy="32"/>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67" name="Freeform 19"/>
            <p:cNvSpPr>
              <a:spLocks/>
            </p:cNvSpPr>
            <p:nvPr/>
          </p:nvSpPr>
          <p:spPr bwMode="auto">
            <a:xfrm>
              <a:off x="964" y="868"/>
              <a:ext cx="53" cy="18"/>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68" name="Freeform 20"/>
            <p:cNvSpPr>
              <a:spLocks/>
            </p:cNvSpPr>
            <p:nvPr/>
          </p:nvSpPr>
          <p:spPr bwMode="auto">
            <a:xfrm>
              <a:off x="858" y="814"/>
              <a:ext cx="90" cy="17"/>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69" name="Freeform 21"/>
            <p:cNvSpPr>
              <a:spLocks/>
            </p:cNvSpPr>
            <p:nvPr/>
          </p:nvSpPr>
          <p:spPr bwMode="auto">
            <a:xfrm>
              <a:off x="999" y="806"/>
              <a:ext cx="46" cy="19"/>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70" name="Freeform 22"/>
            <p:cNvSpPr>
              <a:spLocks/>
            </p:cNvSpPr>
            <p:nvPr/>
          </p:nvSpPr>
          <p:spPr bwMode="auto">
            <a:xfrm>
              <a:off x="1006" y="766"/>
              <a:ext cx="46" cy="18"/>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71" name="Freeform 23"/>
            <p:cNvSpPr>
              <a:spLocks/>
            </p:cNvSpPr>
            <p:nvPr/>
          </p:nvSpPr>
          <p:spPr bwMode="auto">
            <a:xfrm>
              <a:off x="843" y="768"/>
              <a:ext cx="101" cy="34"/>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72" name="Freeform 24"/>
            <p:cNvSpPr>
              <a:spLocks/>
            </p:cNvSpPr>
            <p:nvPr/>
          </p:nvSpPr>
          <p:spPr bwMode="auto">
            <a:xfrm>
              <a:off x="502" y="557"/>
              <a:ext cx="584" cy="474"/>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73" name="Freeform 25"/>
            <p:cNvSpPr>
              <a:spLocks/>
            </p:cNvSpPr>
            <p:nvPr/>
          </p:nvSpPr>
          <p:spPr bwMode="auto">
            <a:xfrm>
              <a:off x="766" y="645"/>
              <a:ext cx="62" cy="48"/>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74" name="Freeform 26"/>
            <p:cNvSpPr>
              <a:spLocks/>
            </p:cNvSpPr>
            <p:nvPr/>
          </p:nvSpPr>
          <p:spPr bwMode="auto">
            <a:xfrm>
              <a:off x="557" y="532"/>
              <a:ext cx="594" cy="265"/>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75" name="Freeform 27"/>
            <p:cNvSpPr>
              <a:spLocks/>
            </p:cNvSpPr>
            <p:nvPr/>
          </p:nvSpPr>
          <p:spPr bwMode="auto">
            <a:xfrm>
              <a:off x="416" y="2114"/>
              <a:ext cx="687" cy="1832"/>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76" name="Freeform 28"/>
            <p:cNvSpPr>
              <a:spLocks/>
            </p:cNvSpPr>
            <p:nvPr/>
          </p:nvSpPr>
          <p:spPr bwMode="auto">
            <a:xfrm>
              <a:off x="889" y="2248"/>
              <a:ext cx="59" cy="50"/>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77" name="Freeform 29"/>
            <p:cNvSpPr>
              <a:spLocks/>
            </p:cNvSpPr>
            <p:nvPr/>
          </p:nvSpPr>
          <p:spPr bwMode="auto">
            <a:xfrm>
              <a:off x="453" y="3846"/>
              <a:ext cx="60" cy="4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78" name="Freeform 30"/>
            <p:cNvSpPr>
              <a:spLocks/>
            </p:cNvSpPr>
            <p:nvPr/>
          </p:nvSpPr>
          <p:spPr bwMode="auto">
            <a:xfrm>
              <a:off x="384" y="3826"/>
              <a:ext cx="477" cy="202"/>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79" name="Freeform 31"/>
            <p:cNvSpPr>
              <a:spLocks/>
            </p:cNvSpPr>
            <p:nvPr/>
          </p:nvSpPr>
          <p:spPr bwMode="auto">
            <a:xfrm>
              <a:off x="453" y="3846"/>
              <a:ext cx="60" cy="4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80" name="Freeform 32"/>
            <p:cNvSpPr>
              <a:spLocks/>
            </p:cNvSpPr>
            <p:nvPr/>
          </p:nvSpPr>
          <p:spPr bwMode="auto">
            <a:xfrm>
              <a:off x="361" y="3865"/>
              <a:ext cx="511" cy="170"/>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81" name="Freeform 33"/>
            <p:cNvSpPr>
              <a:spLocks/>
            </p:cNvSpPr>
            <p:nvPr/>
          </p:nvSpPr>
          <p:spPr bwMode="auto">
            <a:xfrm>
              <a:off x="364" y="3969"/>
              <a:ext cx="490" cy="75"/>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82" name="Freeform 34"/>
            <p:cNvSpPr>
              <a:spLocks/>
            </p:cNvSpPr>
            <p:nvPr/>
          </p:nvSpPr>
          <p:spPr bwMode="auto">
            <a:xfrm>
              <a:off x="336" y="2103"/>
              <a:ext cx="797" cy="1814"/>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83" name="Freeform 35"/>
            <p:cNvSpPr>
              <a:spLocks/>
            </p:cNvSpPr>
            <p:nvPr/>
          </p:nvSpPr>
          <p:spPr bwMode="auto">
            <a:xfrm>
              <a:off x="759" y="2110"/>
              <a:ext cx="594" cy="183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84" name="Freeform 36"/>
            <p:cNvSpPr>
              <a:spLocks/>
            </p:cNvSpPr>
            <p:nvPr/>
          </p:nvSpPr>
          <p:spPr bwMode="auto">
            <a:xfrm>
              <a:off x="889" y="2248"/>
              <a:ext cx="59" cy="50"/>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85" name="Freeform 37"/>
            <p:cNvSpPr>
              <a:spLocks/>
            </p:cNvSpPr>
            <p:nvPr/>
          </p:nvSpPr>
          <p:spPr bwMode="auto">
            <a:xfrm>
              <a:off x="1121" y="3853"/>
              <a:ext cx="62" cy="50"/>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86" name="Freeform 38"/>
            <p:cNvSpPr>
              <a:spLocks/>
            </p:cNvSpPr>
            <p:nvPr/>
          </p:nvSpPr>
          <p:spPr bwMode="auto">
            <a:xfrm>
              <a:off x="1121" y="3853"/>
              <a:ext cx="62" cy="50"/>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87" name="Freeform 39"/>
            <p:cNvSpPr>
              <a:spLocks/>
            </p:cNvSpPr>
            <p:nvPr/>
          </p:nvSpPr>
          <p:spPr bwMode="auto">
            <a:xfrm>
              <a:off x="1082" y="3808"/>
              <a:ext cx="343" cy="311"/>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88" name="Freeform 40"/>
            <p:cNvSpPr>
              <a:spLocks/>
            </p:cNvSpPr>
            <p:nvPr/>
          </p:nvSpPr>
          <p:spPr bwMode="auto">
            <a:xfrm>
              <a:off x="1045" y="3860"/>
              <a:ext cx="393" cy="264"/>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89" name="Freeform 41"/>
            <p:cNvSpPr>
              <a:spLocks/>
            </p:cNvSpPr>
            <p:nvPr/>
          </p:nvSpPr>
          <p:spPr bwMode="auto">
            <a:xfrm>
              <a:off x="1045" y="3981"/>
              <a:ext cx="366" cy="147"/>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90" name="Freeform 42"/>
            <p:cNvSpPr>
              <a:spLocks/>
            </p:cNvSpPr>
            <p:nvPr/>
          </p:nvSpPr>
          <p:spPr bwMode="auto">
            <a:xfrm>
              <a:off x="709" y="2098"/>
              <a:ext cx="663" cy="1869"/>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91" name="Freeform 43"/>
            <p:cNvSpPr>
              <a:spLocks/>
            </p:cNvSpPr>
            <p:nvPr/>
          </p:nvSpPr>
          <p:spPr bwMode="auto">
            <a:xfrm>
              <a:off x="599" y="1068"/>
              <a:ext cx="580" cy="1330"/>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92" name="Freeform 44"/>
            <p:cNvSpPr>
              <a:spLocks/>
            </p:cNvSpPr>
            <p:nvPr/>
          </p:nvSpPr>
          <p:spPr bwMode="auto">
            <a:xfrm>
              <a:off x="799" y="1267"/>
              <a:ext cx="62" cy="50"/>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93" name="Freeform 45"/>
            <p:cNvSpPr>
              <a:spLocks/>
            </p:cNvSpPr>
            <p:nvPr/>
          </p:nvSpPr>
          <p:spPr bwMode="auto">
            <a:xfrm>
              <a:off x="792" y="1106"/>
              <a:ext cx="62" cy="48"/>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94" name="Freeform 46"/>
            <p:cNvSpPr>
              <a:spLocks/>
            </p:cNvSpPr>
            <p:nvPr/>
          </p:nvSpPr>
          <p:spPr bwMode="auto">
            <a:xfrm>
              <a:off x="886" y="2248"/>
              <a:ext cx="62" cy="50"/>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95" name="Freeform 47"/>
            <p:cNvSpPr>
              <a:spLocks/>
            </p:cNvSpPr>
            <p:nvPr/>
          </p:nvSpPr>
          <p:spPr bwMode="auto">
            <a:xfrm>
              <a:off x="585" y="1045"/>
              <a:ext cx="605" cy="903"/>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96" name="Freeform 48"/>
            <p:cNvSpPr>
              <a:spLocks/>
            </p:cNvSpPr>
            <p:nvPr/>
          </p:nvSpPr>
          <p:spPr bwMode="auto">
            <a:xfrm>
              <a:off x="557" y="1921"/>
              <a:ext cx="612" cy="491"/>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97" name="Freeform 49"/>
            <p:cNvSpPr>
              <a:spLocks/>
            </p:cNvSpPr>
            <p:nvPr/>
          </p:nvSpPr>
          <p:spPr bwMode="auto">
            <a:xfrm>
              <a:off x="550" y="1097"/>
              <a:ext cx="721" cy="1015"/>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98" name="Freeform 50"/>
            <p:cNvSpPr>
              <a:spLocks/>
            </p:cNvSpPr>
            <p:nvPr/>
          </p:nvSpPr>
          <p:spPr bwMode="auto">
            <a:xfrm>
              <a:off x="557" y="1538"/>
              <a:ext cx="688" cy="195"/>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99" name="Freeform 51"/>
            <p:cNvSpPr>
              <a:spLocks/>
            </p:cNvSpPr>
            <p:nvPr/>
          </p:nvSpPr>
          <p:spPr bwMode="auto">
            <a:xfrm>
              <a:off x="553" y="1831"/>
              <a:ext cx="715" cy="154"/>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300" name="Freeform 52"/>
            <p:cNvSpPr>
              <a:spLocks/>
            </p:cNvSpPr>
            <p:nvPr/>
          </p:nvSpPr>
          <p:spPr bwMode="auto">
            <a:xfrm>
              <a:off x="1521" y="1896"/>
              <a:ext cx="263" cy="146"/>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301" name="Freeform 53"/>
            <p:cNvSpPr>
              <a:spLocks/>
            </p:cNvSpPr>
            <p:nvPr/>
          </p:nvSpPr>
          <p:spPr bwMode="auto">
            <a:xfrm>
              <a:off x="1521" y="1935"/>
              <a:ext cx="58" cy="50"/>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302" name="Freeform 54"/>
            <p:cNvSpPr>
              <a:spLocks/>
            </p:cNvSpPr>
            <p:nvPr/>
          </p:nvSpPr>
          <p:spPr bwMode="auto">
            <a:xfrm>
              <a:off x="723" y="1181"/>
              <a:ext cx="860" cy="808"/>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303" name="Freeform 55"/>
            <p:cNvSpPr>
              <a:spLocks/>
            </p:cNvSpPr>
            <p:nvPr/>
          </p:nvSpPr>
          <p:spPr bwMode="auto">
            <a:xfrm>
              <a:off x="1521" y="1935"/>
              <a:ext cx="62" cy="50"/>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304" name="Freeform 56"/>
            <p:cNvSpPr>
              <a:spLocks/>
            </p:cNvSpPr>
            <p:nvPr/>
          </p:nvSpPr>
          <p:spPr bwMode="auto">
            <a:xfrm>
              <a:off x="799" y="1267"/>
              <a:ext cx="62" cy="50"/>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305" name="Freeform 57"/>
            <p:cNvSpPr>
              <a:spLocks/>
            </p:cNvSpPr>
            <p:nvPr/>
          </p:nvSpPr>
          <p:spPr bwMode="auto">
            <a:xfrm>
              <a:off x="702" y="1168"/>
              <a:ext cx="851" cy="837"/>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1306" name="Group 58"/>
            <p:cNvGrpSpPr>
              <a:grpSpLocks/>
            </p:cNvGrpSpPr>
            <p:nvPr/>
          </p:nvGrpSpPr>
          <p:grpSpPr bwMode="auto">
            <a:xfrm>
              <a:off x="1104" y="144"/>
              <a:ext cx="1152" cy="1104"/>
              <a:chOff x="1104" y="144"/>
              <a:chExt cx="1152" cy="1104"/>
            </a:xfrm>
          </p:grpSpPr>
          <p:grpSp>
            <p:nvGrpSpPr>
              <p:cNvPr id="181307" name="Group 59"/>
              <p:cNvGrpSpPr>
                <a:grpSpLocks/>
              </p:cNvGrpSpPr>
              <p:nvPr/>
            </p:nvGrpSpPr>
            <p:grpSpPr bwMode="auto">
              <a:xfrm>
                <a:off x="1104" y="144"/>
                <a:ext cx="1152" cy="1104"/>
                <a:chOff x="2064" y="1596"/>
                <a:chExt cx="1460" cy="1488"/>
              </a:xfrm>
            </p:grpSpPr>
            <p:sp>
              <p:nvSpPr>
                <p:cNvPr id="181308" name="Freeform 60"/>
                <p:cNvSpPr>
                  <a:spLocks/>
                </p:cNvSpPr>
                <p:nvPr/>
              </p:nvSpPr>
              <p:spPr bwMode="auto">
                <a:xfrm>
                  <a:off x="2064" y="1596"/>
                  <a:ext cx="1460" cy="1488"/>
                </a:xfrm>
                <a:custGeom>
                  <a:avLst/>
                  <a:gdLst>
                    <a:gd name="T0" fmla="*/ 0 w 1460"/>
                    <a:gd name="T1" fmla="*/ 424 h 1488"/>
                    <a:gd name="T2" fmla="*/ 446 w 1460"/>
                    <a:gd name="T3" fmla="*/ 0 h 1488"/>
                    <a:gd name="T4" fmla="*/ 1015 w 1460"/>
                    <a:gd name="T5" fmla="*/ 0 h 1488"/>
                    <a:gd name="T6" fmla="*/ 1460 w 1460"/>
                    <a:gd name="T7" fmla="*/ 424 h 1488"/>
                    <a:gd name="T8" fmla="*/ 1460 w 1460"/>
                    <a:gd name="T9" fmla="*/ 1037 h 1488"/>
                    <a:gd name="T10" fmla="*/ 1015 w 1460"/>
                    <a:gd name="T11" fmla="*/ 1488 h 1488"/>
                    <a:gd name="T12" fmla="*/ 446 w 1460"/>
                    <a:gd name="T13" fmla="*/ 1488 h 1488"/>
                    <a:gd name="T14" fmla="*/ 0 w 1460"/>
                    <a:gd name="T15" fmla="*/ 1037 h 1488"/>
                    <a:gd name="T16" fmla="*/ 0 w 1460"/>
                    <a:gd name="T17" fmla="*/ 424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1488">
                      <a:moveTo>
                        <a:pt x="0" y="424"/>
                      </a:moveTo>
                      <a:lnTo>
                        <a:pt x="446" y="0"/>
                      </a:lnTo>
                      <a:lnTo>
                        <a:pt x="1015" y="0"/>
                      </a:lnTo>
                      <a:lnTo>
                        <a:pt x="1460" y="424"/>
                      </a:lnTo>
                      <a:lnTo>
                        <a:pt x="1460" y="1037"/>
                      </a:lnTo>
                      <a:lnTo>
                        <a:pt x="1015" y="1488"/>
                      </a:lnTo>
                      <a:lnTo>
                        <a:pt x="446" y="1488"/>
                      </a:lnTo>
                      <a:lnTo>
                        <a:pt x="0" y="1037"/>
                      </a:lnTo>
                      <a:lnTo>
                        <a:pt x="0" y="424"/>
                      </a:lnTo>
                      <a:close/>
                    </a:path>
                  </a:pathLst>
                </a:custGeom>
                <a:solidFill>
                  <a:srgbClr val="FF0000"/>
                </a:solidFill>
                <a:ln w="14288">
                  <a:solidFill>
                    <a:srgbClr val="000000"/>
                  </a:solidFill>
                  <a:prstDash val="solid"/>
                  <a:round/>
                  <a:headEnd/>
                  <a:tailEnd/>
                </a:ln>
              </p:spPr>
              <p:txBody>
                <a:bodyPr/>
                <a:lstStyle/>
                <a:p>
                  <a:endParaRPr lang="en-US"/>
                </a:p>
              </p:txBody>
            </p:sp>
            <p:sp>
              <p:nvSpPr>
                <p:cNvPr id="181309" name="Freeform 61"/>
                <p:cNvSpPr>
                  <a:spLocks/>
                </p:cNvSpPr>
                <p:nvPr/>
              </p:nvSpPr>
              <p:spPr bwMode="auto">
                <a:xfrm>
                  <a:off x="2163" y="1696"/>
                  <a:ext cx="1263" cy="1286"/>
                </a:xfrm>
                <a:custGeom>
                  <a:avLst/>
                  <a:gdLst>
                    <a:gd name="T0" fmla="*/ 0 w 1263"/>
                    <a:gd name="T1" fmla="*/ 367 h 1286"/>
                    <a:gd name="T2" fmla="*/ 385 w 1263"/>
                    <a:gd name="T3" fmla="*/ 0 h 1286"/>
                    <a:gd name="T4" fmla="*/ 877 w 1263"/>
                    <a:gd name="T5" fmla="*/ 0 h 1286"/>
                    <a:gd name="T6" fmla="*/ 1263 w 1263"/>
                    <a:gd name="T7" fmla="*/ 367 h 1286"/>
                    <a:gd name="T8" fmla="*/ 1263 w 1263"/>
                    <a:gd name="T9" fmla="*/ 896 h 1286"/>
                    <a:gd name="T10" fmla="*/ 877 w 1263"/>
                    <a:gd name="T11" fmla="*/ 1286 h 1286"/>
                    <a:gd name="T12" fmla="*/ 385 w 1263"/>
                    <a:gd name="T13" fmla="*/ 1286 h 1286"/>
                    <a:gd name="T14" fmla="*/ 0 w 1263"/>
                    <a:gd name="T15" fmla="*/ 896 h 1286"/>
                    <a:gd name="T16" fmla="*/ 0 w 1263"/>
                    <a:gd name="T17" fmla="*/ 367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 h="1286">
                      <a:moveTo>
                        <a:pt x="0" y="367"/>
                      </a:moveTo>
                      <a:lnTo>
                        <a:pt x="385" y="0"/>
                      </a:lnTo>
                      <a:lnTo>
                        <a:pt x="877" y="0"/>
                      </a:lnTo>
                      <a:lnTo>
                        <a:pt x="1263" y="367"/>
                      </a:lnTo>
                      <a:lnTo>
                        <a:pt x="1263" y="896"/>
                      </a:lnTo>
                      <a:lnTo>
                        <a:pt x="877" y="1286"/>
                      </a:lnTo>
                      <a:lnTo>
                        <a:pt x="385" y="1286"/>
                      </a:lnTo>
                      <a:lnTo>
                        <a:pt x="0" y="896"/>
                      </a:lnTo>
                      <a:lnTo>
                        <a:pt x="0" y="367"/>
                      </a:lnTo>
                    </a:path>
                  </a:pathLst>
                </a:custGeom>
                <a:noFill/>
                <a:ln w="147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10" name="Freeform 62"/>
                <p:cNvSpPr>
                  <a:spLocks/>
                </p:cNvSpPr>
                <p:nvPr/>
              </p:nvSpPr>
              <p:spPr bwMode="auto">
                <a:xfrm>
                  <a:off x="2163" y="1696"/>
                  <a:ext cx="1263" cy="1286"/>
                </a:xfrm>
                <a:custGeom>
                  <a:avLst/>
                  <a:gdLst>
                    <a:gd name="T0" fmla="*/ 0 w 1263"/>
                    <a:gd name="T1" fmla="*/ 367 h 1286"/>
                    <a:gd name="T2" fmla="*/ 384 w 1263"/>
                    <a:gd name="T3" fmla="*/ 0 h 1286"/>
                    <a:gd name="T4" fmla="*/ 876 w 1263"/>
                    <a:gd name="T5" fmla="*/ 0 h 1286"/>
                    <a:gd name="T6" fmla="*/ 1263 w 1263"/>
                    <a:gd name="T7" fmla="*/ 367 h 1286"/>
                    <a:gd name="T8" fmla="*/ 1263 w 1263"/>
                    <a:gd name="T9" fmla="*/ 896 h 1286"/>
                    <a:gd name="T10" fmla="*/ 876 w 1263"/>
                    <a:gd name="T11" fmla="*/ 1286 h 1286"/>
                    <a:gd name="T12" fmla="*/ 384 w 1263"/>
                    <a:gd name="T13" fmla="*/ 1286 h 1286"/>
                    <a:gd name="T14" fmla="*/ 0 w 1263"/>
                    <a:gd name="T15" fmla="*/ 896 h 1286"/>
                    <a:gd name="T16" fmla="*/ 0 w 1263"/>
                    <a:gd name="T17" fmla="*/ 367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 h="1286">
                      <a:moveTo>
                        <a:pt x="0" y="367"/>
                      </a:moveTo>
                      <a:lnTo>
                        <a:pt x="384" y="0"/>
                      </a:lnTo>
                      <a:lnTo>
                        <a:pt x="876" y="0"/>
                      </a:lnTo>
                      <a:lnTo>
                        <a:pt x="1263" y="367"/>
                      </a:lnTo>
                      <a:lnTo>
                        <a:pt x="1263" y="896"/>
                      </a:lnTo>
                      <a:lnTo>
                        <a:pt x="876" y="1286"/>
                      </a:lnTo>
                      <a:lnTo>
                        <a:pt x="384" y="1286"/>
                      </a:lnTo>
                      <a:lnTo>
                        <a:pt x="0" y="896"/>
                      </a:lnTo>
                      <a:lnTo>
                        <a:pt x="0" y="367"/>
                      </a:lnTo>
                    </a:path>
                  </a:pathLst>
                </a:custGeom>
                <a:noFill/>
                <a:ln w="889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1311" name="Text Box 63"/>
              <p:cNvSpPr txBox="1">
                <a:spLocks noChangeArrowheads="1"/>
              </p:cNvSpPr>
              <p:nvPr/>
            </p:nvSpPr>
            <p:spPr bwMode="auto">
              <a:xfrm>
                <a:off x="1246" y="430"/>
                <a:ext cx="948" cy="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800" b="0">
                  <a:solidFill>
                    <a:srgbClr val="FFFFFF"/>
                  </a:solidFill>
                </a:endParaRPr>
              </a:p>
            </p:txBody>
          </p:sp>
        </p:grpSp>
      </p:grpSp>
      <p:sp>
        <p:nvSpPr>
          <p:cNvPr id="181314" name="WordArt 66"/>
          <p:cNvSpPr>
            <a:spLocks noChangeArrowheads="1" noChangeShapeType="1" noTextEdit="1"/>
          </p:cNvSpPr>
          <p:nvPr/>
        </p:nvSpPr>
        <p:spPr bwMode="auto">
          <a:xfrm>
            <a:off x="5867400" y="5867400"/>
            <a:ext cx="3048000" cy="685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6600"/>
                    </a:gs>
                    <a:gs pos="100000">
                      <a:srgbClr val="FF6600">
                        <a:gamma/>
                        <a:shade val="96863"/>
                        <a:invGamma/>
                      </a:srgbClr>
                    </a:gs>
                  </a:gsLst>
                  <a:lin ang="5400000" scaled="1"/>
                </a:gradFill>
                <a:latin typeface="Impact"/>
              </a:rPr>
              <a:t>"Hazard"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1027"/>
          <p:cNvSpPr>
            <a:spLocks noGrp="1" noChangeArrowheads="1"/>
          </p:cNvSpPr>
          <p:nvPr>
            <p:ph idx="1"/>
          </p:nvPr>
        </p:nvSpPr>
        <p:spPr>
          <a:xfrm>
            <a:off x="2024955" y="1293104"/>
            <a:ext cx="5170289" cy="1062668"/>
          </a:xfrm>
          <a:noFill/>
          <a:ln/>
        </p:spPr>
        <p:txBody>
          <a:bodyPr/>
          <a:lstStyle/>
          <a:p>
            <a:pPr>
              <a:buClr>
                <a:srgbClr val="FF3300"/>
              </a:buClr>
            </a:pPr>
            <a:r>
              <a:rPr lang="en-US" dirty="0">
                <a:latin typeface="Tahoma" pitchFamily="34" charset="0"/>
              </a:rPr>
              <a:t>Risk factors become hazardous when:</a:t>
            </a:r>
          </a:p>
          <a:p>
            <a:pPr lvl="1"/>
            <a:r>
              <a:rPr lang="en-US" i="1" dirty="0">
                <a:solidFill>
                  <a:srgbClr val="FF3300"/>
                </a:solidFill>
                <a:latin typeface="Tahoma" pitchFamily="34" charset="0"/>
              </a:rPr>
              <a:t>there is a</a:t>
            </a:r>
            <a:r>
              <a:rPr lang="en-US" b="1" i="1" dirty="0">
                <a:solidFill>
                  <a:srgbClr val="FF3300"/>
                </a:solidFill>
                <a:latin typeface="Tahoma" pitchFamily="34" charset="0"/>
              </a:rPr>
              <a:t> combination </a:t>
            </a:r>
            <a:r>
              <a:rPr lang="en-US" i="1" dirty="0">
                <a:solidFill>
                  <a:srgbClr val="FF3300"/>
                </a:solidFill>
                <a:latin typeface="Tahoma" pitchFamily="34" charset="0"/>
              </a:rPr>
              <a:t>of risk factors</a:t>
            </a:r>
            <a:r>
              <a:rPr lang="en-US" dirty="0"/>
              <a:t> </a:t>
            </a:r>
          </a:p>
        </p:txBody>
      </p:sp>
      <p:graphicFrame>
        <p:nvGraphicFramePr>
          <p:cNvPr id="183300" name="Object 1028"/>
          <p:cNvGraphicFramePr>
            <a:graphicFrameLocks noChangeAspect="1"/>
          </p:cNvGraphicFramePr>
          <p:nvPr>
            <p:extLst>
              <p:ext uri="{D42A27DB-BD31-4B8C-83A1-F6EECF244321}">
                <p14:modId xmlns:p14="http://schemas.microsoft.com/office/powerpoint/2010/main" val="2052583249"/>
              </p:ext>
            </p:extLst>
          </p:nvPr>
        </p:nvGraphicFramePr>
        <p:xfrm>
          <a:off x="381000" y="2133600"/>
          <a:ext cx="8458200" cy="4100513"/>
        </p:xfrm>
        <a:graphic>
          <a:graphicData uri="http://schemas.openxmlformats.org/presentationml/2006/ole">
            <mc:AlternateContent xmlns:mc="http://schemas.openxmlformats.org/markup-compatibility/2006">
              <mc:Choice xmlns:v="urn:schemas-microsoft-com:vml" Requires="v">
                <p:oleObj name="Document" r:id="rId3" imgW="6523200" imgH="3606840" progId="Word.Document.8">
                  <p:embed/>
                </p:oleObj>
              </mc:Choice>
              <mc:Fallback>
                <p:oleObj name="Document" r:id="rId3" imgW="6523200" imgH="3606840" progId="Word.Document.8">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600"/>
                        <a:ext cx="8458200" cy="4100513"/>
                      </a:xfrm>
                      <a:prstGeom prst="rect">
                        <a:avLst/>
                      </a:prstGeom>
                      <a:noFill/>
                      <a:ln w="12700">
                        <a:solidFill>
                          <a:srgbClr val="FF3300"/>
                        </a:solidFill>
                        <a:miter lim="800000"/>
                        <a:headEnd type="none" w="sm" len="sm"/>
                        <a:tailEnd type="none" w="sm" len="sm"/>
                      </a:ln>
                      <a:effectLst/>
                    </p:spPr>
                  </p:pic>
                </p:oleObj>
              </mc:Fallback>
            </mc:AlternateContent>
          </a:graphicData>
        </a:graphic>
      </p:graphicFrame>
      <p:pic>
        <p:nvPicPr>
          <p:cNvPr id="183301" name="Picture 10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91000"/>
            <a:ext cx="2743200" cy="18288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3302" name="Group 1030"/>
          <p:cNvGrpSpPr>
            <a:grpSpLocks/>
          </p:cNvGrpSpPr>
          <p:nvPr/>
        </p:nvGrpSpPr>
        <p:grpSpPr bwMode="auto">
          <a:xfrm>
            <a:off x="228600" y="228600"/>
            <a:ext cx="685800" cy="1828800"/>
            <a:chOff x="336" y="144"/>
            <a:chExt cx="1920" cy="3984"/>
          </a:xfrm>
        </p:grpSpPr>
        <p:sp>
          <p:nvSpPr>
            <p:cNvPr id="183303" name="Freeform 1031"/>
            <p:cNvSpPr>
              <a:spLocks/>
            </p:cNvSpPr>
            <p:nvPr/>
          </p:nvSpPr>
          <p:spPr bwMode="auto">
            <a:xfrm>
              <a:off x="1531" y="1524"/>
              <a:ext cx="273" cy="13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04" name="Freeform 1032"/>
            <p:cNvSpPr>
              <a:spLocks/>
            </p:cNvSpPr>
            <p:nvPr/>
          </p:nvSpPr>
          <p:spPr bwMode="auto">
            <a:xfrm>
              <a:off x="1531" y="1545"/>
              <a:ext cx="60" cy="50"/>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05" name="Freeform 1033"/>
            <p:cNvSpPr>
              <a:spLocks/>
            </p:cNvSpPr>
            <p:nvPr/>
          </p:nvSpPr>
          <p:spPr bwMode="auto">
            <a:xfrm>
              <a:off x="716" y="1174"/>
              <a:ext cx="879" cy="632"/>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06" name="Freeform 1034"/>
            <p:cNvSpPr>
              <a:spLocks/>
            </p:cNvSpPr>
            <p:nvPr/>
          </p:nvSpPr>
          <p:spPr bwMode="auto">
            <a:xfrm>
              <a:off x="1531" y="1545"/>
              <a:ext cx="60" cy="50"/>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07" name="Freeform 1035"/>
            <p:cNvSpPr>
              <a:spLocks/>
            </p:cNvSpPr>
            <p:nvPr/>
          </p:nvSpPr>
          <p:spPr bwMode="auto">
            <a:xfrm>
              <a:off x="799" y="1267"/>
              <a:ext cx="62" cy="50"/>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08" name="Freeform 1036"/>
            <p:cNvSpPr>
              <a:spLocks/>
            </p:cNvSpPr>
            <p:nvPr/>
          </p:nvSpPr>
          <p:spPr bwMode="auto">
            <a:xfrm>
              <a:off x="695" y="1168"/>
              <a:ext cx="866" cy="65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09" name="Freeform 1037"/>
            <p:cNvSpPr>
              <a:spLocks/>
            </p:cNvSpPr>
            <p:nvPr/>
          </p:nvSpPr>
          <p:spPr bwMode="auto">
            <a:xfrm>
              <a:off x="1521" y="986"/>
              <a:ext cx="173" cy="3063"/>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10" name="Freeform 1038"/>
            <p:cNvSpPr>
              <a:spLocks/>
            </p:cNvSpPr>
            <p:nvPr/>
          </p:nvSpPr>
          <p:spPr bwMode="auto">
            <a:xfrm>
              <a:off x="654" y="577"/>
              <a:ext cx="405" cy="618"/>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11" name="Freeform 1039"/>
            <p:cNvSpPr>
              <a:spLocks/>
            </p:cNvSpPr>
            <p:nvPr/>
          </p:nvSpPr>
          <p:spPr bwMode="auto">
            <a:xfrm>
              <a:off x="766" y="645"/>
              <a:ext cx="62" cy="48"/>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12" name="Freeform 1040"/>
            <p:cNvSpPr>
              <a:spLocks/>
            </p:cNvSpPr>
            <p:nvPr/>
          </p:nvSpPr>
          <p:spPr bwMode="auto">
            <a:xfrm>
              <a:off x="792" y="1106"/>
              <a:ext cx="59" cy="48"/>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13" name="Freeform 1041"/>
            <p:cNvSpPr>
              <a:spLocks/>
            </p:cNvSpPr>
            <p:nvPr/>
          </p:nvSpPr>
          <p:spPr bwMode="auto">
            <a:xfrm>
              <a:off x="872" y="1025"/>
              <a:ext cx="69" cy="15"/>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14" name="Freeform 1042"/>
            <p:cNvSpPr>
              <a:spLocks/>
            </p:cNvSpPr>
            <p:nvPr/>
          </p:nvSpPr>
          <p:spPr bwMode="auto">
            <a:xfrm>
              <a:off x="912" y="909"/>
              <a:ext cx="108" cy="63"/>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15" name="Freeform 1043"/>
            <p:cNvSpPr>
              <a:spLocks/>
            </p:cNvSpPr>
            <p:nvPr/>
          </p:nvSpPr>
          <p:spPr bwMode="auto">
            <a:xfrm>
              <a:off x="923" y="922"/>
              <a:ext cx="83" cy="32"/>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16" name="Freeform 1044"/>
            <p:cNvSpPr>
              <a:spLocks/>
            </p:cNvSpPr>
            <p:nvPr/>
          </p:nvSpPr>
          <p:spPr bwMode="auto">
            <a:xfrm>
              <a:off x="964" y="868"/>
              <a:ext cx="53" cy="18"/>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17" name="Freeform 1045"/>
            <p:cNvSpPr>
              <a:spLocks/>
            </p:cNvSpPr>
            <p:nvPr/>
          </p:nvSpPr>
          <p:spPr bwMode="auto">
            <a:xfrm>
              <a:off x="858" y="814"/>
              <a:ext cx="90" cy="17"/>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18" name="Freeform 1046"/>
            <p:cNvSpPr>
              <a:spLocks/>
            </p:cNvSpPr>
            <p:nvPr/>
          </p:nvSpPr>
          <p:spPr bwMode="auto">
            <a:xfrm>
              <a:off x="999" y="806"/>
              <a:ext cx="46" cy="19"/>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19" name="Freeform 1047"/>
            <p:cNvSpPr>
              <a:spLocks/>
            </p:cNvSpPr>
            <p:nvPr/>
          </p:nvSpPr>
          <p:spPr bwMode="auto">
            <a:xfrm>
              <a:off x="1006" y="766"/>
              <a:ext cx="46" cy="18"/>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20" name="Freeform 1048"/>
            <p:cNvSpPr>
              <a:spLocks/>
            </p:cNvSpPr>
            <p:nvPr/>
          </p:nvSpPr>
          <p:spPr bwMode="auto">
            <a:xfrm>
              <a:off x="843" y="768"/>
              <a:ext cx="101" cy="34"/>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21" name="Freeform 1049"/>
            <p:cNvSpPr>
              <a:spLocks/>
            </p:cNvSpPr>
            <p:nvPr/>
          </p:nvSpPr>
          <p:spPr bwMode="auto">
            <a:xfrm>
              <a:off x="502" y="557"/>
              <a:ext cx="584" cy="474"/>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22" name="Freeform 1050"/>
            <p:cNvSpPr>
              <a:spLocks/>
            </p:cNvSpPr>
            <p:nvPr/>
          </p:nvSpPr>
          <p:spPr bwMode="auto">
            <a:xfrm>
              <a:off x="766" y="645"/>
              <a:ext cx="62" cy="48"/>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23" name="Freeform 1051"/>
            <p:cNvSpPr>
              <a:spLocks/>
            </p:cNvSpPr>
            <p:nvPr/>
          </p:nvSpPr>
          <p:spPr bwMode="auto">
            <a:xfrm>
              <a:off x="557" y="532"/>
              <a:ext cx="594" cy="265"/>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24" name="Freeform 1052"/>
            <p:cNvSpPr>
              <a:spLocks/>
            </p:cNvSpPr>
            <p:nvPr/>
          </p:nvSpPr>
          <p:spPr bwMode="auto">
            <a:xfrm>
              <a:off x="416" y="2114"/>
              <a:ext cx="687" cy="1832"/>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25" name="Freeform 1053"/>
            <p:cNvSpPr>
              <a:spLocks/>
            </p:cNvSpPr>
            <p:nvPr/>
          </p:nvSpPr>
          <p:spPr bwMode="auto">
            <a:xfrm>
              <a:off x="889" y="2248"/>
              <a:ext cx="59" cy="50"/>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26" name="Freeform 1054"/>
            <p:cNvSpPr>
              <a:spLocks/>
            </p:cNvSpPr>
            <p:nvPr/>
          </p:nvSpPr>
          <p:spPr bwMode="auto">
            <a:xfrm>
              <a:off x="453" y="3846"/>
              <a:ext cx="60" cy="4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27" name="Freeform 1055"/>
            <p:cNvSpPr>
              <a:spLocks/>
            </p:cNvSpPr>
            <p:nvPr/>
          </p:nvSpPr>
          <p:spPr bwMode="auto">
            <a:xfrm>
              <a:off x="384" y="3826"/>
              <a:ext cx="477" cy="202"/>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28" name="Freeform 1056"/>
            <p:cNvSpPr>
              <a:spLocks/>
            </p:cNvSpPr>
            <p:nvPr/>
          </p:nvSpPr>
          <p:spPr bwMode="auto">
            <a:xfrm>
              <a:off x="453" y="3846"/>
              <a:ext cx="60" cy="4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29" name="Freeform 1057"/>
            <p:cNvSpPr>
              <a:spLocks/>
            </p:cNvSpPr>
            <p:nvPr/>
          </p:nvSpPr>
          <p:spPr bwMode="auto">
            <a:xfrm>
              <a:off x="361" y="3865"/>
              <a:ext cx="511" cy="170"/>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30" name="Freeform 1058"/>
            <p:cNvSpPr>
              <a:spLocks/>
            </p:cNvSpPr>
            <p:nvPr/>
          </p:nvSpPr>
          <p:spPr bwMode="auto">
            <a:xfrm>
              <a:off x="364" y="3969"/>
              <a:ext cx="490" cy="75"/>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31" name="Freeform 1059"/>
            <p:cNvSpPr>
              <a:spLocks/>
            </p:cNvSpPr>
            <p:nvPr/>
          </p:nvSpPr>
          <p:spPr bwMode="auto">
            <a:xfrm>
              <a:off x="336" y="2103"/>
              <a:ext cx="797" cy="1814"/>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32" name="Freeform 1060"/>
            <p:cNvSpPr>
              <a:spLocks/>
            </p:cNvSpPr>
            <p:nvPr/>
          </p:nvSpPr>
          <p:spPr bwMode="auto">
            <a:xfrm>
              <a:off x="759" y="2110"/>
              <a:ext cx="594" cy="183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33" name="Freeform 1061"/>
            <p:cNvSpPr>
              <a:spLocks/>
            </p:cNvSpPr>
            <p:nvPr/>
          </p:nvSpPr>
          <p:spPr bwMode="auto">
            <a:xfrm>
              <a:off x="889" y="2248"/>
              <a:ext cx="59" cy="50"/>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34" name="Freeform 1062"/>
            <p:cNvSpPr>
              <a:spLocks/>
            </p:cNvSpPr>
            <p:nvPr/>
          </p:nvSpPr>
          <p:spPr bwMode="auto">
            <a:xfrm>
              <a:off x="1121" y="3853"/>
              <a:ext cx="62" cy="50"/>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35" name="Freeform 1063"/>
            <p:cNvSpPr>
              <a:spLocks/>
            </p:cNvSpPr>
            <p:nvPr/>
          </p:nvSpPr>
          <p:spPr bwMode="auto">
            <a:xfrm>
              <a:off x="1121" y="3853"/>
              <a:ext cx="62" cy="50"/>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36" name="Freeform 1064"/>
            <p:cNvSpPr>
              <a:spLocks/>
            </p:cNvSpPr>
            <p:nvPr/>
          </p:nvSpPr>
          <p:spPr bwMode="auto">
            <a:xfrm>
              <a:off x="1082" y="3808"/>
              <a:ext cx="343" cy="311"/>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37" name="Freeform 1065"/>
            <p:cNvSpPr>
              <a:spLocks/>
            </p:cNvSpPr>
            <p:nvPr/>
          </p:nvSpPr>
          <p:spPr bwMode="auto">
            <a:xfrm>
              <a:off x="1045" y="3860"/>
              <a:ext cx="393" cy="264"/>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38" name="Freeform 1066"/>
            <p:cNvSpPr>
              <a:spLocks/>
            </p:cNvSpPr>
            <p:nvPr/>
          </p:nvSpPr>
          <p:spPr bwMode="auto">
            <a:xfrm>
              <a:off x="1045" y="3981"/>
              <a:ext cx="366" cy="147"/>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39" name="Freeform 1067"/>
            <p:cNvSpPr>
              <a:spLocks/>
            </p:cNvSpPr>
            <p:nvPr/>
          </p:nvSpPr>
          <p:spPr bwMode="auto">
            <a:xfrm>
              <a:off x="709" y="2098"/>
              <a:ext cx="663" cy="1869"/>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40" name="Freeform 1068"/>
            <p:cNvSpPr>
              <a:spLocks/>
            </p:cNvSpPr>
            <p:nvPr/>
          </p:nvSpPr>
          <p:spPr bwMode="auto">
            <a:xfrm>
              <a:off x="599" y="1068"/>
              <a:ext cx="580" cy="1330"/>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41" name="Freeform 1069"/>
            <p:cNvSpPr>
              <a:spLocks/>
            </p:cNvSpPr>
            <p:nvPr/>
          </p:nvSpPr>
          <p:spPr bwMode="auto">
            <a:xfrm>
              <a:off x="799" y="1267"/>
              <a:ext cx="62" cy="50"/>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42" name="Freeform 1070"/>
            <p:cNvSpPr>
              <a:spLocks/>
            </p:cNvSpPr>
            <p:nvPr/>
          </p:nvSpPr>
          <p:spPr bwMode="auto">
            <a:xfrm>
              <a:off x="792" y="1106"/>
              <a:ext cx="62" cy="48"/>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43" name="Freeform 1071"/>
            <p:cNvSpPr>
              <a:spLocks/>
            </p:cNvSpPr>
            <p:nvPr/>
          </p:nvSpPr>
          <p:spPr bwMode="auto">
            <a:xfrm>
              <a:off x="886" y="2248"/>
              <a:ext cx="62" cy="50"/>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44" name="Freeform 1072"/>
            <p:cNvSpPr>
              <a:spLocks/>
            </p:cNvSpPr>
            <p:nvPr/>
          </p:nvSpPr>
          <p:spPr bwMode="auto">
            <a:xfrm>
              <a:off x="585" y="1045"/>
              <a:ext cx="605" cy="903"/>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45" name="Freeform 1073"/>
            <p:cNvSpPr>
              <a:spLocks/>
            </p:cNvSpPr>
            <p:nvPr/>
          </p:nvSpPr>
          <p:spPr bwMode="auto">
            <a:xfrm>
              <a:off x="557" y="1921"/>
              <a:ext cx="612" cy="491"/>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46" name="Freeform 1074"/>
            <p:cNvSpPr>
              <a:spLocks/>
            </p:cNvSpPr>
            <p:nvPr/>
          </p:nvSpPr>
          <p:spPr bwMode="auto">
            <a:xfrm>
              <a:off x="550" y="1097"/>
              <a:ext cx="721" cy="1015"/>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47" name="Freeform 1075"/>
            <p:cNvSpPr>
              <a:spLocks/>
            </p:cNvSpPr>
            <p:nvPr/>
          </p:nvSpPr>
          <p:spPr bwMode="auto">
            <a:xfrm>
              <a:off x="557" y="1538"/>
              <a:ext cx="688" cy="195"/>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48" name="Freeform 1076"/>
            <p:cNvSpPr>
              <a:spLocks/>
            </p:cNvSpPr>
            <p:nvPr/>
          </p:nvSpPr>
          <p:spPr bwMode="auto">
            <a:xfrm>
              <a:off x="553" y="1831"/>
              <a:ext cx="715" cy="154"/>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49" name="Freeform 1077"/>
            <p:cNvSpPr>
              <a:spLocks/>
            </p:cNvSpPr>
            <p:nvPr/>
          </p:nvSpPr>
          <p:spPr bwMode="auto">
            <a:xfrm>
              <a:off x="1521" y="1896"/>
              <a:ext cx="263" cy="146"/>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50" name="Freeform 1078"/>
            <p:cNvSpPr>
              <a:spLocks/>
            </p:cNvSpPr>
            <p:nvPr/>
          </p:nvSpPr>
          <p:spPr bwMode="auto">
            <a:xfrm>
              <a:off x="1521" y="1935"/>
              <a:ext cx="58" cy="50"/>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51" name="Freeform 1079"/>
            <p:cNvSpPr>
              <a:spLocks/>
            </p:cNvSpPr>
            <p:nvPr/>
          </p:nvSpPr>
          <p:spPr bwMode="auto">
            <a:xfrm>
              <a:off x="723" y="1181"/>
              <a:ext cx="860" cy="808"/>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52" name="Freeform 1080"/>
            <p:cNvSpPr>
              <a:spLocks/>
            </p:cNvSpPr>
            <p:nvPr/>
          </p:nvSpPr>
          <p:spPr bwMode="auto">
            <a:xfrm>
              <a:off x="1521" y="1935"/>
              <a:ext cx="62" cy="50"/>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53" name="Freeform 1081"/>
            <p:cNvSpPr>
              <a:spLocks/>
            </p:cNvSpPr>
            <p:nvPr/>
          </p:nvSpPr>
          <p:spPr bwMode="auto">
            <a:xfrm>
              <a:off x="799" y="1267"/>
              <a:ext cx="62" cy="50"/>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54" name="Freeform 1082"/>
            <p:cNvSpPr>
              <a:spLocks/>
            </p:cNvSpPr>
            <p:nvPr/>
          </p:nvSpPr>
          <p:spPr bwMode="auto">
            <a:xfrm>
              <a:off x="702" y="1168"/>
              <a:ext cx="851" cy="837"/>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3355" name="Group 1083"/>
            <p:cNvGrpSpPr>
              <a:grpSpLocks/>
            </p:cNvGrpSpPr>
            <p:nvPr/>
          </p:nvGrpSpPr>
          <p:grpSpPr bwMode="auto">
            <a:xfrm>
              <a:off x="1104" y="144"/>
              <a:ext cx="1152" cy="1104"/>
              <a:chOff x="1104" y="144"/>
              <a:chExt cx="1152" cy="1104"/>
            </a:xfrm>
          </p:grpSpPr>
          <p:grpSp>
            <p:nvGrpSpPr>
              <p:cNvPr id="183356" name="Group 1084"/>
              <p:cNvGrpSpPr>
                <a:grpSpLocks/>
              </p:cNvGrpSpPr>
              <p:nvPr/>
            </p:nvGrpSpPr>
            <p:grpSpPr bwMode="auto">
              <a:xfrm>
                <a:off x="1104" y="144"/>
                <a:ext cx="1152" cy="1104"/>
                <a:chOff x="2064" y="1596"/>
                <a:chExt cx="1460" cy="1488"/>
              </a:xfrm>
            </p:grpSpPr>
            <p:sp>
              <p:nvSpPr>
                <p:cNvPr id="183357" name="Freeform 1085"/>
                <p:cNvSpPr>
                  <a:spLocks/>
                </p:cNvSpPr>
                <p:nvPr/>
              </p:nvSpPr>
              <p:spPr bwMode="auto">
                <a:xfrm>
                  <a:off x="2064" y="1596"/>
                  <a:ext cx="1460" cy="1488"/>
                </a:xfrm>
                <a:custGeom>
                  <a:avLst/>
                  <a:gdLst>
                    <a:gd name="T0" fmla="*/ 0 w 1460"/>
                    <a:gd name="T1" fmla="*/ 424 h 1488"/>
                    <a:gd name="T2" fmla="*/ 446 w 1460"/>
                    <a:gd name="T3" fmla="*/ 0 h 1488"/>
                    <a:gd name="T4" fmla="*/ 1015 w 1460"/>
                    <a:gd name="T5" fmla="*/ 0 h 1488"/>
                    <a:gd name="T6" fmla="*/ 1460 w 1460"/>
                    <a:gd name="T7" fmla="*/ 424 h 1488"/>
                    <a:gd name="T8" fmla="*/ 1460 w 1460"/>
                    <a:gd name="T9" fmla="*/ 1037 h 1488"/>
                    <a:gd name="T10" fmla="*/ 1015 w 1460"/>
                    <a:gd name="T11" fmla="*/ 1488 h 1488"/>
                    <a:gd name="T12" fmla="*/ 446 w 1460"/>
                    <a:gd name="T13" fmla="*/ 1488 h 1488"/>
                    <a:gd name="T14" fmla="*/ 0 w 1460"/>
                    <a:gd name="T15" fmla="*/ 1037 h 1488"/>
                    <a:gd name="T16" fmla="*/ 0 w 1460"/>
                    <a:gd name="T17" fmla="*/ 424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1488">
                      <a:moveTo>
                        <a:pt x="0" y="424"/>
                      </a:moveTo>
                      <a:lnTo>
                        <a:pt x="446" y="0"/>
                      </a:lnTo>
                      <a:lnTo>
                        <a:pt x="1015" y="0"/>
                      </a:lnTo>
                      <a:lnTo>
                        <a:pt x="1460" y="424"/>
                      </a:lnTo>
                      <a:lnTo>
                        <a:pt x="1460" y="1037"/>
                      </a:lnTo>
                      <a:lnTo>
                        <a:pt x="1015" y="1488"/>
                      </a:lnTo>
                      <a:lnTo>
                        <a:pt x="446" y="1488"/>
                      </a:lnTo>
                      <a:lnTo>
                        <a:pt x="0" y="1037"/>
                      </a:lnTo>
                      <a:lnTo>
                        <a:pt x="0" y="424"/>
                      </a:lnTo>
                      <a:close/>
                    </a:path>
                  </a:pathLst>
                </a:custGeom>
                <a:solidFill>
                  <a:srgbClr val="FF0000"/>
                </a:solidFill>
                <a:ln w="14288">
                  <a:solidFill>
                    <a:srgbClr val="000000"/>
                  </a:solidFill>
                  <a:prstDash val="solid"/>
                  <a:round/>
                  <a:headEnd/>
                  <a:tailEnd/>
                </a:ln>
              </p:spPr>
              <p:txBody>
                <a:bodyPr/>
                <a:lstStyle/>
                <a:p>
                  <a:endParaRPr lang="en-US"/>
                </a:p>
              </p:txBody>
            </p:sp>
            <p:sp>
              <p:nvSpPr>
                <p:cNvPr id="183358" name="Freeform 1086"/>
                <p:cNvSpPr>
                  <a:spLocks/>
                </p:cNvSpPr>
                <p:nvPr/>
              </p:nvSpPr>
              <p:spPr bwMode="auto">
                <a:xfrm>
                  <a:off x="2163" y="1696"/>
                  <a:ext cx="1263" cy="1286"/>
                </a:xfrm>
                <a:custGeom>
                  <a:avLst/>
                  <a:gdLst>
                    <a:gd name="T0" fmla="*/ 0 w 1263"/>
                    <a:gd name="T1" fmla="*/ 367 h 1286"/>
                    <a:gd name="T2" fmla="*/ 385 w 1263"/>
                    <a:gd name="T3" fmla="*/ 0 h 1286"/>
                    <a:gd name="T4" fmla="*/ 877 w 1263"/>
                    <a:gd name="T5" fmla="*/ 0 h 1286"/>
                    <a:gd name="T6" fmla="*/ 1263 w 1263"/>
                    <a:gd name="T7" fmla="*/ 367 h 1286"/>
                    <a:gd name="T8" fmla="*/ 1263 w 1263"/>
                    <a:gd name="T9" fmla="*/ 896 h 1286"/>
                    <a:gd name="T10" fmla="*/ 877 w 1263"/>
                    <a:gd name="T11" fmla="*/ 1286 h 1286"/>
                    <a:gd name="T12" fmla="*/ 385 w 1263"/>
                    <a:gd name="T13" fmla="*/ 1286 h 1286"/>
                    <a:gd name="T14" fmla="*/ 0 w 1263"/>
                    <a:gd name="T15" fmla="*/ 896 h 1286"/>
                    <a:gd name="T16" fmla="*/ 0 w 1263"/>
                    <a:gd name="T17" fmla="*/ 367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 h="1286">
                      <a:moveTo>
                        <a:pt x="0" y="367"/>
                      </a:moveTo>
                      <a:lnTo>
                        <a:pt x="385" y="0"/>
                      </a:lnTo>
                      <a:lnTo>
                        <a:pt x="877" y="0"/>
                      </a:lnTo>
                      <a:lnTo>
                        <a:pt x="1263" y="367"/>
                      </a:lnTo>
                      <a:lnTo>
                        <a:pt x="1263" y="896"/>
                      </a:lnTo>
                      <a:lnTo>
                        <a:pt x="877" y="1286"/>
                      </a:lnTo>
                      <a:lnTo>
                        <a:pt x="385" y="1286"/>
                      </a:lnTo>
                      <a:lnTo>
                        <a:pt x="0" y="896"/>
                      </a:lnTo>
                      <a:lnTo>
                        <a:pt x="0" y="367"/>
                      </a:lnTo>
                    </a:path>
                  </a:pathLst>
                </a:custGeom>
                <a:noFill/>
                <a:ln w="147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359" name="Freeform 1087"/>
                <p:cNvSpPr>
                  <a:spLocks/>
                </p:cNvSpPr>
                <p:nvPr/>
              </p:nvSpPr>
              <p:spPr bwMode="auto">
                <a:xfrm>
                  <a:off x="2163" y="1696"/>
                  <a:ext cx="1263" cy="1286"/>
                </a:xfrm>
                <a:custGeom>
                  <a:avLst/>
                  <a:gdLst>
                    <a:gd name="T0" fmla="*/ 0 w 1263"/>
                    <a:gd name="T1" fmla="*/ 367 h 1286"/>
                    <a:gd name="T2" fmla="*/ 384 w 1263"/>
                    <a:gd name="T3" fmla="*/ 0 h 1286"/>
                    <a:gd name="T4" fmla="*/ 876 w 1263"/>
                    <a:gd name="T5" fmla="*/ 0 h 1286"/>
                    <a:gd name="T6" fmla="*/ 1263 w 1263"/>
                    <a:gd name="T7" fmla="*/ 367 h 1286"/>
                    <a:gd name="T8" fmla="*/ 1263 w 1263"/>
                    <a:gd name="T9" fmla="*/ 896 h 1286"/>
                    <a:gd name="T10" fmla="*/ 876 w 1263"/>
                    <a:gd name="T11" fmla="*/ 1286 h 1286"/>
                    <a:gd name="T12" fmla="*/ 384 w 1263"/>
                    <a:gd name="T13" fmla="*/ 1286 h 1286"/>
                    <a:gd name="T14" fmla="*/ 0 w 1263"/>
                    <a:gd name="T15" fmla="*/ 896 h 1286"/>
                    <a:gd name="T16" fmla="*/ 0 w 1263"/>
                    <a:gd name="T17" fmla="*/ 367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 h="1286">
                      <a:moveTo>
                        <a:pt x="0" y="367"/>
                      </a:moveTo>
                      <a:lnTo>
                        <a:pt x="384" y="0"/>
                      </a:lnTo>
                      <a:lnTo>
                        <a:pt x="876" y="0"/>
                      </a:lnTo>
                      <a:lnTo>
                        <a:pt x="1263" y="367"/>
                      </a:lnTo>
                      <a:lnTo>
                        <a:pt x="1263" y="896"/>
                      </a:lnTo>
                      <a:lnTo>
                        <a:pt x="876" y="1286"/>
                      </a:lnTo>
                      <a:lnTo>
                        <a:pt x="384" y="1286"/>
                      </a:lnTo>
                      <a:lnTo>
                        <a:pt x="0" y="896"/>
                      </a:lnTo>
                      <a:lnTo>
                        <a:pt x="0" y="367"/>
                      </a:lnTo>
                    </a:path>
                  </a:pathLst>
                </a:custGeom>
                <a:noFill/>
                <a:ln w="889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3360" name="Text Box 1088"/>
              <p:cNvSpPr txBox="1">
                <a:spLocks noChangeArrowheads="1"/>
              </p:cNvSpPr>
              <p:nvPr/>
            </p:nvSpPr>
            <p:spPr bwMode="auto">
              <a:xfrm>
                <a:off x="1247" y="428"/>
                <a:ext cx="947"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800" b="0">
                  <a:solidFill>
                    <a:srgbClr val="FFFFFF"/>
                  </a:solidFill>
                </a:endParaRPr>
              </a:p>
            </p:txBody>
          </p:sp>
        </p:grpSp>
      </p:grpSp>
      <p:sp>
        <p:nvSpPr>
          <p:cNvPr id="183362" name="WordArt 1090"/>
          <p:cNvSpPr>
            <a:spLocks noChangeArrowheads="1" noChangeShapeType="1" noTextEdit="1"/>
          </p:cNvSpPr>
          <p:nvPr/>
        </p:nvSpPr>
        <p:spPr bwMode="auto">
          <a:xfrm>
            <a:off x="5867400" y="5867400"/>
            <a:ext cx="3048000" cy="685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6600"/>
                    </a:gs>
                    <a:gs pos="100000">
                      <a:srgbClr val="FF6600">
                        <a:gamma/>
                        <a:shade val="96863"/>
                        <a:invGamma/>
                      </a:srgbClr>
                    </a:gs>
                  </a:gsLst>
                  <a:lin ang="5400000" scaled="1"/>
                </a:gradFill>
                <a:latin typeface="Impact"/>
              </a:rPr>
              <a:t>"Hazard"</a:t>
            </a:r>
          </a:p>
        </p:txBody>
      </p:sp>
      <p:sp>
        <p:nvSpPr>
          <p:cNvPr id="183365" name="Rectangle 1093"/>
          <p:cNvSpPr>
            <a:spLocks noChangeArrowheads="1"/>
          </p:cNvSpPr>
          <p:nvPr/>
        </p:nvSpPr>
        <p:spPr bwMode="auto">
          <a:xfrm>
            <a:off x="1066800" y="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4400" b="1" dirty="0">
                <a:latin typeface="Rockwell Condensed" panose="02060603050405020104" pitchFamily="18" charset="0"/>
              </a:rPr>
              <a:t>Hazard Zone</a:t>
            </a:r>
            <a:br>
              <a:rPr lang="en-US" sz="4400" dirty="0">
                <a:solidFill>
                  <a:schemeClr val="tx2"/>
                </a:solidFill>
                <a:latin typeface="Tahoma" pitchFamily="34" charset="0"/>
              </a:rPr>
            </a:br>
            <a:r>
              <a:rPr lang="en-US" sz="2000" dirty="0">
                <a:latin typeface="Tahoma" pitchFamily="34" charset="0"/>
              </a:rPr>
              <a:t>(use Appendix B)</a:t>
            </a:r>
            <a:endParaRPr lang="en-US" sz="2000" b="0" dirty="0">
              <a:latin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5122"/>
          <p:cNvSpPr>
            <a:spLocks noGrp="1" noChangeArrowheads="1"/>
          </p:cNvSpPr>
          <p:nvPr>
            <p:ph type="title"/>
          </p:nvPr>
        </p:nvSpPr>
        <p:spPr>
          <a:xfrm>
            <a:off x="533400" y="285750"/>
            <a:ext cx="7924800" cy="1143000"/>
          </a:xfrm>
        </p:spPr>
        <p:txBody>
          <a:bodyPr/>
          <a:lstStyle/>
          <a:p>
            <a:pPr algn="l"/>
            <a:r>
              <a:rPr lang="en-US" b="1"/>
              <a:t>Ergonomic Solutions</a:t>
            </a:r>
          </a:p>
        </p:txBody>
      </p:sp>
      <p:sp>
        <p:nvSpPr>
          <p:cNvPr id="199685" name="Text Box 5125"/>
          <p:cNvSpPr txBox="1">
            <a:spLocks noChangeArrowheads="1"/>
          </p:cNvSpPr>
          <p:nvPr/>
        </p:nvSpPr>
        <p:spPr bwMode="auto">
          <a:xfrm>
            <a:off x="1143000" y="1752600"/>
            <a:ext cx="68738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0" dirty="0">
                <a:latin typeface="Tahoma" pitchFamily="34" charset="0"/>
              </a:rPr>
              <a:t>Using foot controls instead of standard mouse controls</a:t>
            </a:r>
            <a:endParaRPr lang="en-US" sz="2800" b="0" dirty="0">
              <a:latin typeface="Arial" charset="0"/>
            </a:endParaRPr>
          </a:p>
        </p:txBody>
      </p:sp>
      <p:sp>
        <p:nvSpPr>
          <p:cNvPr id="199687" name="WordArt 5127"/>
          <p:cNvSpPr>
            <a:spLocks noChangeArrowheads="1" noChangeShapeType="1" noTextEdit="1"/>
          </p:cNvSpPr>
          <p:nvPr/>
        </p:nvSpPr>
        <p:spPr bwMode="auto">
          <a:xfrm>
            <a:off x="5867400" y="5867400"/>
            <a:ext cx="3048000" cy="685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0556"/>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66FF66"/>
                    </a:gs>
                    <a:gs pos="100000">
                      <a:srgbClr val="43A943"/>
                    </a:gs>
                  </a:gsLst>
                  <a:lin ang="5400000" scaled="1"/>
                </a:gradFill>
                <a:latin typeface="Impact"/>
              </a:rPr>
              <a:t>"Solutions"</a:t>
            </a:r>
          </a:p>
        </p:txBody>
      </p:sp>
      <p:pic>
        <p:nvPicPr>
          <p:cNvPr id="199691" name="Picture 5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32944"/>
            <a:ext cx="24384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95" name="Picture 51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8100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3" name="Text Box 5"/>
          <p:cNvSpPr txBox="1">
            <a:spLocks noChangeArrowheads="1"/>
          </p:cNvSpPr>
          <p:nvPr/>
        </p:nvSpPr>
        <p:spPr bwMode="auto">
          <a:xfrm>
            <a:off x="639763" y="137795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800" b="0">
              <a:latin typeface="Tahoma" pitchFamily="34" charset="0"/>
            </a:endParaRPr>
          </a:p>
        </p:txBody>
      </p:sp>
      <p:sp>
        <p:nvSpPr>
          <p:cNvPr id="201738" name="WordArt 10"/>
          <p:cNvSpPr>
            <a:spLocks noChangeArrowheads="1" noChangeShapeType="1" noTextEdit="1"/>
          </p:cNvSpPr>
          <p:nvPr/>
        </p:nvSpPr>
        <p:spPr bwMode="auto">
          <a:xfrm>
            <a:off x="5867400" y="5867400"/>
            <a:ext cx="3048000" cy="685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0556"/>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66FF66"/>
                    </a:gs>
                    <a:gs pos="100000">
                      <a:srgbClr val="43A943"/>
                    </a:gs>
                  </a:gsLst>
                  <a:lin ang="5400000" scaled="1"/>
                </a:gradFill>
                <a:latin typeface="Impact"/>
              </a:rPr>
              <a:t>"Solutions"</a:t>
            </a:r>
          </a:p>
        </p:txBody>
      </p:sp>
      <p:sp>
        <p:nvSpPr>
          <p:cNvPr id="201739" name="Rectangle 11"/>
          <p:cNvSpPr>
            <a:spLocks noGrp="1" noChangeArrowheads="1"/>
          </p:cNvSpPr>
          <p:nvPr>
            <p:ph type="title"/>
          </p:nvPr>
        </p:nvSpPr>
        <p:spPr>
          <a:xfrm>
            <a:off x="533400" y="285750"/>
            <a:ext cx="7924800" cy="1143000"/>
          </a:xfrm>
          <a:noFill/>
          <a:ln/>
        </p:spPr>
        <p:txBody>
          <a:bodyPr/>
          <a:lstStyle/>
          <a:p>
            <a:pPr algn="l"/>
            <a:r>
              <a:rPr lang="en-US" b="1"/>
              <a:t>Ergonomic Solutions</a:t>
            </a:r>
          </a:p>
        </p:txBody>
      </p:sp>
      <p:pic>
        <p:nvPicPr>
          <p:cNvPr id="20174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31190"/>
            <a:ext cx="18097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1746" name="Object 18"/>
          <p:cNvGraphicFramePr>
            <a:graphicFrameLocks noChangeAspect="1"/>
          </p:cNvGraphicFramePr>
          <p:nvPr>
            <p:extLst>
              <p:ext uri="{D42A27DB-BD31-4B8C-83A1-F6EECF244321}">
                <p14:modId xmlns:p14="http://schemas.microsoft.com/office/powerpoint/2010/main" val="2112799172"/>
              </p:ext>
            </p:extLst>
          </p:nvPr>
        </p:nvGraphicFramePr>
        <p:xfrm>
          <a:off x="7121525" y="1054677"/>
          <a:ext cx="1408112" cy="2576513"/>
        </p:xfrm>
        <a:graphic>
          <a:graphicData uri="http://schemas.openxmlformats.org/presentationml/2006/ole">
            <mc:AlternateContent xmlns:mc="http://schemas.openxmlformats.org/markup-compatibility/2006">
              <mc:Choice xmlns:v="urn:schemas-microsoft-com:vml" Requires="v">
                <p:oleObj name="Clip" r:id="rId4" imgW="2149920" imgH="3934080" progId="MS_ClipArt_Gallery.5">
                  <p:embed/>
                </p:oleObj>
              </mc:Choice>
              <mc:Fallback>
                <p:oleObj name="Clip" r:id="rId4" imgW="2149920" imgH="3934080" progId="MS_ClipArt_Gallery.5">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1525" y="1054677"/>
                        <a:ext cx="1408112" cy="25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1747" name="Rectangle 19"/>
          <p:cNvSpPr>
            <a:spLocks noChangeArrowheads="1"/>
          </p:cNvSpPr>
          <p:nvPr/>
        </p:nvSpPr>
        <p:spPr bwMode="auto">
          <a:xfrm>
            <a:off x="1143000" y="1828800"/>
            <a:ext cx="67849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latin typeface="Tahoma" pitchFamily="34" charset="0"/>
              </a:rPr>
              <a:t>Lift assist device to eliminate heavy, </a:t>
            </a:r>
          </a:p>
          <a:p>
            <a:r>
              <a:rPr lang="en-US" sz="2800">
                <a:latin typeface="Tahoma" pitchFamily="34" charset="0"/>
              </a:rPr>
              <a:t>awkward lifts</a:t>
            </a:r>
          </a:p>
        </p:txBody>
      </p:sp>
      <p:pic>
        <p:nvPicPr>
          <p:cNvPr id="3" name="Picture 2">
            <a:extLst>
              <a:ext uri="{FF2B5EF4-FFF2-40B4-BE49-F238E27FC236}">
                <a16:creationId xmlns:a16="http://schemas.microsoft.com/office/drawing/2014/main" id="{302604E4-DBDB-085D-45A9-FEE407E97C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 y="3181927"/>
            <a:ext cx="3771900" cy="32194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9" name="Picture 3" descr="landscape50"/>
          <p:cNvPicPr>
            <a:picLocks noChangeAspect="1" noChangeArrowheads="1"/>
          </p:cNvPicPr>
          <p:nvPr/>
        </p:nvPicPr>
        <p:blipFill>
          <a:blip r:embed="rId3">
            <a:extLst>
              <a:ext uri="{28A0092B-C50C-407E-A947-70E740481C1C}">
                <a14:useLocalDpi xmlns:a14="http://schemas.microsoft.com/office/drawing/2010/main" val="0"/>
              </a:ext>
            </a:extLst>
          </a:blip>
          <a:srcRect l="20000" r="14000"/>
          <a:stretch>
            <a:fillRect/>
          </a:stretch>
        </p:blipFill>
        <p:spPr bwMode="auto">
          <a:xfrm>
            <a:off x="914400" y="2438400"/>
            <a:ext cx="3151188" cy="3581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03780" name="Text Box 4"/>
          <p:cNvSpPr txBox="1">
            <a:spLocks noChangeArrowheads="1"/>
          </p:cNvSpPr>
          <p:nvPr/>
        </p:nvSpPr>
        <p:spPr bwMode="auto">
          <a:xfrm>
            <a:off x="838200" y="1295400"/>
            <a:ext cx="6781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Arial" charset="0"/>
              </a:rPr>
              <a:t>Shoulder harness for landscaping tool to reduce hand forces</a:t>
            </a:r>
          </a:p>
        </p:txBody>
      </p:sp>
      <p:pic>
        <p:nvPicPr>
          <p:cNvPr id="203781" name="Picture 5" descr="trimmer har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38400"/>
            <a:ext cx="2971800" cy="3581400"/>
          </a:xfrm>
          <a:prstGeom prst="rect">
            <a:avLst/>
          </a:prstGeom>
          <a:noFill/>
          <a:ln w="9525">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203782" name="WordArt 6"/>
          <p:cNvSpPr>
            <a:spLocks noChangeArrowheads="1" noChangeShapeType="1" noTextEdit="1"/>
          </p:cNvSpPr>
          <p:nvPr/>
        </p:nvSpPr>
        <p:spPr bwMode="auto">
          <a:xfrm>
            <a:off x="5867400" y="5867400"/>
            <a:ext cx="3048000" cy="685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0556"/>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66FF66"/>
                    </a:gs>
                    <a:gs pos="100000">
                      <a:srgbClr val="43A943"/>
                    </a:gs>
                  </a:gsLst>
                  <a:lin ang="5400000" scaled="1"/>
                </a:gradFill>
                <a:latin typeface="Impact"/>
              </a:rPr>
              <a:t>"Solutions"</a:t>
            </a:r>
          </a:p>
        </p:txBody>
      </p:sp>
      <p:sp>
        <p:nvSpPr>
          <p:cNvPr id="203786" name="Rectangle 10"/>
          <p:cNvSpPr>
            <a:spLocks noChangeArrowheads="1"/>
          </p:cNvSpPr>
          <p:nvPr/>
        </p:nvSpPr>
        <p:spPr bwMode="auto">
          <a:xfrm>
            <a:off x="533400" y="285750"/>
            <a:ext cx="792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4400" b="1" dirty="0">
                <a:latin typeface="Rockwell Condensed" panose="02060603050405020104" pitchFamily="18" charset="0"/>
              </a:rPr>
              <a:t>Ergonomic Solutions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9" name="Text Box 5"/>
          <p:cNvSpPr txBox="1">
            <a:spLocks noChangeArrowheads="1"/>
          </p:cNvSpPr>
          <p:nvPr/>
        </p:nvSpPr>
        <p:spPr bwMode="auto">
          <a:xfrm>
            <a:off x="533400" y="1981200"/>
            <a:ext cx="82454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ahoma" pitchFamily="34" charset="0"/>
              </a:rPr>
              <a:t>Voice activated software to eliminate keystrokes</a:t>
            </a:r>
            <a:endParaRPr lang="en-US" sz="2800">
              <a:latin typeface="Arial" charset="0"/>
            </a:endParaRPr>
          </a:p>
        </p:txBody>
      </p:sp>
      <p:sp>
        <p:nvSpPr>
          <p:cNvPr id="205830" name="Rectangle 6"/>
          <p:cNvSpPr>
            <a:spLocks noChangeArrowheads="1"/>
          </p:cNvSpPr>
          <p:nvPr/>
        </p:nvSpPr>
        <p:spPr bwMode="auto">
          <a:xfrm>
            <a:off x="533400" y="304800"/>
            <a:ext cx="792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4400" b="1" dirty="0">
                <a:latin typeface="Rockwell Condensed" panose="02060603050405020104" pitchFamily="18" charset="0"/>
              </a:rPr>
              <a:t>Ergonomic Solutions</a:t>
            </a:r>
          </a:p>
        </p:txBody>
      </p:sp>
      <p:sp>
        <p:nvSpPr>
          <p:cNvPr id="205832" name="WordArt 8"/>
          <p:cNvSpPr>
            <a:spLocks noChangeArrowheads="1" noChangeShapeType="1" noTextEdit="1"/>
          </p:cNvSpPr>
          <p:nvPr/>
        </p:nvSpPr>
        <p:spPr bwMode="auto">
          <a:xfrm>
            <a:off x="5867400" y="5867400"/>
            <a:ext cx="3048000" cy="685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0556"/>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66FF66"/>
                    </a:gs>
                    <a:gs pos="100000">
                      <a:srgbClr val="43A943"/>
                    </a:gs>
                  </a:gsLst>
                  <a:lin ang="5400000" scaled="1"/>
                </a:gradFill>
                <a:latin typeface="Impact"/>
              </a:rPr>
              <a:t>"Solutions"</a:t>
            </a:r>
          </a:p>
        </p:txBody>
      </p:sp>
      <p:pic>
        <p:nvPicPr>
          <p:cNvPr id="3" name="Picture 2">
            <a:extLst>
              <a:ext uri="{FF2B5EF4-FFF2-40B4-BE49-F238E27FC236}">
                <a16:creationId xmlns:a16="http://schemas.microsoft.com/office/drawing/2014/main" id="{A16309A7-C6B3-A4FB-977E-D8006910C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066937"/>
            <a:ext cx="5305425" cy="26608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838200"/>
            <a:ext cx="9144000" cy="1143000"/>
          </a:xfrm>
        </p:spPr>
        <p:txBody>
          <a:bodyPr>
            <a:normAutofit fontScale="90000"/>
          </a:bodyPr>
          <a:lstStyle/>
          <a:p>
            <a:pPr algn="l"/>
            <a:r>
              <a:rPr lang="en-US" sz="4000" b="1"/>
              <a:t>If You Have </a:t>
            </a:r>
            <a:br>
              <a:rPr lang="en-US" sz="4000" b="1"/>
            </a:br>
            <a:r>
              <a:rPr lang="en-US" sz="4000" b="1">
                <a:solidFill>
                  <a:srgbClr val="FFCC00"/>
                </a:solidFill>
              </a:rPr>
              <a:t>“Caution Zone” Jobs</a:t>
            </a:r>
            <a:endParaRPr lang="en-US"/>
          </a:p>
        </p:txBody>
      </p:sp>
      <p:sp>
        <p:nvSpPr>
          <p:cNvPr id="16387" name="Rectangle 3"/>
          <p:cNvSpPr>
            <a:spLocks noGrp="1" noChangeArrowheads="1"/>
          </p:cNvSpPr>
          <p:nvPr>
            <p:ph idx="1"/>
          </p:nvPr>
        </p:nvSpPr>
        <p:spPr>
          <a:xfrm>
            <a:off x="381000" y="2286000"/>
            <a:ext cx="7467600" cy="4114800"/>
          </a:xfrm>
        </p:spPr>
        <p:txBody>
          <a:bodyPr>
            <a:normAutofit/>
          </a:bodyPr>
          <a:lstStyle/>
          <a:p>
            <a:pPr>
              <a:lnSpc>
                <a:spcPct val="150000"/>
              </a:lnSpc>
            </a:pPr>
            <a:r>
              <a:rPr lang="en-US" sz="2800" dirty="0">
                <a:latin typeface="Tahoma" pitchFamily="34" charset="0"/>
              </a:rPr>
              <a:t>Begin an employee awareness education program</a:t>
            </a:r>
          </a:p>
          <a:p>
            <a:pPr>
              <a:lnSpc>
                <a:spcPct val="150000"/>
              </a:lnSpc>
            </a:pPr>
            <a:r>
              <a:rPr lang="en-US" sz="2800" dirty="0">
                <a:latin typeface="Tahoma" pitchFamily="34" charset="0"/>
              </a:rPr>
              <a:t>Analyze your workplace for hazards</a:t>
            </a:r>
          </a:p>
          <a:p>
            <a:pPr>
              <a:lnSpc>
                <a:spcPct val="150000"/>
              </a:lnSpc>
            </a:pPr>
            <a:r>
              <a:rPr lang="en-US" sz="2800" dirty="0">
                <a:latin typeface="Tahoma" pitchFamily="34" charset="0"/>
              </a:rPr>
              <a:t>Reduce any hazards you find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304800"/>
            <a:ext cx="7772400" cy="1143000"/>
          </a:xfrm>
        </p:spPr>
        <p:txBody>
          <a:bodyPr>
            <a:normAutofit fontScale="90000"/>
          </a:bodyPr>
          <a:lstStyle/>
          <a:p>
            <a:pPr algn="l">
              <a:lnSpc>
                <a:spcPct val="90000"/>
              </a:lnSpc>
            </a:pPr>
            <a:r>
              <a:rPr lang="en-US" sz="4800" b="1"/>
              <a:t>Ergonomics Awareness Education Should:</a:t>
            </a:r>
            <a:endParaRPr lang="en-US"/>
          </a:p>
        </p:txBody>
      </p:sp>
      <p:sp>
        <p:nvSpPr>
          <p:cNvPr id="64515" name="Rectangle 3"/>
          <p:cNvSpPr>
            <a:spLocks noGrp="1" noChangeArrowheads="1"/>
          </p:cNvSpPr>
          <p:nvPr>
            <p:ph idx="1"/>
          </p:nvPr>
        </p:nvSpPr>
        <p:spPr>
          <a:xfrm>
            <a:off x="348673" y="3124200"/>
            <a:ext cx="8033327" cy="3276600"/>
          </a:xfrm>
        </p:spPr>
        <p:txBody>
          <a:bodyPr>
            <a:normAutofit/>
          </a:bodyPr>
          <a:lstStyle/>
          <a:p>
            <a:pPr>
              <a:lnSpc>
                <a:spcPct val="150000"/>
              </a:lnSpc>
            </a:pPr>
            <a:r>
              <a:rPr lang="en-US" dirty="0">
                <a:latin typeface="Tahoma" pitchFamily="34" charset="0"/>
              </a:rPr>
              <a:t>Provide information on all “caution zone” risk factors</a:t>
            </a:r>
          </a:p>
          <a:p>
            <a:pPr>
              <a:lnSpc>
                <a:spcPct val="150000"/>
              </a:lnSpc>
            </a:pPr>
            <a:r>
              <a:rPr lang="en-US" dirty="0">
                <a:latin typeface="Tahoma" pitchFamily="34" charset="0"/>
              </a:rPr>
              <a:t>Show the types, symptoms and impacts of WMSDs</a:t>
            </a:r>
          </a:p>
          <a:p>
            <a:pPr>
              <a:lnSpc>
                <a:spcPct val="150000"/>
              </a:lnSpc>
            </a:pPr>
            <a:r>
              <a:rPr lang="en-US" dirty="0">
                <a:latin typeface="Tahoma" pitchFamily="34" charset="0"/>
              </a:rPr>
              <a:t>Show the importance of early reporting of symptoms</a:t>
            </a:r>
          </a:p>
          <a:p>
            <a:pPr>
              <a:lnSpc>
                <a:spcPct val="150000"/>
              </a:lnSpc>
            </a:pPr>
            <a:r>
              <a:rPr lang="en-US" dirty="0">
                <a:latin typeface="Tahoma" pitchFamily="34" charset="0"/>
              </a:rPr>
              <a:t>Identify the hazards and measures to reduce them</a:t>
            </a:r>
          </a:p>
          <a:p>
            <a:pPr>
              <a:lnSpc>
                <a:spcPct val="150000"/>
              </a:lnSpc>
            </a:pPr>
            <a:r>
              <a:rPr lang="en-US" dirty="0">
                <a:latin typeface="Tahoma" pitchFamily="34" charset="0"/>
              </a:rPr>
              <a:t>Teach the requirements of the ergonomics rule</a:t>
            </a:r>
            <a:endParaRPr lang="en-US" dirty="0"/>
          </a:p>
        </p:txBody>
      </p:sp>
      <p:graphicFrame>
        <p:nvGraphicFramePr>
          <p:cNvPr id="64516" name="Object 4"/>
          <p:cNvGraphicFramePr>
            <a:graphicFrameLocks noChangeAspect="1"/>
          </p:cNvGraphicFramePr>
          <p:nvPr>
            <p:extLst>
              <p:ext uri="{D42A27DB-BD31-4B8C-83A1-F6EECF244321}">
                <p14:modId xmlns:p14="http://schemas.microsoft.com/office/powerpoint/2010/main" val="3912980882"/>
              </p:ext>
            </p:extLst>
          </p:nvPr>
        </p:nvGraphicFramePr>
        <p:xfrm>
          <a:off x="6248400" y="876300"/>
          <a:ext cx="2286000" cy="2049463"/>
        </p:xfrm>
        <a:graphic>
          <a:graphicData uri="http://schemas.openxmlformats.org/presentationml/2006/ole">
            <mc:AlternateContent xmlns:mc="http://schemas.openxmlformats.org/markup-compatibility/2006">
              <mc:Choice xmlns:v="urn:schemas-microsoft-com:vml" Requires="v">
                <p:oleObj name="Clip" r:id="rId3" imgW="4539600" imgH="3497040" progId="MS_ClipArt_Gallery.2">
                  <p:embed/>
                </p:oleObj>
              </mc:Choice>
              <mc:Fallback>
                <p:oleObj name="Clip" r:id="rId3" imgW="4539600" imgH="349704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876300"/>
                        <a:ext cx="2286000" cy="204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533400"/>
            <a:ext cx="8610600" cy="914400"/>
          </a:xfrm>
        </p:spPr>
        <p:txBody>
          <a:bodyPr/>
          <a:lstStyle/>
          <a:p>
            <a:pPr algn="l"/>
            <a:r>
              <a:rPr lang="en-US" b="1"/>
              <a:t>Reducing Identified</a:t>
            </a:r>
            <a:r>
              <a:rPr lang="en-US"/>
              <a:t> </a:t>
            </a:r>
            <a:r>
              <a:rPr lang="en-US" b="1"/>
              <a:t>Hazards</a:t>
            </a:r>
          </a:p>
        </p:txBody>
      </p:sp>
      <p:sp>
        <p:nvSpPr>
          <p:cNvPr id="41987" name="Rectangle 3"/>
          <p:cNvSpPr>
            <a:spLocks noGrp="1" noChangeArrowheads="1"/>
          </p:cNvSpPr>
          <p:nvPr>
            <p:ph idx="1"/>
          </p:nvPr>
        </p:nvSpPr>
        <p:spPr>
          <a:xfrm>
            <a:off x="457200" y="2057400"/>
            <a:ext cx="7772400" cy="3276600"/>
          </a:xfrm>
        </p:spPr>
        <p:txBody>
          <a:bodyPr>
            <a:normAutofit fontScale="92500"/>
          </a:bodyPr>
          <a:lstStyle/>
          <a:p>
            <a:pPr>
              <a:lnSpc>
                <a:spcPct val="150000"/>
              </a:lnSpc>
            </a:pPr>
            <a:r>
              <a:rPr lang="en-US" dirty="0"/>
              <a:t>You need to reduce hazards to below hazard level, or to a degree technologically and economically feasible through:</a:t>
            </a:r>
          </a:p>
          <a:p>
            <a:pPr lvl="1">
              <a:lnSpc>
                <a:spcPct val="150000"/>
              </a:lnSpc>
            </a:pPr>
            <a:r>
              <a:rPr lang="en-US" dirty="0"/>
              <a:t>Engineering and administrative controls (preferred) </a:t>
            </a:r>
            <a:r>
              <a:rPr lang="en-US" i="1" dirty="0"/>
              <a:t>and/or</a:t>
            </a:r>
            <a:endParaRPr lang="en-US" dirty="0"/>
          </a:p>
          <a:p>
            <a:pPr lvl="1">
              <a:lnSpc>
                <a:spcPct val="150000"/>
              </a:lnSpc>
            </a:pPr>
            <a:r>
              <a:rPr lang="en-US" dirty="0"/>
              <a:t>Individual work practices and PPE</a:t>
            </a:r>
          </a:p>
          <a:p>
            <a:pPr lvl="1">
              <a:lnSpc>
                <a:spcPct val="150000"/>
              </a:lnSpc>
            </a:pPr>
            <a:endParaRPr lang="en-US" dirty="0"/>
          </a:p>
          <a:p>
            <a:pPr>
              <a:lnSpc>
                <a:spcPct val="150000"/>
              </a:lnSpc>
            </a:pPr>
            <a:r>
              <a:rPr lang="en-US" dirty="0"/>
              <a:t>Employers </a:t>
            </a:r>
            <a:r>
              <a:rPr lang="en-US" b="1" i="1" u="sng" dirty="0"/>
              <a:t>are not required</a:t>
            </a:r>
            <a:r>
              <a:rPr lang="en-US" b="1" u="sng" dirty="0"/>
              <a:t> </a:t>
            </a:r>
            <a:r>
              <a:rPr lang="en-US" dirty="0"/>
              <a:t>to reduce employee hours to comply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533400"/>
            <a:ext cx="7772400" cy="1143000"/>
          </a:xfrm>
        </p:spPr>
        <p:txBody>
          <a:bodyPr/>
          <a:lstStyle/>
          <a:p>
            <a:pPr algn="l"/>
            <a:r>
              <a:rPr lang="en-US" sz="4800" b="1"/>
              <a:t>Job-Specific Training</a:t>
            </a:r>
            <a:endParaRPr lang="en-US"/>
          </a:p>
        </p:txBody>
      </p:sp>
      <p:sp>
        <p:nvSpPr>
          <p:cNvPr id="67587" name="Rectangle 3"/>
          <p:cNvSpPr>
            <a:spLocks noGrp="1" noChangeArrowheads="1"/>
          </p:cNvSpPr>
          <p:nvPr>
            <p:ph idx="1"/>
          </p:nvPr>
        </p:nvSpPr>
        <p:spPr/>
        <p:txBody>
          <a:bodyPr/>
          <a:lstStyle/>
          <a:p>
            <a:pPr>
              <a:lnSpc>
                <a:spcPct val="150000"/>
              </a:lnSpc>
            </a:pPr>
            <a:r>
              <a:rPr lang="en-US" dirty="0">
                <a:latin typeface="Tahoma" pitchFamily="34" charset="0"/>
              </a:rPr>
              <a:t>Job-specific training is required only if controls change the job or work practices</a:t>
            </a:r>
          </a:p>
          <a:p>
            <a:pPr>
              <a:lnSpc>
                <a:spcPct val="150000"/>
              </a:lnSpc>
            </a:pPr>
            <a:r>
              <a:rPr lang="en-US" dirty="0">
                <a:latin typeface="Tahoma" pitchFamily="34" charset="0"/>
              </a:rPr>
              <a:t>Training must include:</a:t>
            </a:r>
          </a:p>
          <a:p>
            <a:pPr lvl="1">
              <a:lnSpc>
                <a:spcPct val="150000"/>
              </a:lnSpc>
            </a:pPr>
            <a:r>
              <a:rPr lang="en-US" dirty="0">
                <a:latin typeface="Tahoma" pitchFamily="34" charset="0"/>
              </a:rPr>
              <a:t>hazards of the work activities</a:t>
            </a:r>
          </a:p>
          <a:p>
            <a:pPr lvl="1">
              <a:lnSpc>
                <a:spcPct val="150000"/>
              </a:lnSpc>
            </a:pPr>
            <a:r>
              <a:rPr lang="en-US" dirty="0">
                <a:latin typeface="Tahoma" pitchFamily="34" charset="0"/>
              </a:rPr>
              <a:t>safe work practices</a:t>
            </a:r>
          </a:p>
          <a:p>
            <a:pPr lvl="1">
              <a:lnSpc>
                <a:spcPct val="150000"/>
              </a:lnSpc>
            </a:pPr>
            <a:r>
              <a:rPr lang="en-US" dirty="0">
                <a:latin typeface="Tahoma" pitchFamily="34" charset="0"/>
              </a:rPr>
              <a:t>proper use and maintenance of control measures</a:t>
            </a:r>
          </a:p>
        </p:txBody>
      </p:sp>
      <p:sp>
        <p:nvSpPr>
          <p:cNvPr id="67588" name="Rectangle 4"/>
          <p:cNvSpPr>
            <a:spLocks noChangeArrowheads="1"/>
          </p:cNvSpPr>
          <p:nvPr/>
        </p:nvSpPr>
        <p:spPr bwMode="auto">
          <a:xfrm>
            <a:off x="-1920875" y="112712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endParaRPr lang="en-US"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85750"/>
            <a:ext cx="8001000" cy="1143000"/>
          </a:xfrm>
        </p:spPr>
        <p:txBody>
          <a:bodyPr>
            <a:normAutofit fontScale="90000"/>
          </a:bodyPr>
          <a:lstStyle/>
          <a:p>
            <a:pPr algn="l"/>
            <a:r>
              <a:rPr lang="en-US" b="1" dirty="0"/>
              <a:t>What is a </a:t>
            </a:r>
            <a:br>
              <a:rPr lang="en-US" b="1" dirty="0"/>
            </a:br>
            <a:r>
              <a:rPr lang="en-US" b="1" dirty="0"/>
              <a:t>Musculoskeletal Disorder?</a:t>
            </a:r>
            <a:endParaRPr lang="en-US" dirty="0"/>
          </a:p>
        </p:txBody>
      </p:sp>
      <p:sp>
        <p:nvSpPr>
          <p:cNvPr id="128003" name="Text Box 3"/>
          <p:cNvSpPr txBox="1">
            <a:spLocks noChangeArrowheads="1"/>
          </p:cNvSpPr>
          <p:nvPr/>
        </p:nvSpPr>
        <p:spPr bwMode="auto">
          <a:xfrm>
            <a:off x="304800" y="2133600"/>
            <a:ext cx="37338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Tahoma" pitchFamily="34" charset="0"/>
              </a:rPr>
              <a:t>An MSD is a disorder of the muscles, nerves, tendons, ligaments, joints, cartilage, blood vessels or spinal discs. </a:t>
            </a:r>
          </a:p>
          <a:p>
            <a:pPr>
              <a:spcBef>
                <a:spcPct val="50000"/>
              </a:spcBef>
            </a:pPr>
            <a:endParaRPr lang="en-US" sz="2800">
              <a:latin typeface="Tahoma" pitchFamily="34" charset="0"/>
            </a:endParaRPr>
          </a:p>
        </p:txBody>
      </p:sp>
      <p:pic>
        <p:nvPicPr>
          <p:cNvPr id="1280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4378325" cy="48006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F700E-50F0-BB4D-B3FC-A52764FF5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643" y="2438400"/>
            <a:ext cx="4283357" cy="2590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4034" name="Rectangle 2"/>
          <p:cNvSpPr>
            <a:spLocks noGrp="1" noChangeArrowheads="1"/>
          </p:cNvSpPr>
          <p:nvPr>
            <p:ph type="title"/>
          </p:nvPr>
        </p:nvSpPr>
        <p:spPr>
          <a:xfrm>
            <a:off x="457200" y="285750"/>
            <a:ext cx="7772400" cy="1143000"/>
          </a:xfrm>
        </p:spPr>
        <p:txBody>
          <a:bodyPr/>
          <a:lstStyle/>
          <a:p>
            <a:pPr algn="l"/>
            <a:r>
              <a:rPr lang="en-US" sz="4800" b="1"/>
              <a:t>Employee</a:t>
            </a:r>
            <a:r>
              <a:rPr lang="en-US" sz="4800"/>
              <a:t> </a:t>
            </a:r>
            <a:r>
              <a:rPr lang="en-US" sz="4800" b="1"/>
              <a:t>Involvement</a:t>
            </a:r>
            <a:endParaRPr lang="en-US"/>
          </a:p>
        </p:txBody>
      </p:sp>
      <p:sp>
        <p:nvSpPr>
          <p:cNvPr id="44035" name="Rectangle 3"/>
          <p:cNvSpPr>
            <a:spLocks noGrp="1" noChangeArrowheads="1"/>
          </p:cNvSpPr>
          <p:nvPr>
            <p:ph idx="1"/>
          </p:nvPr>
        </p:nvSpPr>
        <p:spPr>
          <a:xfrm>
            <a:off x="457200" y="1676400"/>
            <a:ext cx="7772400" cy="4800600"/>
          </a:xfrm>
        </p:spPr>
        <p:txBody>
          <a:bodyPr/>
          <a:lstStyle/>
          <a:p>
            <a:pPr>
              <a:lnSpc>
                <a:spcPct val="150000"/>
              </a:lnSpc>
            </a:pPr>
            <a:r>
              <a:rPr lang="en-US" dirty="0">
                <a:latin typeface="Tahoma" pitchFamily="34" charset="0"/>
              </a:rPr>
              <a:t>Your safety committee should be involved in selecting the methods of employee participation</a:t>
            </a:r>
          </a:p>
          <a:p>
            <a:pPr>
              <a:lnSpc>
                <a:spcPct val="150000"/>
              </a:lnSpc>
            </a:pPr>
            <a:r>
              <a:rPr lang="en-US" dirty="0">
                <a:latin typeface="Tahoma" pitchFamily="34" charset="0"/>
              </a:rPr>
              <a:t>Involve your employees in:</a:t>
            </a:r>
          </a:p>
          <a:p>
            <a:pPr lvl="1">
              <a:lnSpc>
                <a:spcPct val="150000"/>
              </a:lnSpc>
            </a:pPr>
            <a:r>
              <a:rPr lang="en-US" dirty="0">
                <a:latin typeface="Tahoma" pitchFamily="34" charset="0"/>
              </a:rPr>
              <a:t>Analyzing “Caution Zone” Jobs</a:t>
            </a:r>
          </a:p>
          <a:p>
            <a:pPr lvl="1">
              <a:lnSpc>
                <a:spcPct val="150000"/>
              </a:lnSpc>
            </a:pPr>
            <a:r>
              <a:rPr lang="en-US" dirty="0">
                <a:latin typeface="Tahoma" pitchFamily="34" charset="0"/>
              </a:rPr>
              <a:t>Selecting hazard control methods</a:t>
            </a:r>
          </a:p>
          <a:p>
            <a:pPr lvl="1">
              <a:lnSpc>
                <a:spcPct val="150000"/>
              </a:lnSpc>
            </a:pPr>
            <a:r>
              <a:rPr lang="en-US" dirty="0">
                <a:latin typeface="Tahoma" pitchFamily="34" charset="0"/>
              </a:rPr>
              <a:t>Reviewing ergonomics activities annually</a:t>
            </a:r>
          </a:p>
          <a:p>
            <a:pPr>
              <a:lnSpc>
                <a:spcPct val="150000"/>
              </a:lnSpc>
            </a:pPr>
            <a:r>
              <a:rPr lang="en-US" dirty="0">
                <a:latin typeface="Tahoma" pitchFamily="34" charset="0"/>
              </a:rPr>
              <a:t>Results should be shared with your safety committee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228600" y="228600"/>
            <a:ext cx="8610600" cy="838200"/>
          </a:xfrm>
        </p:spPr>
        <p:txBody>
          <a:bodyPr>
            <a:normAutofit fontScale="90000"/>
          </a:bodyPr>
          <a:lstStyle/>
          <a:p>
            <a:pPr algn="l">
              <a:lnSpc>
                <a:spcPct val="80000"/>
              </a:lnSpc>
            </a:pPr>
            <a:r>
              <a:rPr lang="en-US" sz="4000" b="1" dirty="0"/>
              <a:t>Remember: “Caution Zone” Jobs </a:t>
            </a:r>
            <a:br>
              <a:rPr lang="en-US" sz="4000" b="1" dirty="0"/>
            </a:br>
            <a:r>
              <a:rPr lang="en-US" sz="4000" b="1" dirty="0">
                <a:solidFill>
                  <a:schemeClr val="tx1"/>
                </a:solidFill>
              </a:rPr>
              <a:t>Require Action</a:t>
            </a:r>
            <a:endParaRPr lang="en-US" b="1" dirty="0">
              <a:solidFill>
                <a:schemeClr val="tx1"/>
              </a:solidFill>
            </a:endParaRPr>
          </a:p>
        </p:txBody>
      </p:sp>
      <p:sp>
        <p:nvSpPr>
          <p:cNvPr id="335875" name="AutoShape 3"/>
          <p:cNvSpPr>
            <a:spLocks noChangeArrowheads="1"/>
          </p:cNvSpPr>
          <p:nvPr/>
        </p:nvSpPr>
        <p:spPr bwMode="auto">
          <a:xfrm>
            <a:off x="685800" y="1219200"/>
            <a:ext cx="7696200" cy="609600"/>
          </a:xfrm>
          <a:prstGeom prst="flowChartProcess">
            <a:avLst/>
          </a:prstGeom>
          <a:solidFill>
            <a:srgbClr val="0CC02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latin typeface="Tahoma" pitchFamily="34" charset="0"/>
              </a:rPr>
              <a:t>Do you have “caution zone” jobs?</a:t>
            </a:r>
            <a:endParaRPr lang="en-US" b="0"/>
          </a:p>
        </p:txBody>
      </p:sp>
      <p:sp>
        <p:nvSpPr>
          <p:cNvPr id="335876" name="AutoShape 4"/>
          <p:cNvSpPr>
            <a:spLocks noChangeArrowheads="1"/>
          </p:cNvSpPr>
          <p:nvPr/>
        </p:nvSpPr>
        <p:spPr bwMode="auto">
          <a:xfrm>
            <a:off x="4648200" y="2590800"/>
            <a:ext cx="3581400" cy="1524000"/>
          </a:xfrm>
          <a:prstGeom prst="flowChartProcess">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latin typeface="Arial" charset="0"/>
              </a:rPr>
              <a:t>Two requirements:</a:t>
            </a:r>
            <a:endParaRPr lang="en-US" b="0">
              <a:solidFill>
                <a:schemeClr val="bg2"/>
              </a:solidFill>
              <a:latin typeface="Arial" charset="0"/>
            </a:endParaRPr>
          </a:p>
          <a:p>
            <a:pPr>
              <a:lnSpc>
                <a:spcPct val="90000"/>
              </a:lnSpc>
              <a:buFontTx/>
              <a:buChar char="•"/>
            </a:pPr>
            <a:r>
              <a:rPr lang="en-US" b="0">
                <a:solidFill>
                  <a:schemeClr val="bg2"/>
                </a:solidFill>
                <a:latin typeface="Arial" charset="0"/>
              </a:rPr>
              <a:t> Awareness education</a:t>
            </a:r>
          </a:p>
          <a:p>
            <a:pPr>
              <a:lnSpc>
                <a:spcPct val="90000"/>
              </a:lnSpc>
              <a:buFontTx/>
              <a:buChar char="•"/>
            </a:pPr>
            <a:r>
              <a:rPr lang="en-US" b="0">
                <a:solidFill>
                  <a:schemeClr val="bg2"/>
                </a:solidFill>
                <a:latin typeface="Arial" charset="0"/>
              </a:rPr>
              <a:t> Evaluate “caution zone”</a:t>
            </a:r>
          </a:p>
          <a:p>
            <a:pPr>
              <a:lnSpc>
                <a:spcPct val="90000"/>
              </a:lnSpc>
            </a:pPr>
            <a:r>
              <a:rPr lang="en-US" b="0">
                <a:solidFill>
                  <a:schemeClr val="bg2"/>
                </a:solidFill>
                <a:latin typeface="Arial" charset="0"/>
              </a:rPr>
              <a:t>  jobs for hazards</a:t>
            </a:r>
          </a:p>
        </p:txBody>
      </p:sp>
      <p:sp>
        <p:nvSpPr>
          <p:cNvPr id="335877" name="AutoShape 5"/>
          <p:cNvSpPr>
            <a:spLocks noChangeArrowheads="1"/>
          </p:cNvSpPr>
          <p:nvPr/>
        </p:nvSpPr>
        <p:spPr bwMode="auto">
          <a:xfrm>
            <a:off x="4191000" y="4876800"/>
            <a:ext cx="3886200" cy="1219200"/>
          </a:xfrm>
          <a:prstGeom prst="flowChartProcess">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atin typeface="Tahoma" pitchFamily="34" charset="0"/>
              </a:rPr>
              <a:t>Reduce exposure below</a:t>
            </a:r>
          </a:p>
          <a:p>
            <a:r>
              <a:rPr lang="en-US">
                <a:latin typeface="Tahoma" pitchFamily="34" charset="0"/>
              </a:rPr>
              <a:t> the hazard level or </a:t>
            </a:r>
          </a:p>
          <a:p>
            <a:r>
              <a:rPr lang="en-US">
                <a:latin typeface="Tahoma" pitchFamily="34" charset="0"/>
              </a:rPr>
              <a:t>to the degree feasible</a:t>
            </a:r>
            <a:endParaRPr lang="en-US">
              <a:latin typeface="Arial" charset="0"/>
            </a:endParaRPr>
          </a:p>
        </p:txBody>
      </p:sp>
      <p:sp>
        <p:nvSpPr>
          <p:cNvPr id="335878" name="AutoShape 6"/>
          <p:cNvSpPr>
            <a:spLocks noChangeArrowheads="1"/>
          </p:cNvSpPr>
          <p:nvPr/>
        </p:nvSpPr>
        <p:spPr bwMode="auto">
          <a:xfrm>
            <a:off x="1447800" y="4724400"/>
            <a:ext cx="2514600" cy="1066800"/>
          </a:xfrm>
          <a:prstGeom prst="flowChartProcess">
            <a:avLst/>
          </a:prstGeom>
          <a:solidFill>
            <a:srgbClr val="0CC02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r>
              <a:rPr lang="en-US">
                <a:latin typeface="Tahoma" pitchFamily="34" charset="0"/>
              </a:rPr>
              <a:t> No additional</a:t>
            </a:r>
          </a:p>
          <a:p>
            <a:r>
              <a:rPr lang="en-US">
                <a:latin typeface="Tahoma" pitchFamily="34" charset="0"/>
              </a:rPr>
              <a:t> requirements</a:t>
            </a:r>
            <a:endParaRPr lang="en-US">
              <a:latin typeface="Arial" charset="0"/>
            </a:endParaRPr>
          </a:p>
        </p:txBody>
      </p:sp>
      <p:sp>
        <p:nvSpPr>
          <p:cNvPr id="335879" name="AutoShape 7"/>
          <p:cNvSpPr>
            <a:spLocks noChangeArrowheads="1"/>
          </p:cNvSpPr>
          <p:nvPr/>
        </p:nvSpPr>
        <p:spPr bwMode="auto">
          <a:xfrm>
            <a:off x="1143000" y="2590800"/>
            <a:ext cx="2895600" cy="914400"/>
          </a:xfrm>
          <a:prstGeom prst="flowChartProcess">
            <a:avLst/>
          </a:prstGeom>
          <a:solidFill>
            <a:srgbClr val="0CC02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atin typeface="Tahoma" pitchFamily="34" charset="0"/>
              </a:rPr>
              <a:t>Not covered</a:t>
            </a:r>
            <a:endParaRPr lang="en-US" b="0">
              <a:latin typeface="Tahoma" pitchFamily="34" charset="0"/>
            </a:endParaRPr>
          </a:p>
          <a:p>
            <a:pPr>
              <a:buFontTx/>
              <a:buChar char="•"/>
            </a:pPr>
            <a:r>
              <a:rPr lang="en-US">
                <a:latin typeface="Tahoma" pitchFamily="34" charset="0"/>
              </a:rPr>
              <a:t> No requirements</a:t>
            </a:r>
            <a:endParaRPr lang="en-US" b="0">
              <a:latin typeface="Arial" charset="0"/>
            </a:endParaRPr>
          </a:p>
        </p:txBody>
      </p:sp>
      <p:sp>
        <p:nvSpPr>
          <p:cNvPr id="335880" name="Text Box 8"/>
          <p:cNvSpPr txBox="1">
            <a:spLocks noChangeArrowheads="1"/>
          </p:cNvSpPr>
          <p:nvPr/>
        </p:nvSpPr>
        <p:spPr bwMode="auto">
          <a:xfrm>
            <a:off x="6248400" y="1905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CC00"/>
                </a:solidFill>
                <a:latin typeface="Tahoma" pitchFamily="34" charset="0"/>
              </a:rPr>
              <a:t>Yes</a:t>
            </a:r>
          </a:p>
        </p:txBody>
      </p:sp>
      <p:sp>
        <p:nvSpPr>
          <p:cNvPr id="335881" name="Rectangle 9"/>
          <p:cNvSpPr>
            <a:spLocks noChangeArrowheads="1"/>
          </p:cNvSpPr>
          <p:nvPr/>
        </p:nvSpPr>
        <p:spPr bwMode="auto">
          <a:xfrm>
            <a:off x="5181600" y="4343400"/>
            <a:ext cx="1941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a:solidFill>
                  <a:srgbClr val="FF3300"/>
                </a:solidFill>
              </a:rPr>
              <a:t>Hazards </a:t>
            </a:r>
            <a:r>
              <a:rPr lang="en-US" sz="1800">
                <a:solidFill>
                  <a:srgbClr val="FF3300"/>
                </a:solidFill>
                <a:latin typeface="Tahoma" pitchFamily="34" charset="0"/>
              </a:rPr>
              <a:t>present</a:t>
            </a:r>
            <a:endParaRPr lang="en-US" sz="1800">
              <a:solidFill>
                <a:srgbClr val="FF3300"/>
              </a:solidFill>
            </a:endParaRPr>
          </a:p>
        </p:txBody>
      </p:sp>
      <p:sp>
        <p:nvSpPr>
          <p:cNvPr id="335882" name="Rectangle 10"/>
          <p:cNvSpPr>
            <a:spLocks noChangeArrowheads="1"/>
          </p:cNvSpPr>
          <p:nvPr/>
        </p:nvSpPr>
        <p:spPr bwMode="auto">
          <a:xfrm>
            <a:off x="2209800" y="189865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atin typeface="Tahoma" pitchFamily="34" charset="0"/>
              </a:rPr>
              <a:t>No</a:t>
            </a:r>
            <a:endParaRPr lang="en-US">
              <a:latin typeface="Arial" charset="0"/>
            </a:endParaRPr>
          </a:p>
        </p:txBody>
      </p:sp>
      <p:sp>
        <p:nvSpPr>
          <p:cNvPr id="335883" name="Rectangle 11"/>
          <p:cNvSpPr>
            <a:spLocks noChangeArrowheads="1"/>
          </p:cNvSpPr>
          <p:nvPr/>
        </p:nvSpPr>
        <p:spPr bwMode="auto">
          <a:xfrm>
            <a:off x="1981200" y="3881438"/>
            <a:ext cx="16113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
              </a:spcBef>
            </a:pPr>
            <a:r>
              <a:rPr lang="en-US" sz="2000">
                <a:latin typeface="Tahoma" pitchFamily="34" charset="0"/>
              </a:rPr>
              <a:t>No hazards</a:t>
            </a:r>
          </a:p>
          <a:p>
            <a:pPr>
              <a:lnSpc>
                <a:spcPct val="80000"/>
              </a:lnSpc>
              <a:spcBef>
                <a:spcPct val="5000"/>
              </a:spcBef>
            </a:pPr>
            <a:r>
              <a:rPr lang="en-US" sz="2000">
                <a:latin typeface="Tahoma" pitchFamily="34" charset="0"/>
              </a:rPr>
              <a:t>present</a:t>
            </a:r>
            <a:endParaRPr lang="en-US" sz="1800"/>
          </a:p>
        </p:txBody>
      </p:sp>
      <p:sp>
        <p:nvSpPr>
          <p:cNvPr id="335884" name="Line 12"/>
          <p:cNvSpPr>
            <a:spLocks noChangeShapeType="1"/>
          </p:cNvSpPr>
          <p:nvPr/>
        </p:nvSpPr>
        <p:spPr bwMode="auto">
          <a:xfrm>
            <a:off x="2819400" y="1828800"/>
            <a:ext cx="0" cy="762000"/>
          </a:xfrm>
          <a:prstGeom prst="line">
            <a:avLst/>
          </a:prstGeom>
          <a:noFill/>
          <a:ln w="57150">
            <a:solidFill>
              <a:srgbClr val="0CC02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885" name="Line 13"/>
          <p:cNvSpPr>
            <a:spLocks noChangeShapeType="1"/>
          </p:cNvSpPr>
          <p:nvPr/>
        </p:nvSpPr>
        <p:spPr bwMode="auto">
          <a:xfrm>
            <a:off x="6096000" y="1828800"/>
            <a:ext cx="0" cy="76200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886" name="Line 14"/>
          <p:cNvSpPr>
            <a:spLocks noChangeShapeType="1"/>
          </p:cNvSpPr>
          <p:nvPr/>
        </p:nvSpPr>
        <p:spPr bwMode="auto">
          <a:xfrm>
            <a:off x="5105400" y="4114800"/>
            <a:ext cx="0" cy="762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887" name="Line 15"/>
          <p:cNvSpPr>
            <a:spLocks noChangeShapeType="1"/>
          </p:cNvSpPr>
          <p:nvPr/>
        </p:nvSpPr>
        <p:spPr bwMode="auto">
          <a:xfrm flipH="1">
            <a:off x="3733800" y="3886200"/>
            <a:ext cx="914400" cy="0"/>
          </a:xfrm>
          <a:prstGeom prst="line">
            <a:avLst/>
          </a:prstGeom>
          <a:noFill/>
          <a:ln w="28575">
            <a:solidFill>
              <a:srgbClr val="0CC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35888" name="AutoShape 16"/>
          <p:cNvCxnSpPr>
            <a:cxnSpLocks noChangeShapeType="1"/>
            <a:stCxn id="335887" idx="1"/>
          </p:cNvCxnSpPr>
          <p:nvPr/>
        </p:nvCxnSpPr>
        <p:spPr bwMode="auto">
          <a:xfrm rot="5400000">
            <a:off x="3314700" y="4319588"/>
            <a:ext cx="838200" cy="0"/>
          </a:xfrm>
          <a:prstGeom prst="straightConnector1">
            <a:avLst/>
          </a:prstGeom>
          <a:noFill/>
          <a:ln w="38100">
            <a:solidFill>
              <a:srgbClr val="0CC02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5889" name="AutoShape 17"/>
          <p:cNvCxnSpPr>
            <a:cxnSpLocks noChangeShapeType="1"/>
          </p:cNvCxnSpPr>
          <p:nvPr/>
        </p:nvCxnSpPr>
        <p:spPr bwMode="auto">
          <a:xfrm rot="10800000">
            <a:off x="685800" y="1828800"/>
            <a:ext cx="762000" cy="3733800"/>
          </a:xfrm>
          <a:prstGeom prst="curvedConnector3">
            <a:avLst>
              <a:gd name="adj1" fmla="val 165000"/>
            </a:avLst>
          </a:prstGeom>
          <a:noFill/>
          <a:ln w="38100">
            <a:solidFill>
              <a:srgbClr val="0CC02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5890" name="Rectangle 18"/>
          <p:cNvSpPr>
            <a:spLocks noChangeArrowheads="1"/>
          </p:cNvSpPr>
          <p:nvPr/>
        </p:nvSpPr>
        <p:spPr bwMode="auto">
          <a:xfrm>
            <a:off x="228600" y="5638800"/>
            <a:ext cx="1025525" cy="6413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ahoma" pitchFamily="34" charset="0"/>
              </a:rPr>
              <a:t>Annual</a:t>
            </a:r>
          </a:p>
          <a:p>
            <a:r>
              <a:rPr lang="en-US" sz="1800">
                <a:latin typeface="Tahoma" pitchFamily="34" charset="0"/>
              </a:rPr>
              <a:t> review</a:t>
            </a:r>
            <a:endParaRPr lang="en-US" sz="2000">
              <a:latin typeface="Arial" charset="0"/>
            </a:endParaRPr>
          </a:p>
        </p:txBody>
      </p:sp>
      <p:cxnSp>
        <p:nvCxnSpPr>
          <p:cNvPr id="335891" name="AutoShape 19"/>
          <p:cNvCxnSpPr>
            <a:cxnSpLocks noChangeShapeType="1"/>
            <a:stCxn id="335877" idx="3"/>
            <a:endCxn id="335875" idx="3"/>
          </p:cNvCxnSpPr>
          <p:nvPr/>
        </p:nvCxnSpPr>
        <p:spPr bwMode="auto">
          <a:xfrm flipV="1">
            <a:off x="8077200" y="1524000"/>
            <a:ext cx="304800" cy="3962400"/>
          </a:xfrm>
          <a:prstGeom prst="curvedConnector3">
            <a:avLst>
              <a:gd name="adj1" fmla="val 175000"/>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5892" name="Rectangle 20"/>
          <p:cNvSpPr>
            <a:spLocks noChangeArrowheads="1"/>
          </p:cNvSpPr>
          <p:nvPr/>
        </p:nvSpPr>
        <p:spPr bwMode="auto">
          <a:xfrm>
            <a:off x="8185150" y="5405438"/>
            <a:ext cx="1025525" cy="6413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ahoma" pitchFamily="34" charset="0"/>
              </a:rPr>
              <a:t>Annual</a:t>
            </a:r>
          </a:p>
          <a:p>
            <a:r>
              <a:rPr lang="en-US" sz="1800">
                <a:latin typeface="Tahoma" pitchFamily="34" charset="0"/>
              </a:rPr>
              <a:t> review</a:t>
            </a:r>
            <a:endParaRPr lang="en-US" sz="2000">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685800" y="152400"/>
            <a:ext cx="7772400" cy="1143000"/>
          </a:xfrm>
        </p:spPr>
        <p:txBody>
          <a:bodyPr/>
          <a:lstStyle/>
          <a:p>
            <a:pPr algn="l"/>
            <a:r>
              <a:rPr lang="en-US" b="1"/>
              <a:t>It Costs Less to Be Safe</a:t>
            </a:r>
            <a:endParaRPr lang="en-US"/>
          </a:p>
        </p:txBody>
      </p:sp>
      <p:sp>
        <p:nvSpPr>
          <p:cNvPr id="207877" name="Rectangle 5"/>
          <p:cNvSpPr>
            <a:spLocks noChangeArrowheads="1"/>
          </p:cNvSpPr>
          <p:nvPr/>
        </p:nvSpPr>
        <p:spPr bwMode="auto">
          <a:xfrm>
            <a:off x="774700" y="1222375"/>
            <a:ext cx="2673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FF3300"/>
                </a:solidFill>
                <a:latin typeface="Arial" charset="0"/>
              </a:rPr>
              <a:t>Average cost of</a:t>
            </a:r>
            <a:endParaRPr lang="en-US"/>
          </a:p>
        </p:txBody>
      </p:sp>
      <p:sp>
        <p:nvSpPr>
          <p:cNvPr id="207880" name="Rectangle 8"/>
          <p:cNvSpPr>
            <a:spLocks noChangeArrowheads="1"/>
          </p:cNvSpPr>
          <p:nvPr/>
        </p:nvSpPr>
        <p:spPr bwMode="auto">
          <a:xfrm>
            <a:off x="4291013" y="1222375"/>
            <a:ext cx="2673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66FF66"/>
                </a:solidFill>
                <a:latin typeface="Arial" charset="0"/>
              </a:rPr>
              <a:t>Average cost of</a:t>
            </a:r>
            <a:endParaRPr lang="en-US">
              <a:solidFill>
                <a:srgbClr val="66FF66"/>
              </a:solidFill>
            </a:endParaRPr>
          </a:p>
        </p:txBody>
      </p:sp>
      <p:grpSp>
        <p:nvGrpSpPr>
          <p:cNvPr id="207893" name="Group 21"/>
          <p:cNvGrpSpPr>
            <a:grpSpLocks/>
          </p:cNvGrpSpPr>
          <p:nvPr/>
        </p:nvGrpSpPr>
        <p:grpSpPr bwMode="auto">
          <a:xfrm>
            <a:off x="762000" y="1631950"/>
            <a:ext cx="7129463" cy="3931337"/>
            <a:chOff x="480" y="1028"/>
            <a:chExt cx="4491" cy="1904"/>
          </a:xfrm>
          <a:noFill/>
        </p:grpSpPr>
        <p:sp>
          <p:nvSpPr>
            <p:cNvPr id="207878" name="Rectangle 6"/>
            <p:cNvSpPr>
              <a:spLocks noChangeArrowheads="1"/>
            </p:cNvSpPr>
            <p:nvPr/>
          </p:nvSpPr>
          <p:spPr bwMode="auto">
            <a:xfrm>
              <a:off x="488" y="1028"/>
              <a:ext cx="996" cy="269"/>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FF3300"/>
                  </a:solidFill>
                  <a:latin typeface="Arial" charset="0"/>
                </a:rPr>
                <a:t>common</a:t>
              </a:r>
              <a:r>
                <a:rPr lang="en-US" sz="2800">
                  <a:solidFill>
                    <a:srgbClr val="FFFFFF"/>
                  </a:solidFill>
                  <a:latin typeface="Arial" charset="0"/>
                </a:rPr>
                <a:t> </a:t>
              </a:r>
              <a:endParaRPr lang="en-US"/>
            </a:p>
          </p:txBody>
        </p:sp>
        <p:sp>
          <p:nvSpPr>
            <p:cNvPr id="207879" name="Rectangle 7"/>
            <p:cNvSpPr>
              <a:spLocks noChangeArrowheads="1"/>
            </p:cNvSpPr>
            <p:nvPr/>
          </p:nvSpPr>
          <p:spPr bwMode="auto">
            <a:xfrm>
              <a:off x="1481" y="1028"/>
              <a:ext cx="1023" cy="209"/>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dirty="0">
                  <a:solidFill>
                    <a:srgbClr val="FF3300"/>
                  </a:solidFill>
                  <a:latin typeface="Arial" charset="0"/>
                </a:rPr>
                <a:t>WMSD’s*:</a:t>
              </a:r>
              <a:endParaRPr lang="en-US" dirty="0"/>
            </a:p>
          </p:txBody>
        </p:sp>
        <p:sp>
          <p:nvSpPr>
            <p:cNvPr id="207881" name="Rectangle 9"/>
            <p:cNvSpPr>
              <a:spLocks noChangeArrowheads="1"/>
            </p:cNvSpPr>
            <p:nvPr/>
          </p:nvSpPr>
          <p:spPr bwMode="auto">
            <a:xfrm>
              <a:off x="2703" y="1028"/>
              <a:ext cx="1956" cy="269"/>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66FF66"/>
                  </a:solidFill>
                  <a:latin typeface="Arial" charset="0"/>
                </a:rPr>
                <a:t>common controls:</a:t>
              </a:r>
              <a:endParaRPr lang="en-US"/>
            </a:p>
          </p:txBody>
        </p:sp>
        <p:sp>
          <p:nvSpPr>
            <p:cNvPr id="207882" name="Rectangle 10"/>
            <p:cNvSpPr>
              <a:spLocks noChangeArrowheads="1"/>
            </p:cNvSpPr>
            <p:nvPr/>
          </p:nvSpPr>
          <p:spPr bwMode="auto">
            <a:xfrm>
              <a:off x="488" y="1354"/>
              <a:ext cx="1650" cy="2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dirty="0">
                  <a:latin typeface="Arial" charset="0"/>
                </a:rPr>
                <a:t>Low back: $6,000</a:t>
              </a:r>
              <a:endParaRPr lang="en-US" dirty="0"/>
            </a:p>
          </p:txBody>
        </p:sp>
        <p:sp>
          <p:nvSpPr>
            <p:cNvPr id="207883" name="Rectangle 11"/>
            <p:cNvSpPr>
              <a:spLocks noChangeArrowheads="1"/>
            </p:cNvSpPr>
            <p:nvPr/>
          </p:nvSpPr>
          <p:spPr bwMode="auto">
            <a:xfrm>
              <a:off x="2703" y="1354"/>
              <a:ext cx="1730" cy="2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dirty="0">
                  <a:latin typeface="Arial" charset="0"/>
                </a:rPr>
                <a:t>Hydraulic lift: $600</a:t>
              </a:r>
              <a:endParaRPr lang="en-US" dirty="0"/>
            </a:p>
          </p:txBody>
        </p:sp>
        <p:sp>
          <p:nvSpPr>
            <p:cNvPr id="207884" name="Rectangle 12"/>
            <p:cNvSpPr>
              <a:spLocks noChangeArrowheads="1"/>
            </p:cNvSpPr>
            <p:nvPr/>
          </p:nvSpPr>
          <p:spPr bwMode="auto">
            <a:xfrm>
              <a:off x="480" y="1760"/>
              <a:ext cx="1604" cy="2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dirty="0">
                  <a:latin typeface="Arial" charset="0"/>
                </a:rPr>
                <a:t>Shoulder: $7,000</a:t>
              </a:r>
              <a:endParaRPr lang="en-US" dirty="0"/>
            </a:p>
          </p:txBody>
        </p:sp>
        <p:sp>
          <p:nvSpPr>
            <p:cNvPr id="207885" name="Rectangle 13"/>
            <p:cNvSpPr>
              <a:spLocks noChangeArrowheads="1"/>
            </p:cNvSpPr>
            <p:nvPr/>
          </p:nvSpPr>
          <p:spPr bwMode="auto">
            <a:xfrm>
              <a:off x="2703" y="1940"/>
              <a:ext cx="1848" cy="282"/>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FFFFFF"/>
                  </a:solidFill>
                  <a:latin typeface="Arial" charset="0"/>
                </a:rPr>
                <a:t>Adjustable height</a:t>
              </a:r>
              <a:endParaRPr lang="en-US"/>
            </a:p>
          </p:txBody>
        </p:sp>
        <p:sp>
          <p:nvSpPr>
            <p:cNvPr id="207886" name="Rectangle 14"/>
            <p:cNvSpPr>
              <a:spLocks noChangeArrowheads="1"/>
            </p:cNvSpPr>
            <p:nvPr/>
          </p:nvSpPr>
          <p:spPr bwMode="auto">
            <a:xfrm>
              <a:off x="2695" y="1745"/>
              <a:ext cx="1692" cy="2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dirty="0">
                  <a:latin typeface="Arial" charset="0"/>
                </a:rPr>
                <a:t>Workstation: $800</a:t>
              </a:r>
              <a:endParaRPr lang="en-US" dirty="0"/>
            </a:p>
          </p:txBody>
        </p:sp>
        <p:sp>
          <p:nvSpPr>
            <p:cNvPr id="207887" name="Rectangle 15"/>
            <p:cNvSpPr>
              <a:spLocks noChangeArrowheads="1"/>
            </p:cNvSpPr>
            <p:nvPr/>
          </p:nvSpPr>
          <p:spPr bwMode="auto">
            <a:xfrm>
              <a:off x="480" y="2116"/>
              <a:ext cx="1334" cy="2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dirty="0">
                  <a:latin typeface="Arial" charset="0"/>
                </a:rPr>
                <a:t>Elbow: $4,000</a:t>
              </a:r>
              <a:endParaRPr lang="en-US" dirty="0"/>
            </a:p>
          </p:txBody>
        </p:sp>
        <p:sp>
          <p:nvSpPr>
            <p:cNvPr id="207888" name="Rectangle 16"/>
            <p:cNvSpPr>
              <a:spLocks noChangeArrowheads="1"/>
            </p:cNvSpPr>
            <p:nvPr/>
          </p:nvSpPr>
          <p:spPr bwMode="auto">
            <a:xfrm>
              <a:off x="2703" y="2525"/>
              <a:ext cx="2268" cy="282"/>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FFFFFF"/>
                  </a:solidFill>
                  <a:latin typeface="Arial" charset="0"/>
                </a:rPr>
                <a:t>Powered screwdriver:</a:t>
              </a:r>
              <a:endParaRPr lang="en-US"/>
            </a:p>
          </p:txBody>
        </p:sp>
        <p:sp>
          <p:nvSpPr>
            <p:cNvPr id="207889" name="Rectangle 17"/>
            <p:cNvSpPr>
              <a:spLocks noChangeArrowheads="1"/>
            </p:cNvSpPr>
            <p:nvPr/>
          </p:nvSpPr>
          <p:spPr bwMode="auto">
            <a:xfrm>
              <a:off x="2695" y="2116"/>
              <a:ext cx="2243" cy="3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600" dirty="0">
                  <a:latin typeface="Arial" charset="0"/>
                </a:rPr>
                <a:t>Powered Screwdriver:  $100</a:t>
              </a:r>
              <a:endParaRPr lang="en-US" dirty="0"/>
            </a:p>
          </p:txBody>
        </p:sp>
        <p:sp>
          <p:nvSpPr>
            <p:cNvPr id="207890" name="Rectangle 18"/>
            <p:cNvSpPr>
              <a:spLocks noChangeArrowheads="1"/>
            </p:cNvSpPr>
            <p:nvPr/>
          </p:nvSpPr>
          <p:spPr bwMode="auto">
            <a:xfrm>
              <a:off x="487" y="2525"/>
              <a:ext cx="1235" cy="2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dirty="0">
                  <a:latin typeface="Arial" charset="0"/>
                </a:rPr>
                <a:t>Wrist: $5,500</a:t>
              </a:r>
              <a:endParaRPr lang="en-US" dirty="0"/>
            </a:p>
          </p:txBody>
        </p:sp>
        <p:sp>
          <p:nvSpPr>
            <p:cNvPr id="207891" name="Rectangle 19"/>
            <p:cNvSpPr>
              <a:spLocks noChangeArrowheads="1"/>
            </p:cNvSpPr>
            <p:nvPr/>
          </p:nvSpPr>
          <p:spPr bwMode="auto">
            <a:xfrm>
              <a:off x="2695" y="2557"/>
              <a:ext cx="2215" cy="19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600" dirty="0">
                  <a:latin typeface="Arial" charset="0"/>
                </a:rPr>
                <a:t>Assembly work</a:t>
              </a:r>
              <a:endParaRPr lang="en-US" dirty="0"/>
            </a:p>
          </p:txBody>
        </p:sp>
        <p:sp>
          <p:nvSpPr>
            <p:cNvPr id="207892" name="Rectangle 20"/>
            <p:cNvSpPr>
              <a:spLocks noChangeArrowheads="1"/>
            </p:cNvSpPr>
            <p:nvPr/>
          </p:nvSpPr>
          <p:spPr bwMode="auto">
            <a:xfrm>
              <a:off x="2703" y="2738"/>
              <a:ext cx="2268" cy="19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600" dirty="0">
                  <a:latin typeface="Arial" charset="0"/>
                </a:rPr>
                <a:t>positioner: $75</a:t>
              </a:r>
              <a:endParaRPr lang="en-US" dirty="0"/>
            </a:p>
          </p:txBody>
        </p:sp>
      </p:grpSp>
      <p:sp>
        <p:nvSpPr>
          <p:cNvPr id="207876" name="Text Box 4"/>
          <p:cNvSpPr txBox="1">
            <a:spLocks noChangeArrowheads="1"/>
          </p:cNvSpPr>
          <p:nvPr/>
        </p:nvSpPr>
        <p:spPr bwMode="auto">
          <a:xfrm>
            <a:off x="762000" y="6096000"/>
            <a:ext cx="451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chemeClr val="tx2"/>
                </a:solidFill>
                <a:latin typeface="Arial" charset="0"/>
              </a:rPr>
              <a:t>* Source: SHARP Report No. 40-4a-2000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9D6C-985D-46DD-806C-42DD4C52ADAA}"/>
              </a:ext>
            </a:extLst>
          </p:cNvPr>
          <p:cNvSpPr>
            <a:spLocks noGrp="1"/>
          </p:cNvSpPr>
          <p:nvPr>
            <p:ph type="title"/>
          </p:nvPr>
        </p:nvSpPr>
        <p:spPr/>
        <p:txBody>
          <a:bodyPr/>
          <a:lstStyle/>
          <a:p>
            <a:r>
              <a:rPr lang="en-US" dirty="0"/>
              <a:t>Standish Ergonomics </a:t>
            </a:r>
          </a:p>
        </p:txBody>
      </p:sp>
      <p:sp>
        <p:nvSpPr>
          <p:cNvPr id="3" name="Content Placeholder 2">
            <a:extLst>
              <a:ext uri="{FF2B5EF4-FFF2-40B4-BE49-F238E27FC236}">
                <a16:creationId xmlns:a16="http://schemas.microsoft.com/office/drawing/2014/main" id="{EF784B89-23C8-4373-B110-696338A2C0B2}"/>
              </a:ext>
            </a:extLst>
          </p:cNvPr>
          <p:cNvSpPr>
            <a:spLocks noGrp="1"/>
          </p:cNvSpPr>
          <p:nvPr>
            <p:ph idx="1"/>
          </p:nvPr>
        </p:nvSpPr>
        <p:spPr/>
        <p:txBody>
          <a:bodyPr/>
          <a:lstStyle/>
          <a:p>
            <a:endParaRPr lang="en-US" dirty="0"/>
          </a:p>
          <a:p>
            <a:endParaRPr lang="en-US" dirty="0"/>
          </a:p>
          <a:p>
            <a:r>
              <a:rPr lang="en-US" dirty="0"/>
              <a:t>Exam access code - THERGO</a:t>
            </a:r>
          </a:p>
        </p:txBody>
      </p:sp>
    </p:spTree>
    <p:extLst>
      <p:ext uri="{BB962C8B-B14F-4D97-AF65-F5344CB8AC3E}">
        <p14:creationId xmlns:p14="http://schemas.microsoft.com/office/powerpoint/2010/main" val="4117668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1026"/>
          <p:cNvSpPr txBox="1">
            <a:spLocks noChangeArrowheads="1"/>
          </p:cNvSpPr>
          <p:nvPr/>
        </p:nvSpPr>
        <p:spPr bwMode="auto">
          <a:xfrm>
            <a:off x="1447800" y="2133600"/>
            <a:ext cx="554863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latin typeface="Tahoma" pitchFamily="34" charset="0"/>
              </a:rPr>
              <a:t>Workplace MSD’s are caused by</a:t>
            </a:r>
          </a:p>
          <a:p>
            <a:r>
              <a:rPr lang="en-US" sz="2800" dirty="0">
                <a:latin typeface="Tahoma" pitchFamily="34" charset="0"/>
              </a:rPr>
              <a:t> exposure to risk factors such as:</a:t>
            </a:r>
          </a:p>
          <a:p>
            <a:endParaRPr lang="en-US" sz="2800" dirty="0">
              <a:latin typeface="Tahoma" pitchFamily="34" charset="0"/>
            </a:endParaRPr>
          </a:p>
          <a:p>
            <a:pPr marL="457200" indent="-457200">
              <a:buFont typeface="Wingdings" panose="05000000000000000000" pitchFamily="2" charset="2"/>
              <a:buChar char="Ø"/>
            </a:pPr>
            <a:r>
              <a:rPr lang="en-US" sz="2800" dirty="0">
                <a:solidFill>
                  <a:srgbClr val="00B050"/>
                </a:solidFill>
                <a:latin typeface="Tahoma" pitchFamily="34" charset="0"/>
              </a:rPr>
              <a:t>Repetition</a:t>
            </a:r>
          </a:p>
          <a:p>
            <a:pPr marL="457200" indent="-457200">
              <a:buFont typeface="Wingdings" panose="05000000000000000000" pitchFamily="2" charset="2"/>
              <a:buChar char="Ø"/>
            </a:pPr>
            <a:r>
              <a:rPr lang="en-US" sz="2800" dirty="0">
                <a:solidFill>
                  <a:srgbClr val="00B050"/>
                </a:solidFill>
                <a:latin typeface="Tahoma" pitchFamily="34" charset="0"/>
              </a:rPr>
              <a:t>Force</a:t>
            </a:r>
          </a:p>
          <a:p>
            <a:pPr marL="457200" indent="-457200">
              <a:buFont typeface="Wingdings" panose="05000000000000000000" pitchFamily="2" charset="2"/>
              <a:buChar char="Ø"/>
            </a:pPr>
            <a:r>
              <a:rPr lang="en-US" sz="2800" dirty="0">
                <a:solidFill>
                  <a:srgbClr val="00B050"/>
                </a:solidFill>
                <a:latin typeface="Tahoma" pitchFamily="34" charset="0"/>
              </a:rPr>
              <a:t>Awkward Postures</a:t>
            </a:r>
          </a:p>
          <a:p>
            <a:pPr marL="457200" indent="-457200">
              <a:buFont typeface="Wingdings" panose="05000000000000000000" pitchFamily="2" charset="2"/>
              <a:buChar char="Ø"/>
            </a:pPr>
            <a:r>
              <a:rPr lang="en-US" sz="2800" dirty="0">
                <a:solidFill>
                  <a:srgbClr val="00B050"/>
                </a:solidFill>
                <a:latin typeface="Tahoma" pitchFamily="34" charset="0"/>
              </a:rPr>
              <a:t>Contact Stress</a:t>
            </a:r>
          </a:p>
          <a:p>
            <a:pPr marL="457200" indent="-457200">
              <a:buFont typeface="Wingdings" panose="05000000000000000000" pitchFamily="2" charset="2"/>
              <a:buChar char="Ø"/>
            </a:pPr>
            <a:r>
              <a:rPr lang="en-US" sz="2800" dirty="0">
                <a:solidFill>
                  <a:srgbClr val="00B050"/>
                </a:solidFill>
                <a:latin typeface="Tahoma" pitchFamily="34" charset="0"/>
              </a:rPr>
              <a:t>Vibration</a:t>
            </a:r>
          </a:p>
        </p:txBody>
      </p:sp>
      <p:sp>
        <p:nvSpPr>
          <p:cNvPr id="337923" name="Text Box 1027"/>
          <p:cNvSpPr txBox="1">
            <a:spLocks noChangeArrowheads="1"/>
          </p:cNvSpPr>
          <p:nvPr/>
        </p:nvSpPr>
        <p:spPr bwMode="auto">
          <a:xfrm>
            <a:off x="1828800" y="609600"/>
            <a:ext cx="382739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800" b="1" dirty="0">
                <a:latin typeface="+mj-lt"/>
              </a:rPr>
              <a:t>WHAT IS A WMSD?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1026"/>
          <p:cNvSpPr>
            <a:spLocks noGrp="1" noChangeArrowheads="1"/>
          </p:cNvSpPr>
          <p:nvPr>
            <p:ph type="title"/>
          </p:nvPr>
        </p:nvSpPr>
        <p:spPr>
          <a:xfrm>
            <a:off x="228600" y="228600"/>
            <a:ext cx="8610600" cy="838200"/>
          </a:xfrm>
        </p:spPr>
        <p:txBody>
          <a:bodyPr>
            <a:normAutofit fontScale="90000"/>
          </a:bodyPr>
          <a:lstStyle/>
          <a:p>
            <a:pPr algn="l">
              <a:lnSpc>
                <a:spcPct val="80000"/>
              </a:lnSpc>
            </a:pPr>
            <a:r>
              <a:rPr lang="en-US" sz="4000" b="1"/>
              <a:t>“Caution Zone” Jobs </a:t>
            </a:r>
            <a:br>
              <a:rPr lang="en-US" sz="4000" b="1"/>
            </a:br>
            <a:r>
              <a:rPr lang="en-US" sz="4000" b="1">
                <a:solidFill>
                  <a:srgbClr val="66FF66"/>
                </a:solidFill>
              </a:rPr>
              <a:t>Require Action</a:t>
            </a:r>
            <a:endParaRPr lang="en-US" b="1"/>
          </a:p>
        </p:txBody>
      </p:sp>
      <p:sp>
        <p:nvSpPr>
          <p:cNvPr id="331779" name="AutoShape 1027"/>
          <p:cNvSpPr>
            <a:spLocks noChangeArrowheads="1"/>
          </p:cNvSpPr>
          <p:nvPr/>
        </p:nvSpPr>
        <p:spPr bwMode="auto">
          <a:xfrm>
            <a:off x="685800" y="1219200"/>
            <a:ext cx="7696200" cy="609600"/>
          </a:xfrm>
          <a:prstGeom prst="flowChartProcess">
            <a:avLst/>
          </a:prstGeom>
          <a:solidFill>
            <a:srgbClr val="0CC02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latin typeface="Tahoma" pitchFamily="34" charset="0"/>
              </a:rPr>
              <a:t>Do you have “caution zone” jobs?</a:t>
            </a:r>
            <a:endParaRPr lang="en-US" b="0"/>
          </a:p>
        </p:txBody>
      </p:sp>
      <p:sp>
        <p:nvSpPr>
          <p:cNvPr id="331780" name="AutoShape 1028"/>
          <p:cNvSpPr>
            <a:spLocks noChangeArrowheads="1"/>
          </p:cNvSpPr>
          <p:nvPr/>
        </p:nvSpPr>
        <p:spPr bwMode="auto">
          <a:xfrm>
            <a:off x="4648200" y="2590800"/>
            <a:ext cx="3581400" cy="1524000"/>
          </a:xfrm>
          <a:prstGeom prst="flowChartProcess">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latin typeface="Arial" charset="0"/>
              </a:rPr>
              <a:t>Two requirements:</a:t>
            </a:r>
            <a:endParaRPr lang="en-US" b="0">
              <a:solidFill>
                <a:schemeClr val="bg2"/>
              </a:solidFill>
              <a:latin typeface="Arial" charset="0"/>
            </a:endParaRPr>
          </a:p>
          <a:p>
            <a:pPr>
              <a:lnSpc>
                <a:spcPct val="90000"/>
              </a:lnSpc>
              <a:buFontTx/>
              <a:buChar char="•"/>
            </a:pPr>
            <a:r>
              <a:rPr lang="en-US" b="0">
                <a:solidFill>
                  <a:schemeClr val="bg2"/>
                </a:solidFill>
                <a:latin typeface="Arial" charset="0"/>
              </a:rPr>
              <a:t> Awareness education</a:t>
            </a:r>
          </a:p>
          <a:p>
            <a:pPr>
              <a:lnSpc>
                <a:spcPct val="90000"/>
              </a:lnSpc>
              <a:buFontTx/>
              <a:buChar char="•"/>
            </a:pPr>
            <a:r>
              <a:rPr lang="en-US" b="0">
                <a:solidFill>
                  <a:schemeClr val="bg2"/>
                </a:solidFill>
                <a:latin typeface="Arial" charset="0"/>
              </a:rPr>
              <a:t> Evaluate “caution zone”</a:t>
            </a:r>
          </a:p>
          <a:p>
            <a:pPr>
              <a:lnSpc>
                <a:spcPct val="90000"/>
              </a:lnSpc>
            </a:pPr>
            <a:r>
              <a:rPr lang="en-US" b="0">
                <a:solidFill>
                  <a:schemeClr val="bg2"/>
                </a:solidFill>
                <a:latin typeface="Arial" charset="0"/>
              </a:rPr>
              <a:t>  jobs for hazards</a:t>
            </a:r>
          </a:p>
        </p:txBody>
      </p:sp>
      <p:sp>
        <p:nvSpPr>
          <p:cNvPr id="331781" name="AutoShape 1029"/>
          <p:cNvSpPr>
            <a:spLocks noChangeArrowheads="1"/>
          </p:cNvSpPr>
          <p:nvPr/>
        </p:nvSpPr>
        <p:spPr bwMode="auto">
          <a:xfrm>
            <a:off x="4191000" y="4876800"/>
            <a:ext cx="3886200" cy="1219200"/>
          </a:xfrm>
          <a:prstGeom prst="flowChartProcess">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atin typeface="Tahoma" pitchFamily="34" charset="0"/>
              </a:rPr>
              <a:t>Reduce exposure below</a:t>
            </a:r>
          </a:p>
          <a:p>
            <a:r>
              <a:rPr lang="en-US">
                <a:latin typeface="Tahoma" pitchFamily="34" charset="0"/>
              </a:rPr>
              <a:t> the hazard level or </a:t>
            </a:r>
          </a:p>
          <a:p>
            <a:r>
              <a:rPr lang="en-US">
                <a:latin typeface="Tahoma" pitchFamily="34" charset="0"/>
              </a:rPr>
              <a:t>to the degree feasible</a:t>
            </a:r>
            <a:endParaRPr lang="en-US">
              <a:latin typeface="Arial" charset="0"/>
            </a:endParaRPr>
          </a:p>
        </p:txBody>
      </p:sp>
      <p:sp>
        <p:nvSpPr>
          <p:cNvPr id="331782" name="AutoShape 1030"/>
          <p:cNvSpPr>
            <a:spLocks noChangeArrowheads="1"/>
          </p:cNvSpPr>
          <p:nvPr/>
        </p:nvSpPr>
        <p:spPr bwMode="auto">
          <a:xfrm>
            <a:off x="1447800" y="4724400"/>
            <a:ext cx="2514600" cy="1066800"/>
          </a:xfrm>
          <a:prstGeom prst="flowChartProcess">
            <a:avLst/>
          </a:prstGeom>
          <a:solidFill>
            <a:srgbClr val="0CC02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r>
              <a:rPr lang="en-US">
                <a:latin typeface="Tahoma" pitchFamily="34" charset="0"/>
              </a:rPr>
              <a:t> No additional</a:t>
            </a:r>
          </a:p>
          <a:p>
            <a:r>
              <a:rPr lang="en-US">
                <a:latin typeface="Tahoma" pitchFamily="34" charset="0"/>
              </a:rPr>
              <a:t> requirements</a:t>
            </a:r>
            <a:endParaRPr lang="en-US">
              <a:latin typeface="Arial" charset="0"/>
            </a:endParaRPr>
          </a:p>
        </p:txBody>
      </p:sp>
      <p:sp>
        <p:nvSpPr>
          <p:cNvPr id="331783" name="AutoShape 1031"/>
          <p:cNvSpPr>
            <a:spLocks noChangeArrowheads="1"/>
          </p:cNvSpPr>
          <p:nvPr/>
        </p:nvSpPr>
        <p:spPr bwMode="auto">
          <a:xfrm>
            <a:off x="1143000" y="2590800"/>
            <a:ext cx="2895600" cy="914400"/>
          </a:xfrm>
          <a:prstGeom prst="flowChartProcess">
            <a:avLst/>
          </a:prstGeom>
          <a:solidFill>
            <a:srgbClr val="0CC02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atin typeface="Tahoma" pitchFamily="34" charset="0"/>
              </a:rPr>
              <a:t>Not covered</a:t>
            </a:r>
            <a:endParaRPr lang="en-US" b="0">
              <a:latin typeface="Tahoma" pitchFamily="34" charset="0"/>
            </a:endParaRPr>
          </a:p>
          <a:p>
            <a:pPr>
              <a:buFontTx/>
              <a:buChar char="•"/>
            </a:pPr>
            <a:r>
              <a:rPr lang="en-US">
                <a:latin typeface="Tahoma" pitchFamily="34" charset="0"/>
              </a:rPr>
              <a:t> No requirements</a:t>
            </a:r>
            <a:endParaRPr lang="en-US" b="0">
              <a:latin typeface="Arial" charset="0"/>
            </a:endParaRPr>
          </a:p>
        </p:txBody>
      </p:sp>
      <p:sp>
        <p:nvSpPr>
          <p:cNvPr id="331784" name="Text Box 1032"/>
          <p:cNvSpPr txBox="1">
            <a:spLocks noChangeArrowheads="1"/>
          </p:cNvSpPr>
          <p:nvPr/>
        </p:nvSpPr>
        <p:spPr bwMode="auto">
          <a:xfrm>
            <a:off x="6248400" y="1905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CC00"/>
                </a:solidFill>
                <a:latin typeface="Tahoma" pitchFamily="34" charset="0"/>
              </a:rPr>
              <a:t>Yes</a:t>
            </a:r>
          </a:p>
        </p:txBody>
      </p:sp>
      <p:sp>
        <p:nvSpPr>
          <p:cNvPr id="331785" name="Rectangle 1033"/>
          <p:cNvSpPr>
            <a:spLocks noChangeArrowheads="1"/>
          </p:cNvSpPr>
          <p:nvPr/>
        </p:nvSpPr>
        <p:spPr bwMode="auto">
          <a:xfrm>
            <a:off x="5181600" y="4343400"/>
            <a:ext cx="1941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a:solidFill>
                  <a:srgbClr val="FF3300"/>
                </a:solidFill>
              </a:rPr>
              <a:t>Hazards </a:t>
            </a:r>
            <a:r>
              <a:rPr lang="en-US" sz="1800">
                <a:solidFill>
                  <a:srgbClr val="FF3300"/>
                </a:solidFill>
                <a:latin typeface="Tahoma" pitchFamily="34" charset="0"/>
              </a:rPr>
              <a:t>present</a:t>
            </a:r>
            <a:endParaRPr lang="en-US" sz="1800">
              <a:solidFill>
                <a:srgbClr val="FF3300"/>
              </a:solidFill>
            </a:endParaRPr>
          </a:p>
        </p:txBody>
      </p:sp>
      <p:sp>
        <p:nvSpPr>
          <p:cNvPr id="331786" name="Rectangle 1034"/>
          <p:cNvSpPr>
            <a:spLocks noChangeArrowheads="1"/>
          </p:cNvSpPr>
          <p:nvPr/>
        </p:nvSpPr>
        <p:spPr bwMode="auto">
          <a:xfrm>
            <a:off x="2209800" y="189865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atin typeface="Tahoma" pitchFamily="34" charset="0"/>
              </a:rPr>
              <a:t>No</a:t>
            </a:r>
            <a:endParaRPr lang="en-US">
              <a:latin typeface="Arial" charset="0"/>
            </a:endParaRPr>
          </a:p>
        </p:txBody>
      </p:sp>
      <p:sp>
        <p:nvSpPr>
          <p:cNvPr id="331787" name="Rectangle 1035"/>
          <p:cNvSpPr>
            <a:spLocks noChangeArrowheads="1"/>
          </p:cNvSpPr>
          <p:nvPr/>
        </p:nvSpPr>
        <p:spPr bwMode="auto">
          <a:xfrm>
            <a:off x="1981200" y="3881438"/>
            <a:ext cx="16113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
              </a:spcBef>
            </a:pPr>
            <a:r>
              <a:rPr lang="en-US" sz="2000">
                <a:latin typeface="Tahoma" pitchFamily="34" charset="0"/>
              </a:rPr>
              <a:t>No hazards</a:t>
            </a:r>
          </a:p>
          <a:p>
            <a:pPr>
              <a:lnSpc>
                <a:spcPct val="80000"/>
              </a:lnSpc>
              <a:spcBef>
                <a:spcPct val="5000"/>
              </a:spcBef>
            </a:pPr>
            <a:r>
              <a:rPr lang="en-US" sz="2000">
                <a:latin typeface="Tahoma" pitchFamily="34" charset="0"/>
              </a:rPr>
              <a:t>present</a:t>
            </a:r>
            <a:endParaRPr lang="en-US" sz="1800"/>
          </a:p>
        </p:txBody>
      </p:sp>
      <p:sp>
        <p:nvSpPr>
          <p:cNvPr id="331788" name="Line 1036"/>
          <p:cNvSpPr>
            <a:spLocks noChangeShapeType="1"/>
          </p:cNvSpPr>
          <p:nvPr/>
        </p:nvSpPr>
        <p:spPr bwMode="auto">
          <a:xfrm>
            <a:off x="2819400" y="1828800"/>
            <a:ext cx="0" cy="762000"/>
          </a:xfrm>
          <a:prstGeom prst="line">
            <a:avLst/>
          </a:prstGeom>
          <a:noFill/>
          <a:ln w="57150">
            <a:solidFill>
              <a:srgbClr val="0CC02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89" name="Line 1037"/>
          <p:cNvSpPr>
            <a:spLocks noChangeShapeType="1"/>
          </p:cNvSpPr>
          <p:nvPr/>
        </p:nvSpPr>
        <p:spPr bwMode="auto">
          <a:xfrm>
            <a:off x="6096000" y="1828800"/>
            <a:ext cx="0" cy="76200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90" name="Line 1038"/>
          <p:cNvSpPr>
            <a:spLocks noChangeShapeType="1"/>
          </p:cNvSpPr>
          <p:nvPr/>
        </p:nvSpPr>
        <p:spPr bwMode="auto">
          <a:xfrm>
            <a:off x="5105400" y="4114800"/>
            <a:ext cx="0" cy="762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91" name="Line 1039"/>
          <p:cNvSpPr>
            <a:spLocks noChangeShapeType="1"/>
          </p:cNvSpPr>
          <p:nvPr/>
        </p:nvSpPr>
        <p:spPr bwMode="auto">
          <a:xfrm flipH="1">
            <a:off x="3733800" y="3886200"/>
            <a:ext cx="914400" cy="0"/>
          </a:xfrm>
          <a:prstGeom prst="line">
            <a:avLst/>
          </a:prstGeom>
          <a:noFill/>
          <a:ln w="28575">
            <a:solidFill>
              <a:srgbClr val="0CC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31792" name="AutoShape 1040"/>
          <p:cNvCxnSpPr>
            <a:cxnSpLocks noChangeShapeType="1"/>
            <a:stCxn id="331791" idx="1"/>
          </p:cNvCxnSpPr>
          <p:nvPr/>
        </p:nvCxnSpPr>
        <p:spPr bwMode="auto">
          <a:xfrm rot="5400000">
            <a:off x="3314700" y="4319588"/>
            <a:ext cx="838200" cy="0"/>
          </a:xfrm>
          <a:prstGeom prst="straightConnector1">
            <a:avLst/>
          </a:prstGeom>
          <a:noFill/>
          <a:ln w="38100">
            <a:solidFill>
              <a:srgbClr val="0CC02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793" name="AutoShape 1041"/>
          <p:cNvCxnSpPr>
            <a:cxnSpLocks noChangeShapeType="1"/>
          </p:cNvCxnSpPr>
          <p:nvPr/>
        </p:nvCxnSpPr>
        <p:spPr bwMode="auto">
          <a:xfrm rot="10800000">
            <a:off x="685800" y="1828800"/>
            <a:ext cx="762000" cy="3733800"/>
          </a:xfrm>
          <a:prstGeom prst="curvedConnector3">
            <a:avLst>
              <a:gd name="adj1" fmla="val 165000"/>
            </a:avLst>
          </a:prstGeom>
          <a:noFill/>
          <a:ln w="38100">
            <a:solidFill>
              <a:srgbClr val="0CC02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794" name="Rectangle 1042"/>
          <p:cNvSpPr>
            <a:spLocks noChangeArrowheads="1"/>
          </p:cNvSpPr>
          <p:nvPr/>
        </p:nvSpPr>
        <p:spPr bwMode="auto">
          <a:xfrm>
            <a:off x="228600" y="5638800"/>
            <a:ext cx="1025525" cy="6413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ahoma" pitchFamily="34" charset="0"/>
              </a:rPr>
              <a:t>Annual</a:t>
            </a:r>
          </a:p>
          <a:p>
            <a:r>
              <a:rPr lang="en-US" sz="1800">
                <a:latin typeface="Tahoma" pitchFamily="34" charset="0"/>
              </a:rPr>
              <a:t> review</a:t>
            </a:r>
            <a:endParaRPr lang="en-US" sz="2000">
              <a:latin typeface="Arial" charset="0"/>
            </a:endParaRPr>
          </a:p>
        </p:txBody>
      </p:sp>
      <p:cxnSp>
        <p:nvCxnSpPr>
          <p:cNvPr id="331795" name="AutoShape 1043"/>
          <p:cNvCxnSpPr>
            <a:cxnSpLocks noChangeShapeType="1"/>
            <a:stCxn id="331781" idx="3"/>
            <a:endCxn id="331779" idx="3"/>
          </p:cNvCxnSpPr>
          <p:nvPr/>
        </p:nvCxnSpPr>
        <p:spPr bwMode="auto">
          <a:xfrm flipV="1">
            <a:off x="8077200" y="1524000"/>
            <a:ext cx="304800" cy="3962400"/>
          </a:xfrm>
          <a:prstGeom prst="curvedConnector3">
            <a:avLst>
              <a:gd name="adj1" fmla="val 175000"/>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796" name="Rectangle 1044"/>
          <p:cNvSpPr>
            <a:spLocks noChangeArrowheads="1"/>
          </p:cNvSpPr>
          <p:nvPr/>
        </p:nvSpPr>
        <p:spPr bwMode="auto">
          <a:xfrm>
            <a:off x="8185150" y="5405438"/>
            <a:ext cx="1025525" cy="6413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ahoma" pitchFamily="34" charset="0"/>
              </a:rPr>
              <a:t>Annual</a:t>
            </a:r>
          </a:p>
          <a:p>
            <a:r>
              <a:rPr lang="en-US" sz="1800">
                <a:latin typeface="Tahoma" pitchFamily="34" charset="0"/>
              </a:rPr>
              <a:t> review</a:t>
            </a:r>
            <a:endParaRPr lang="en-US" sz="200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WordArt 1027"/>
          <p:cNvSpPr>
            <a:spLocks noChangeArrowheads="1" noChangeShapeType="1" noTextEdit="1"/>
          </p:cNvSpPr>
          <p:nvPr/>
        </p:nvSpPr>
        <p:spPr bwMode="auto">
          <a:xfrm>
            <a:off x="-381000" y="457200"/>
            <a:ext cx="6019800" cy="11430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50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"Caution Zone"</a:t>
            </a:r>
          </a:p>
        </p:txBody>
      </p:sp>
      <p:grpSp>
        <p:nvGrpSpPr>
          <p:cNvPr id="329732" name="Group 1028"/>
          <p:cNvGrpSpPr>
            <a:grpSpLocks/>
          </p:cNvGrpSpPr>
          <p:nvPr/>
        </p:nvGrpSpPr>
        <p:grpSpPr bwMode="auto">
          <a:xfrm>
            <a:off x="533400" y="2590800"/>
            <a:ext cx="1766888" cy="3581400"/>
            <a:chOff x="336" y="1680"/>
            <a:chExt cx="1113" cy="2256"/>
          </a:xfrm>
        </p:grpSpPr>
        <p:sp>
          <p:nvSpPr>
            <p:cNvPr id="329733" name="Freeform 1029"/>
            <p:cNvSpPr>
              <a:spLocks/>
            </p:cNvSpPr>
            <p:nvPr/>
          </p:nvSpPr>
          <p:spPr bwMode="auto">
            <a:xfrm>
              <a:off x="1012" y="2479"/>
              <a:ext cx="154" cy="7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34" name="Freeform 1030"/>
            <p:cNvSpPr>
              <a:spLocks/>
            </p:cNvSpPr>
            <p:nvPr/>
          </p:nvSpPr>
          <p:spPr bwMode="auto">
            <a:xfrm>
              <a:off x="1012" y="2491"/>
              <a:ext cx="34" cy="28"/>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35" name="Freeform 1031"/>
            <p:cNvSpPr>
              <a:spLocks/>
            </p:cNvSpPr>
            <p:nvPr/>
          </p:nvSpPr>
          <p:spPr bwMode="auto">
            <a:xfrm>
              <a:off x="551" y="2283"/>
              <a:ext cx="497" cy="354"/>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36" name="Freeform 1032"/>
            <p:cNvSpPr>
              <a:spLocks/>
            </p:cNvSpPr>
            <p:nvPr/>
          </p:nvSpPr>
          <p:spPr bwMode="auto">
            <a:xfrm>
              <a:off x="1012" y="2491"/>
              <a:ext cx="34" cy="28"/>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37" name="Freeform 1033"/>
            <p:cNvSpPr>
              <a:spLocks/>
            </p:cNvSpPr>
            <p:nvPr/>
          </p:nvSpPr>
          <p:spPr bwMode="auto">
            <a:xfrm>
              <a:off x="598" y="2335"/>
              <a:ext cx="35" cy="28"/>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38" name="Freeform 1034"/>
            <p:cNvSpPr>
              <a:spLocks/>
            </p:cNvSpPr>
            <p:nvPr/>
          </p:nvSpPr>
          <p:spPr bwMode="auto">
            <a:xfrm>
              <a:off x="539" y="2280"/>
              <a:ext cx="490" cy="36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39" name="Freeform 1035"/>
            <p:cNvSpPr>
              <a:spLocks/>
            </p:cNvSpPr>
            <p:nvPr/>
          </p:nvSpPr>
          <p:spPr bwMode="auto">
            <a:xfrm>
              <a:off x="772" y="1680"/>
              <a:ext cx="660" cy="520"/>
            </a:xfrm>
            <a:custGeom>
              <a:avLst/>
              <a:gdLst>
                <a:gd name="T0" fmla="*/ 12 w 962"/>
                <a:gd name="T1" fmla="*/ 269 h 961"/>
                <a:gd name="T2" fmla="*/ 299 w 962"/>
                <a:gd name="T3" fmla="*/ 0 h 961"/>
                <a:gd name="T4" fmla="*/ 690 w 962"/>
                <a:gd name="T5" fmla="*/ 15 h 961"/>
                <a:gd name="T6" fmla="*/ 962 w 962"/>
                <a:gd name="T7" fmla="*/ 301 h 961"/>
                <a:gd name="T8" fmla="*/ 947 w 962"/>
                <a:gd name="T9" fmla="*/ 696 h 961"/>
                <a:gd name="T10" fmla="*/ 657 w 962"/>
                <a:gd name="T11" fmla="*/ 961 h 961"/>
                <a:gd name="T12" fmla="*/ 266 w 962"/>
                <a:gd name="T13" fmla="*/ 949 h 961"/>
                <a:gd name="T14" fmla="*/ 0 w 962"/>
                <a:gd name="T15" fmla="*/ 663 h 961"/>
                <a:gd name="T16" fmla="*/ 12 w 962"/>
                <a:gd name="T17" fmla="*/ 26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961">
                  <a:moveTo>
                    <a:pt x="12" y="269"/>
                  </a:moveTo>
                  <a:lnTo>
                    <a:pt x="299" y="0"/>
                  </a:lnTo>
                  <a:lnTo>
                    <a:pt x="690" y="15"/>
                  </a:lnTo>
                  <a:lnTo>
                    <a:pt x="962" y="301"/>
                  </a:lnTo>
                  <a:lnTo>
                    <a:pt x="947" y="696"/>
                  </a:lnTo>
                  <a:lnTo>
                    <a:pt x="657" y="961"/>
                  </a:lnTo>
                  <a:lnTo>
                    <a:pt x="266" y="949"/>
                  </a:lnTo>
                  <a:lnTo>
                    <a:pt x="0" y="663"/>
                  </a:lnTo>
                  <a:lnTo>
                    <a:pt x="12" y="269"/>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40" name="Freeform 1036"/>
            <p:cNvSpPr>
              <a:spLocks/>
            </p:cNvSpPr>
            <p:nvPr/>
          </p:nvSpPr>
          <p:spPr bwMode="auto">
            <a:xfrm>
              <a:off x="1006" y="2178"/>
              <a:ext cx="98" cy="1714"/>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41" name="Freeform 1037"/>
            <p:cNvSpPr>
              <a:spLocks/>
            </p:cNvSpPr>
            <p:nvPr/>
          </p:nvSpPr>
          <p:spPr bwMode="auto">
            <a:xfrm>
              <a:off x="766" y="1682"/>
              <a:ext cx="674" cy="527"/>
            </a:xfrm>
            <a:custGeom>
              <a:avLst/>
              <a:gdLst>
                <a:gd name="T0" fmla="*/ 517 w 983"/>
                <a:gd name="T1" fmla="*/ 0 h 976"/>
                <a:gd name="T2" fmla="*/ 508 w 983"/>
                <a:gd name="T3" fmla="*/ 6 h 976"/>
                <a:gd name="T4" fmla="*/ 487 w 983"/>
                <a:gd name="T5" fmla="*/ 18 h 976"/>
                <a:gd name="T6" fmla="*/ 460 w 983"/>
                <a:gd name="T7" fmla="*/ 42 h 976"/>
                <a:gd name="T8" fmla="*/ 424 w 983"/>
                <a:gd name="T9" fmla="*/ 69 h 976"/>
                <a:gd name="T10" fmla="*/ 386 w 983"/>
                <a:gd name="T11" fmla="*/ 104 h 976"/>
                <a:gd name="T12" fmla="*/ 341 w 983"/>
                <a:gd name="T13" fmla="*/ 140 h 976"/>
                <a:gd name="T14" fmla="*/ 296 w 983"/>
                <a:gd name="T15" fmla="*/ 182 h 976"/>
                <a:gd name="T16" fmla="*/ 248 w 983"/>
                <a:gd name="T17" fmla="*/ 224 h 976"/>
                <a:gd name="T18" fmla="*/ 200 w 983"/>
                <a:gd name="T19" fmla="*/ 266 h 976"/>
                <a:gd name="T20" fmla="*/ 156 w 983"/>
                <a:gd name="T21" fmla="*/ 307 h 976"/>
                <a:gd name="T22" fmla="*/ 114 w 983"/>
                <a:gd name="T23" fmla="*/ 346 h 976"/>
                <a:gd name="T24" fmla="*/ 78 w 983"/>
                <a:gd name="T25" fmla="*/ 382 h 976"/>
                <a:gd name="T26" fmla="*/ 45 w 983"/>
                <a:gd name="T27" fmla="*/ 412 h 976"/>
                <a:gd name="T28" fmla="*/ 21 w 983"/>
                <a:gd name="T29" fmla="*/ 436 h 976"/>
                <a:gd name="T30" fmla="*/ 6 w 983"/>
                <a:gd name="T31" fmla="*/ 454 h 976"/>
                <a:gd name="T32" fmla="*/ 0 w 983"/>
                <a:gd name="T33" fmla="*/ 463 h 976"/>
                <a:gd name="T34" fmla="*/ 18 w 983"/>
                <a:gd name="T35" fmla="*/ 490 h 976"/>
                <a:gd name="T36" fmla="*/ 69 w 983"/>
                <a:gd name="T37" fmla="*/ 552 h 976"/>
                <a:gd name="T38" fmla="*/ 138 w 983"/>
                <a:gd name="T39" fmla="*/ 633 h 976"/>
                <a:gd name="T40" fmla="*/ 218 w 983"/>
                <a:gd name="T41" fmla="*/ 728 h 976"/>
                <a:gd name="T42" fmla="*/ 302 w 983"/>
                <a:gd name="T43" fmla="*/ 818 h 976"/>
                <a:gd name="T44" fmla="*/ 377 w 983"/>
                <a:gd name="T45" fmla="*/ 898 h 976"/>
                <a:gd name="T46" fmla="*/ 433 w 983"/>
                <a:gd name="T47" fmla="*/ 955 h 976"/>
                <a:gd name="T48" fmla="*/ 463 w 983"/>
                <a:gd name="T49" fmla="*/ 976 h 976"/>
                <a:gd name="T50" fmla="*/ 475 w 983"/>
                <a:gd name="T51" fmla="*/ 970 h 976"/>
                <a:gd name="T52" fmla="*/ 493 w 983"/>
                <a:gd name="T53" fmla="*/ 958 h 976"/>
                <a:gd name="T54" fmla="*/ 523 w 983"/>
                <a:gd name="T55" fmla="*/ 934 h 976"/>
                <a:gd name="T56" fmla="*/ 556 w 983"/>
                <a:gd name="T57" fmla="*/ 907 h 976"/>
                <a:gd name="T58" fmla="*/ 598 w 983"/>
                <a:gd name="T59" fmla="*/ 875 h 976"/>
                <a:gd name="T60" fmla="*/ 639 w 983"/>
                <a:gd name="T61" fmla="*/ 836 h 976"/>
                <a:gd name="T62" fmla="*/ 687 w 983"/>
                <a:gd name="T63" fmla="*/ 797 h 976"/>
                <a:gd name="T64" fmla="*/ 732 w 983"/>
                <a:gd name="T65" fmla="*/ 755 h 976"/>
                <a:gd name="T66" fmla="*/ 780 w 983"/>
                <a:gd name="T67" fmla="*/ 713 h 976"/>
                <a:gd name="T68" fmla="*/ 825 w 983"/>
                <a:gd name="T69" fmla="*/ 672 h 976"/>
                <a:gd name="T70" fmla="*/ 867 w 983"/>
                <a:gd name="T71" fmla="*/ 636 h 976"/>
                <a:gd name="T72" fmla="*/ 905 w 983"/>
                <a:gd name="T73" fmla="*/ 600 h 976"/>
                <a:gd name="T74" fmla="*/ 935 w 983"/>
                <a:gd name="T75" fmla="*/ 570 h 976"/>
                <a:gd name="T76" fmla="*/ 962 w 983"/>
                <a:gd name="T77" fmla="*/ 546 h 976"/>
                <a:gd name="T78" fmla="*/ 977 w 983"/>
                <a:gd name="T79" fmla="*/ 528 h 976"/>
                <a:gd name="T80" fmla="*/ 983 w 983"/>
                <a:gd name="T81" fmla="*/ 519 h 976"/>
                <a:gd name="T82" fmla="*/ 965 w 983"/>
                <a:gd name="T83" fmla="*/ 493 h 976"/>
                <a:gd name="T84" fmla="*/ 914 w 983"/>
                <a:gd name="T85" fmla="*/ 430 h 976"/>
                <a:gd name="T86" fmla="*/ 843 w 983"/>
                <a:gd name="T87" fmla="*/ 346 h 976"/>
                <a:gd name="T88" fmla="*/ 759 w 983"/>
                <a:gd name="T89" fmla="*/ 254 h 976"/>
                <a:gd name="T90" fmla="*/ 675 w 983"/>
                <a:gd name="T91" fmla="*/ 161 h 976"/>
                <a:gd name="T92" fmla="*/ 601 w 983"/>
                <a:gd name="T93" fmla="*/ 81 h 976"/>
                <a:gd name="T94" fmla="*/ 544 w 983"/>
                <a:gd name="T95" fmla="*/ 21 h 976"/>
                <a:gd name="T96" fmla="*/ 517 w 983"/>
                <a:gd name="T97" fmla="*/ 0 h 976"/>
                <a:gd name="T98" fmla="*/ 517 w 983"/>
                <a:gd name="T9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3" h="976">
                  <a:moveTo>
                    <a:pt x="517" y="0"/>
                  </a:moveTo>
                  <a:lnTo>
                    <a:pt x="508" y="6"/>
                  </a:lnTo>
                  <a:lnTo>
                    <a:pt x="487" y="18"/>
                  </a:lnTo>
                  <a:lnTo>
                    <a:pt x="460" y="42"/>
                  </a:lnTo>
                  <a:lnTo>
                    <a:pt x="424" y="69"/>
                  </a:lnTo>
                  <a:lnTo>
                    <a:pt x="386" y="104"/>
                  </a:lnTo>
                  <a:lnTo>
                    <a:pt x="341" y="140"/>
                  </a:lnTo>
                  <a:lnTo>
                    <a:pt x="296" y="182"/>
                  </a:lnTo>
                  <a:lnTo>
                    <a:pt x="248" y="224"/>
                  </a:lnTo>
                  <a:lnTo>
                    <a:pt x="200" y="266"/>
                  </a:lnTo>
                  <a:lnTo>
                    <a:pt x="156" y="307"/>
                  </a:lnTo>
                  <a:lnTo>
                    <a:pt x="114" y="346"/>
                  </a:lnTo>
                  <a:lnTo>
                    <a:pt x="78" y="382"/>
                  </a:lnTo>
                  <a:lnTo>
                    <a:pt x="45" y="412"/>
                  </a:lnTo>
                  <a:lnTo>
                    <a:pt x="21" y="436"/>
                  </a:lnTo>
                  <a:lnTo>
                    <a:pt x="6" y="454"/>
                  </a:lnTo>
                  <a:lnTo>
                    <a:pt x="0" y="463"/>
                  </a:lnTo>
                  <a:lnTo>
                    <a:pt x="18" y="490"/>
                  </a:lnTo>
                  <a:lnTo>
                    <a:pt x="69" y="552"/>
                  </a:lnTo>
                  <a:lnTo>
                    <a:pt x="138" y="633"/>
                  </a:lnTo>
                  <a:lnTo>
                    <a:pt x="218" y="728"/>
                  </a:lnTo>
                  <a:lnTo>
                    <a:pt x="302" y="818"/>
                  </a:lnTo>
                  <a:lnTo>
                    <a:pt x="377" y="898"/>
                  </a:lnTo>
                  <a:lnTo>
                    <a:pt x="433" y="955"/>
                  </a:lnTo>
                  <a:lnTo>
                    <a:pt x="463" y="976"/>
                  </a:lnTo>
                  <a:lnTo>
                    <a:pt x="475" y="970"/>
                  </a:lnTo>
                  <a:lnTo>
                    <a:pt x="493" y="958"/>
                  </a:lnTo>
                  <a:lnTo>
                    <a:pt x="523" y="934"/>
                  </a:lnTo>
                  <a:lnTo>
                    <a:pt x="556" y="907"/>
                  </a:lnTo>
                  <a:lnTo>
                    <a:pt x="598" y="875"/>
                  </a:lnTo>
                  <a:lnTo>
                    <a:pt x="639" y="836"/>
                  </a:lnTo>
                  <a:lnTo>
                    <a:pt x="687" y="797"/>
                  </a:lnTo>
                  <a:lnTo>
                    <a:pt x="732" y="755"/>
                  </a:lnTo>
                  <a:lnTo>
                    <a:pt x="780" y="713"/>
                  </a:lnTo>
                  <a:lnTo>
                    <a:pt x="825" y="672"/>
                  </a:lnTo>
                  <a:lnTo>
                    <a:pt x="867" y="636"/>
                  </a:lnTo>
                  <a:lnTo>
                    <a:pt x="905" y="600"/>
                  </a:lnTo>
                  <a:lnTo>
                    <a:pt x="935" y="570"/>
                  </a:lnTo>
                  <a:lnTo>
                    <a:pt x="962" y="546"/>
                  </a:lnTo>
                  <a:lnTo>
                    <a:pt x="977" y="528"/>
                  </a:lnTo>
                  <a:lnTo>
                    <a:pt x="983" y="519"/>
                  </a:lnTo>
                  <a:lnTo>
                    <a:pt x="965" y="493"/>
                  </a:lnTo>
                  <a:lnTo>
                    <a:pt x="914" y="430"/>
                  </a:lnTo>
                  <a:lnTo>
                    <a:pt x="843" y="346"/>
                  </a:lnTo>
                  <a:lnTo>
                    <a:pt x="759" y="254"/>
                  </a:lnTo>
                  <a:lnTo>
                    <a:pt x="675" y="161"/>
                  </a:lnTo>
                  <a:lnTo>
                    <a:pt x="601" y="81"/>
                  </a:lnTo>
                  <a:lnTo>
                    <a:pt x="544" y="21"/>
                  </a:lnTo>
                  <a:lnTo>
                    <a:pt x="517" y="0"/>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42" name="Freeform 1038"/>
            <p:cNvSpPr>
              <a:spLocks/>
            </p:cNvSpPr>
            <p:nvPr/>
          </p:nvSpPr>
          <p:spPr bwMode="auto">
            <a:xfrm>
              <a:off x="801" y="1709"/>
              <a:ext cx="606" cy="474"/>
            </a:xfrm>
            <a:custGeom>
              <a:avLst/>
              <a:gdLst>
                <a:gd name="T0" fmla="*/ 463 w 884"/>
                <a:gd name="T1" fmla="*/ 0 h 877"/>
                <a:gd name="T2" fmla="*/ 436 w 884"/>
                <a:gd name="T3" fmla="*/ 18 h 877"/>
                <a:gd name="T4" fmla="*/ 379 w 884"/>
                <a:gd name="T5" fmla="*/ 62 h 877"/>
                <a:gd name="T6" fmla="*/ 305 w 884"/>
                <a:gd name="T7" fmla="*/ 125 h 877"/>
                <a:gd name="T8" fmla="*/ 224 w 884"/>
                <a:gd name="T9" fmla="*/ 200 h 877"/>
                <a:gd name="T10" fmla="*/ 140 w 884"/>
                <a:gd name="T11" fmla="*/ 277 h 877"/>
                <a:gd name="T12" fmla="*/ 69 w 884"/>
                <a:gd name="T13" fmla="*/ 343 h 877"/>
                <a:gd name="T14" fmla="*/ 18 w 884"/>
                <a:gd name="T15" fmla="*/ 394 h 877"/>
                <a:gd name="T16" fmla="*/ 0 w 884"/>
                <a:gd name="T17" fmla="*/ 418 h 877"/>
                <a:gd name="T18" fmla="*/ 15 w 884"/>
                <a:gd name="T19" fmla="*/ 442 h 877"/>
                <a:gd name="T20" fmla="*/ 60 w 884"/>
                <a:gd name="T21" fmla="*/ 498 h 877"/>
                <a:gd name="T22" fmla="*/ 123 w 884"/>
                <a:gd name="T23" fmla="*/ 570 h 877"/>
                <a:gd name="T24" fmla="*/ 194 w 884"/>
                <a:gd name="T25" fmla="*/ 653 h 877"/>
                <a:gd name="T26" fmla="*/ 269 w 884"/>
                <a:gd name="T27" fmla="*/ 737 h 877"/>
                <a:gd name="T28" fmla="*/ 338 w 884"/>
                <a:gd name="T29" fmla="*/ 809 h 877"/>
                <a:gd name="T30" fmla="*/ 388 w 884"/>
                <a:gd name="T31" fmla="*/ 859 h 877"/>
                <a:gd name="T32" fmla="*/ 415 w 884"/>
                <a:gd name="T33" fmla="*/ 877 h 877"/>
                <a:gd name="T34" fmla="*/ 442 w 884"/>
                <a:gd name="T35" fmla="*/ 859 h 877"/>
                <a:gd name="T36" fmla="*/ 499 w 884"/>
                <a:gd name="T37" fmla="*/ 815 h 877"/>
                <a:gd name="T38" fmla="*/ 574 w 884"/>
                <a:gd name="T39" fmla="*/ 752 h 877"/>
                <a:gd name="T40" fmla="*/ 660 w 884"/>
                <a:gd name="T41" fmla="*/ 677 h 877"/>
                <a:gd name="T42" fmla="*/ 741 w 884"/>
                <a:gd name="T43" fmla="*/ 603 h 877"/>
                <a:gd name="T44" fmla="*/ 813 w 884"/>
                <a:gd name="T45" fmla="*/ 537 h 877"/>
                <a:gd name="T46" fmla="*/ 863 w 884"/>
                <a:gd name="T47" fmla="*/ 489 h 877"/>
                <a:gd name="T48" fmla="*/ 884 w 884"/>
                <a:gd name="T49" fmla="*/ 465 h 877"/>
                <a:gd name="T50" fmla="*/ 866 w 884"/>
                <a:gd name="T51" fmla="*/ 442 h 877"/>
                <a:gd name="T52" fmla="*/ 821 w 884"/>
                <a:gd name="T53" fmla="*/ 385 h 877"/>
                <a:gd name="T54" fmla="*/ 759 w 884"/>
                <a:gd name="T55" fmla="*/ 310 h 877"/>
                <a:gd name="T56" fmla="*/ 684 w 884"/>
                <a:gd name="T57" fmla="*/ 227 h 877"/>
                <a:gd name="T58" fmla="*/ 609 w 884"/>
                <a:gd name="T59" fmla="*/ 143 h 877"/>
                <a:gd name="T60" fmla="*/ 541 w 884"/>
                <a:gd name="T61" fmla="*/ 71 h 877"/>
                <a:gd name="T62" fmla="*/ 490 w 884"/>
                <a:gd name="T63" fmla="*/ 21 h 877"/>
                <a:gd name="T64" fmla="*/ 463 w 884"/>
                <a:gd name="T65" fmla="*/ 0 h 877"/>
                <a:gd name="T66" fmla="*/ 463 w 884"/>
                <a:gd name="T6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4" h="877">
                  <a:moveTo>
                    <a:pt x="463" y="0"/>
                  </a:moveTo>
                  <a:lnTo>
                    <a:pt x="436" y="18"/>
                  </a:lnTo>
                  <a:lnTo>
                    <a:pt x="379" y="62"/>
                  </a:lnTo>
                  <a:lnTo>
                    <a:pt x="305" y="125"/>
                  </a:lnTo>
                  <a:lnTo>
                    <a:pt x="224" y="200"/>
                  </a:lnTo>
                  <a:lnTo>
                    <a:pt x="140" y="277"/>
                  </a:lnTo>
                  <a:lnTo>
                    <a:pt x="69" y="343"/>
                  </a:lnTo>
                  <a:lnTo>
                    <a:pt x="18" y="394"/>
                  </a:lnTo>
                  <a:lnTo>
                    <a:pt x="0" y="418"/>
                  </a:lnTo>
                  <a:lnTo>
                    <a:pt x="15" y="442"/>
                  </a:lnTo>
                  <a:lnTo>
                    <a:pt x="60" y="498"/>
                  </a:lnTo>
                  <a:lnTo>
                    <a:pt x="123" y="570"/>
                  </a:lnTo>
                  <a:lnTo>
                    <a:pt x="194" y="653"/>
                  </a:lnTo>
                  <a:lnTo>
                    <a:pt x="269" y="737"/>
                  </a:lnTo>
                  <a:lnTo>
                    <a:pt x="338" y="809"/>
                  </a:lnTo>
                  <a:lnTo>
                    <a:pt x="388" y="859"/>
                  </a:lnTo>
                  <a:lnTo>
                    <a:pt x="415" y="877"/>
                  </a:lnTo>
                  <a:lnTo>
                    <a:pt x="442" y="859"/>
                  </a:lnTo>
                  <a:lnTo>
                    <a:pt x="499" y="815"/>
                  </a:lnTo>
                  <a:lnTo>
                    <a:pt x="574" y="752"/>
                  </a:lnTo>
                  <a:lnTo>
                    <a:pt x="660" y="677"/>
                  </a:lnTo>
                  <a:lnTo>
                    <a:pt x="741" y="603"/>
                  </a:lnTo>
                  <a:lnTo>
                    <a:pt x="813" y="537"/>
                  </a:lnTo>
                  <a:lnTo>
                    <a:pt x="863" y="489"/>
                  </a:lnTo>
                  <a:lnTo>
                    <a:pt x="884" y="465"/>
                  </a:lnTo>
                  <a:lnTo>
                    <a:pt x="866" y="442"/>
                  </a:lnTo>
                  <a:lnTo>
                    <a:pt x="821" y="385"/>
                  </a:lnTo>
                  <a:lnTo>
                    <a:pt x="759" y="310"/>
                  </a:lnTo>
                  <a:lnTo>
                    <a:pt x="684" y="227"/>
                  </a:lnTo>
                  <a:lnTo>
                    <a:pt x="609" y="143"/>
                  </a:lnTo>
                  <a:lnTo>
                    <a:pt x="541" y="71"/>
                  </a:lnTo>
                  <a:lnTo>
                    <a:pt x="490" y="21"/>
                  </a:lnTo>
                  <a:lnTo>
                    <a:pt x="463" y="0"/>
                  </a:lnTo>
                  <a:lnTo>
                    <a:pt x="463"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43" name="Freeform 1039"/>
            <p:cNvSpPr>
              <a:spLocks/>
            </p:cNvSpPr>
            <p:nvPr/>
          </p:nvSpPr>
          <p:spPr bwMode="auto">
            <a:xfrm>
              <a:off x="516" y="1949"/>
              <a:ext cx="229" cy="346"/>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44" name="Freeform 1040"/>
            <p:cNvSpPr>
              <a:spLocks/>
            </p:cNvSpPr>
            <p:nvPr/>
          </p:nvSpPr>
          <p:spPr bwMode="auto">
            <a:xfrm>
              <a:off x="579" y="1987"/>
              <a:ext cx="35" cy="27"/>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45" name="Freeform 1041"/>
            <p:cNvSpPr>
              <a:spLocks/>
            </p:cNvSpPr>
            <p:nvPr/>
          </p:nvSpPr>
          <p:spPr bwMode="auto">
            <a:xfrm>
              <a:off x="594" y="2245"/>
              <a:ext cx="33" cy="27"/>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46" name="Freeform 1042"/>
            <p:cNvSpPr>
              <a:spLocks/>
            </p:cNvSpPr>
            <p:nvPr/>
          </p:nvSpPr>
          <p:spPr bwMode="auto">
            <a:xfrm>
              <a:off x="639" y="2200"/>
              <a:ext cx="39" cy="8"/>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47" name="Freeform 1043"/>
            <p:cNvSpPr>
              <a:spLocks/>
            </p:cNvSpPr>
            <p:nvPr/>
          </p:nvSpPr>
          <p:spPr bwMode="auto">
            <a:xfrm>
              <a:off x="662" y="2135"/>
              <a:ext cx="61" cy="35"/>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48" name="Freeform 1044"/>
            <p:cNvSpPr>
              <a:spLocks/>
            </p:cNvSpPr>
            <p:nvPr/>
          </p:nvSpPr>
          <p:spPr bwMode="auto">
            <a:xfrm>
              <a:off x="668" y="2142"/>
              <a:ext cx="47" cy="18"/>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49" name="Freeform 1045"/>
            <p:cNvSpPr>
              <a:spLocks/>
            </p:cNvSpPr>
            <p:nvPr/>
          </p:nvSpPr>
          <p:spPr bwMode="auto">
            <a:xfrm>
              <a:off x="691" y="2112"/>
              <a:ext cx="30" cy="10"/>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50" name="Freeform 1046"/>
            <p:cNvSpPr>
              <a:spLocks/>
            </p:cNvSpPr>
            <p:nvPr/>
          </p:nvSpPr>
          <p:spPr bwMode="auto">
            <a:xfrm>
              <a:off x="631" y="2082"/>
              <a:ext cx="51" cy="9"/>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51" name="Freeform 1047"/>
            <p:cNvSpPr>
              <a:spLocks/>
            </p:cNvSpPr>
            <p:nvPr/>
          </p:nvSpPr>
          <p:spPr bwMode="auto">
            <a:xfrm>
              <a:off x="711" y="2077"/>
              <a:ext cx="26" cy="11"/>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52" name="Freeform 1048"/>
            <p:cNvSpPr>
              <a:spLocks/>
            </p:cNvSpPr>
            <p:nvPr/>
          </p:nvSpPr>
          <p:spPr bwMode="auto">
            <a:xfrm>
              <a:off x="715" y="2055"/>
              <a:ext cx="26" cy="10"/>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53" name="Freeform 1049"/>
            <p:cNvSpPr>
              <a:spLocks/>
            </p:cNvSpPr>
            <p:nvPr/>
          </p:nvSpPr>
          <p:spPr bwMode="auto">
            <a:xfrm>
              <a:off x="623" y="2056"/>
              <a:ext cx="57" cy="19"/>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54" name="Freeform 1050"/>
            <p:cNvSpPr>
              <a:spLocks/>
            </p:cNvSpPr>
            <p:nvPr/>
          </p:nvSpPr>
          <p:spPr bwMode="auto">
            <a:xfrm>
              <a:off x="430" y="1938"/>
              <a:ext cx="330" cy="265"/>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55" name="Freeform 1051"/>
            <p:cNvSpPr>
              <a:spLocks/>
            </p:cNvSpPr>
            <p:nvPr/>
          </p:nvSpPr>
          <p:spPr bwMode="auto">
            <a:xfrm>
              <a:off x="579" y="1987"/>
              <a:ext cx="35" cy="27"/>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56" name="Freeform 1052"/>
            <p:cNvSpPr>
              <a:spLocks/>
            </p:cNvSpPr>
            <p:nvPr/>
          </p:nvSpPr>
          <p:spPr bwMode="auto">
            <a:xfrm>
              <a:off x="461" y="1924"/>
              <a:ext cx="336" cy="148"/>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57" name="Freeform 1053"/>
            <p:cNvSpPr>
              <a:spLocks/>
            </p:cNvSpPr>
            <p:nvPr/>
          </p:nvSpPr>
          <p:spPr bwMode="auto">
            <a:xfrm>
              <a:off x="381" y="2809"/>
              <a:ext cx="389" cy="1025"/>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58" name="Freeform 1054"/>
            <p:cNvSpPr>
              <a:spLocks/>
            </p:cNvSpPr>
            <p:nvPr/>
          </p:nvSpPr>
          <p:spPr bwMode="auto">
            <a:xfrm>
              <a:off x="649" y="2884"/>
              <a:ext cx="33" cy="28"/>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59" name="Freeform 1055"/>
            <p:cNvSpPr>
              <a:spLocks/>
            </p:cNvSpPr>
            <p:nvPr/>
          </p:nvSpPr>
          <p:spPr bwMode="auto">
            <a:xfrm>
              <a:off x="402" y="3778"/>
              <a:ext cx="34" cy="2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60" name="Freeform 1056"/>
            <p:cNvSpPr>
              <a:spLocks/>
            </p:cNvSpPr>
            <p:nvPr/>
          </p:nvSpPr>
          <p:spPr bwMode="auto">
            <a:xfrm>
              <a:off x="363" y="3767"/>
              <a:ext cx="270" cy="113"/>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61" name="Freeform 1057"/>
            <p:cNvSpPr>
              <a:spLocks/>
            </p:cNvSpPr>
            <p:nvPr/>
          </p:nvSpPr>
          <p:spPr bwMode="auto">
            <a:xfrm>
              <a:off x="402" y="3778"/>
              <a:ext cx="34" cy="2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62" name="Freeform 1058"/>
            <p:cNvSpPr>
              <a:spLocks/>
            </p:cNvSpPr>
            <p:nvPr/>
          </p:nvSpPr>
          <p:spPr bwMode="auto">
            <a:xfrm>
              <a:off x="350" y="3789"/>
              <a:ext cx="289" cy="95"/>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63" name="Freeform 1059"/>
            <p:cNvSpPr>
              <a:spLocks/>
            </p:cNvSpPr>
            <p:nvPr/>
          </p:nvSpPr>
          <p:spPr bwMode="auto">
            <a:xfrm>
              <a:off x="352" y="3847"/>
              <a:ext cx="277" cy="42"/>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64" name="Freeform 1060"/>
            <p:cNvSpPr>
              <a:spLocks/>
            </p:cNvSpPr>
            <p:nvPr/>
          </p:nvSpPr>
          <p:spPr bwMode="auto">
            <a:xfrm>
              <a:off x="336" y="2803"/>
              <a:ext cx="451" cy="1015"/>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65" name="Freeform 1061"/>
            <p:cNvSpPr>
              <a:spLocks/>
            </p:cNvSpPr>
            <p:nvPr/>
          </p:nvSpPr>
          <p:spPr bwMode="auto">
            <a:xfrm>
              <a:off x="575" y="2807"/>
              <a:ext cx="336" cy="102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66" name="Freeform 1062"/>
            <p:cNvSpPr>
              <a:spLocks/>
            </p:cNvSpPr>
            <p:nvPr/>
          </p:nvSpPr>
          <p:spPr bwMode="auto">
            <a:xfrm>
              <a:off x="649" y="2884"/>
              <a:ext cx="33" cy="28"/>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67" name="Freeform 1063"/>
            <p:cNvSpPr>
              <a:spLocks/>
            </p:cNvSpPr>
            <p:nvPr/>
          </p:nvSpPr>
          <p:spPr bwMode="auto">
            <a:xfrm>
              <a:off x="780" y="3782"/>
              <a:ext cx="35" cy="28"/>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68" name="Freeform 1064"/>
            <p:cNvSpPr>
              <a:spLocks/>
            </p:cNvSpPr>
            <p:nvPr/>
          </p:nvSpPr>
          <p:spPr bwMode="auto">
            <a:xfrm>
              <a:off x="780" y="3782"/>
              <a:ext cx="35" cy="28"/>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69" name="Freeform 1065"/>
            <p:cNvSpPr>
              <a:spLocks/>
            </p:cNvSpPr>
            <p:nvPr/>
          </p:nvSpPr>
          <p:spPr bwMode="auto">
            <a:xfrm>
              <a:off x="758" y="3757"/>
              <a:ext cx="194" cy="174"/>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70" name="Freeform 1066"/>
            <p:cNvSpPr>
              <a:spLocks/>
            </p:cNvSpPr>
            <p:nvPr/>
          </p:nvSpPr>
          <p:spPr bwMode="auto">
            <a:xfrm>
              <a:off x="737" y="3786"/>
              <a:ext cx="222" cy="148"/>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71" name="Freeform 1067"/>
            <p:cNvSpPr>
              <a:spLocks/>
            </p:cNvSpPr>
            <p:nvPr/>
          </p:nvSpPr>
          <p:spPr bwMode="auto">
            <a:xfrm>
              <a:off x="737" y="3854"/>
              <a:ext cx="207" cy="82"/>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72" name="Freeform 1068"/>
            <p:cNvSpPr>
              <a:spLocks/>
            </p:cNvSpPr>
            <p:nvPr/>
          </p:nvSpPr>
          <p:spPr bwMode="auto">
            <a:xfrm>
              <a:off x="547" y="2800"/>
              <a:ext cx="375" cy="1046"/>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73" name="Freeform 1069"/>
            <p:cNvSpPr>
              <a:spLocks/>
            </p:cNvSpPr>
            <p:nvPr/>
          </p:nvSpPr>
          <p:spPr bwMode="auto">
            <a:xfrm>
              <a:off x="485" y="2224"/>
              <a:ext cx="328" cy="744"/>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74" name="Freeform 1070"/>
            <p:cNvSpPr>
              <a:spLocks/>
            </p:cNvSpPr>
            <p:nvPr/>
          </p:nvSpPr>
          <p:spPr bwMode="auto">
            <a:xfrm>
              <a:off x="598" y="2335"/>
              <a:ext cx="35" cy="28"/>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75" name="Freeform 1071"/>
            <p:cNvSpPr>
              <a:spLocks/>
            </p:cNvSpPr>
            <p:nvPr/>
          </p:nvSpPr>
          <p:spPr bwMode="auto">
            <a:xfrm>
              <a:off x="594" y="2245"/>
              <a:ext cx="35" cy="27"/>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76" name="Freeform 1072"/>
            <p:cNvSpPr>
              <a:spLocks/>
            </p:cNvSpPr>
            <p:nvPr/>
          </p:nvSpPr>
          <p:spPr bwMode="auto">
            <a:xfrm>
              <a:off x="647" y="2884"/>
              <a:ext cx="35" cy="28"/>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77" name="Freeform 1073"/>
            <p:cNvSpPr>
              <a:spLocks/>
            </p:cNvSpPr>
            <p:nvPr/>
          </p:nvSpPr>
          <p:spPr bwMode="auto">
            <a:xfrm>
              <a:off x="477" y="2211"/>
              <a:ext cx="342" cy="505"/>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78" name="Freeform 1074"/>
            <p:cNvSpPr>
              <a:spLocks/>
            </p:cNvSpPr>
            <p:nvPr/>
          </p:nvSpPr>
          <p:spPr bwMode="auto">
            <a:xfrm>
              <a:off x="461" y="2701"/>
              <a:ext cx="346" cy="275"/>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79" name="Freeform 1075"/>
            <p:cNvSpPr>
              <a:spLocks/>
            </p:cNvSpPr>
            <p:nvPr/>
          </p:nvSpPr>
          <p:spPr bwMode="auto">
            <a:xfrm>
              <a:off x="457" y="2240"/>
              <a:ext cx="408" cy="568"/>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80" name="Freeform 1076"/>
            <p:cNvSpPr>
              <a:spLocks/>
            </p:cNvSpPr>
            <p:nvPr/>
          </p:nvSpPr>
          <p:spPr bwMode="auto">
            <a:xfrm>
              <a:off x="461" y="2487"/>
              <a:ext cx="389" cy="109"/>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81" name="Freeform 1077"/>
            <p:cNvSpPr>
              <a:spLocks/>
            </p:cNvSpPr>
            <p:nvPr/>
          </p:nvSpPr>
          <p:spPr bwMode="auto">
            <a:xfrm>
              <a:off x="459" y="2651"/>
              <a:ext cx="404" cy="86"/>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82" name="Freeform 1078"/>
            <p:cNvSpPr>
              <a:spLocks/>
            </p:cNvSpPr>
            <p:nvPr/>
          </p:nvSpPr>
          <p:spPr bwMode="auto">
            <a:xfrm>
              <a:off x="1006" y="2687"/>
              <a:ext cx="149" cy="82"/>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83" name="Freeform 1079"/>
            <p:cNvSpPr>
              <a:spLocks/>
            </p:cNvSpPr>
            <p:nvPr/>
          </p:nvSpPr>
          <p:spPr bwMode="auto">
            <a:xfrm>
              <a:off x="1006" y="2709"/>
              <a:ext cx="33" cy="28"/>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84" name="Freeform 1080"/>
            <p:cNvSpPr>
              <a:spLocks/>
            </p:cNvSpPr>
            <p:nvPr/>
          </p:nvSpPr>
          <p:spPr bwMode="auto">
            <a:xfrm>
              <a:off x="555" y="2287"/>
              <a:ext cx="486" cy="452"/>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85" name="Freeform 1081"/>
            <p:cNvSpPr>
              <a:spLocks/>
            </p:cNvSpPr>
            <p:nvPr/>
          </p:nvSpPr>
          <p:spPr bwMode="auto">
            <a:xfrm>
              <a:off x="1006" y="2709"/>
              <a:ext cx="35" cy="28"/>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86" name="Freeform 1082"/>
            <p:cNvSpPr>
              <a:spLocks/>
            </p:cNvSpPr>
            <p:nvPr/>
          </p:nvSpPr>
          <p:spPr bwMode="auto">
            <a:xfrm>
              <a:off x="598" y="2335"/>
              <a:ext cx="35" cy="28"/>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87" name="Freeform 1083"/>
            <p:cNvSpPr>
              <a:spLocks/>
            </p:cNvSpPr>
            <p:nvPr/>
          </p:nvSpPr>
          <p:spPr bwMode="auto">
            <a:xfrm>
              <a:off x="543" y="2280"/>
              <a:ext cx="481" cy="468"/>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88" name="Text Box 1084"/>
            <p:cNvSpPr txBox="1">
              <a:spLocks noChangeArrowheads="1"/>
            </p:cNvSpPr>
            <p:nvPr/>
          </p:nvSpPr>
          <p:spPr bwMode="auto">
            <a:xfrm>
              <a:off x="768" y="1827"/>
              <a:ext cx="68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latin typeface="Arial Narrow" pitchFamily="34" charset="0"/>
                </a:rPr>
                <a:t>Caution</a:t>
              </a:r>
            </a:p>
            <a:p>
              <a:pPr algn="ctr"/>
              <a:r>
                <a:rPr lang="en-US" sz="1400">
                  <a:latin typeface="Arial Narrow" pitchFamily="34" charset="0"/>
                </a:rPr>
                <a:t>Zone</a:t>
              </a:r>
              <a:endParaRPr lang="en-US" sz="1400"/>
            </a:p>
          </p:txBody>
        </p:sp>
      </p:grpSp>
      <p:sp>
        <p:nvSpPr>
          <p:cNvPr id="329789" name="Text Box 1085"/>
          <p:cNvSpPr txBox="1">
            <a:spLocks noChangeArrowheads="1"/>
          </p:cNvSpPr>
          <p:nvPr/>
        </p:nvSpPr>
        <p:spPr bwMode="auto">
          <a:xfrm>
            <a:off x="1828800" y="2514600"/>
            <a:ext cx="7086600"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chemeClr val="tx2"/>
                </a:solidFill>
                <a:effectLst>
                  <a:outerShdw blurRad="38100" dist="38100" dir="2700000" algn="tl">
                    <a:srgbClr val="000000"/>
                  </a:outerShdw>
                </a:effectLst>
                <a:latin typeface="Tahoma" pitchFamily="34" charset="0"/>
              </a:rPr>
              <a:t>What is a</a:t>
            </a:r>
          </a:p>
          <a:p>
            <a:pPr algn="ctr">
              <a:spcBef>
                <a:spcPct val="50000"/>
              </a:spcBef>
            </a:pPr>
            <a:r>
              <a:rPr lang="en-US" sz="4800">
                <a:solidFill>
                  <a:srgbClr val="FFCC00"/>
                </a:solidFill>
                <a:effectLst>
                  <a:outerShdw blurRad="38100" dist="38100" dir="2700000" algn="tl">
                    <a:srgbClr val="000000"/>
                  </a:outerShdw>
                </a:effectLst>
                <a:latin typeface="Tahoma" pitchFamily="34" charset="0"/>
              </a:rPr>
              <a:t>“Caution Zone” job</a:t>
            </a:r>
            <a:r>
              <a:rPr lang="en-US" sz="4800">
                <a:solidFill>
                  <a:schemeClr val="tx2"/>
                </a:solidFill>
                <a:effectLst>
                  <a:outerShdw blurRad="38100" dist="38100" dir="2700000" algn="tl">
                    <a:srgbClr val="000000"/>
                  </a:outerShdw>
                </a:effectLst>
                <a:latin typeface="Tahoma" pitchFamily="34" charset="0"/>
              </a:rPr>
              <a:t>?</a:t>
            </a:r>
            <a:endParaRPr lang="en-US" sz="4800">
              <a:solidFill>
                <a:schemeClr val="tx2"/>
              </a:solidFill>
              <a:effectLst>
                <a:outerShdw blurRad="38100" dist="38100" dir="2700000" algn="tl">
                  <a:srgbClr val="000000"/>
                </a:outerShdw>
              </a:effectLst>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idx="1"/>
          </p:nvPr>
        </p:nvSpPr>
        <p:spPr>
          <a:xfrm>
            <a:off x="2514600" y="2133600"/>
            <a:ext cx="5943600" cy="3886200"/>
          </a:xfrm>
        </p:spPr>
        <p:txBody>
          <a:bodyPr>
            <a:normAutofit lnSpcReduction="10000"/>
          </a:bodyPr>
          <a:lstStyle/>
          <a:p>
            <a:r>
              <a:rPr lang="en-US" sz="2800" b="1" dirty="0"/>
              <a:t>Awkward Postures</a:t>
            </a:r>
          </a:p>
          <a:p>
            <a:r>
              <a:rPr lang="en-US" sz="2800" b="1" dirty="0"/>
              <a:t>High Hand Force</a:t>
            </a:r>
          </a:p>
          <a:p>
            <a:r>
              <a:rPr lang="en-US" sz="2800" b="1" dirty="0"/>
              <a:t>Highly Repetitive Motion</a:t>
            </a:r>
          </a:p>
          <a:p>
            <a:r>
              <a:rPr lang="en-US" sz="2800" b="1" dirty="0"/>
              <a:t>Repeated Impact</a:t>
            </a:r>
          </a:p>
          <a:p>
            <a:r>
              <a:rPr lang="en-US" sz="2800" b="1" dirty="0"/>
              <a:t>Heavy, Frequent or Awkward Lifting</a:t>
            </a:r>
          </a:p>
          <a:p>
            <a:r>
              <a:rPr lang="en-US" sz="2800" b="1" dirty="0"/>
              <a:t>Moderate to High Hand-Arm Vibration</a:t>
            </a:r>
          </a:p>
        </p:txBody>
      </p:sp>
      <p:sp>
        <p:nvSpPr>
          <p:cNvPr id="146435" name="WordArt 3"/>
          <p:cNvSpPr>
            <a:spLocks noChangeArrowheads="1" noChangeShapeType="1" noTextEdit="1"/>
          </p:cNvSpPr>
          <p:nvPr/>
        </p:nvSpPr>
        <p:spPr bwMode="auto">
          <a:xfrm>
            <a:off x="-381000" y="457200"/>
            <a:ext cx="6019800" cy="11430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50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"Caution Zone"</a:t>
            </a:r>
          </a:p>
        </p:txBody>
      </p:sp>
      <p:grpSp>
        <p:nvGrpSpPr>
          <p:cNvPr id="146436" name="Group 4"/>
          <p:cNvGrpSpPr>
            <a:grpSpLocks/>
          </p:cNvGrpSpPr>
          <p:nvPr/>
        </p:nvGrpSpPr>
        <p:grpSpPr bwMode="auto">
          <a:xfrm>
            <a:off x="533400" y="2590800"/>
            <a:ext cx="1766888" cy="3581400"/>
            <a:chOff x="336" y="1680"/>
            <a:chExt cx="1113" cy="2256"/>
          </a:xfrm>
        </p:grpSpPr>
        <p:sp>
          <p:nvSpPr>
            <p:cNvPr id="146437" name="Freeform 5"/>
            <p:cNvSpPr>
              <a:spLocks/>
            </p:cNvSpPr>
            <p:nvPr/>
          </p:nvSpPr>
          <p:spPr bwMode="auto">
            <a:xfrm>
              <a:off x="1012" y="2479"/>
              <a:ext cx="154" cy="7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38" name="Freeform 6"/>
            <p:cNvSpPr>
              <a:spLocks/>
            </p:cNvSpPr>
            <p:nvPr/>
          </p:nvSpPr>
          <p:spPr bwMode="auto">
            <a:xfrm>
              <a:off x="1012" y="2491"/>
              <a:ext cx="34" cy="28"/>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39" name="Freeform 7"/>
            <p:cNvSpPr>
              <a:spLocks/>
            </p:cNvSpPr>
            <p:nvPr/>
          </p:nvSpPr>
          <p:spPr bwMode="auto">
            <a:xfrm>
              <a:off x="551" y="2283"/>
              <a:ext cx="497" cy="354"/>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40" name="Freeform 8"/>
            <p:cNvSpPr>
              <a:spLocks/>
            </p:cNvSpPr>
            <p:nvPr/>
          </p:nvSpPr>
          <p:spPr bwMode="auto">
            <a:xfrm>
              <a:off x="1012" y="2491"/>
              <a:ext cx="34" cy="28"/>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41" name="Freeform 9"/>
            <p:cNvSpPr>
              <a:spLocks/>
            </p:cNvSpPr>
            <p:nvPr/>
          </p:nvSpPr>
          <p:spPr bwMode="auto">
            <a:xfrm>
              <a:off x="598" y="2335"/>
              <a:ext cx="35" cy="28"/>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42" name="Freeform 10"/>
            <p:cNvSpPr>
              <a:spLocks/>
            </p:cNvSpPr>
            <p:nvPr/>
          </p:nvSpPr>
          <p:spPr bwMode="auto">
            <a:xfrm>
              <a:off x="539" y="2280"/>
              <a:ext cx="490" cy="36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43" name="Freeform 11"/>
            <p:cNvSpPr>
              <a:spLocks/>
            </p:cNvSpPr>
            <p:nvPr/>
          </p:nvSpPr>
          <p:spPr bwMode="auto">
            <a:xfrm>
              <a:off x="772" y="1680"/>
              <a:ext cx="660" cy="520"/>
            </a:xfrm>
            <a:custGeom>
              <a:avLst/>
              <a:gdLst>
                <a:gd name="T0" fmla="*/ 12 w 962"/>
                <a:gd name="T1" fmla="*/ 269 h 961"/>
                <a:gd name="T2" fmla="*/ 299 w 962"/>
                <a:gd name="T3" fmla="*/ 0 h 961"/>
                <a:gd name="T4" fmla="*/ 690 w 962"/>
                <a:gd name="T5" fmla="*/ 15 h 961"/>
                <a:gd name="T6" fmla="*/ 962 w 962"/>
                <a:gd name="T7" fmla="*/ 301 h 961"/>
                <a:gd name="T8" fmla="*/ 947 w 962"/>
                <a:gd name="T9" fmla="*/ 696 h 961"/>
                <a:gd name="T10" fmla="*/ 657 w 962"/>
                <a:gd name="T11" fmla="*/ 961 h 961"/>
                <a:gd name="T12" fmla="*/ 266 w 962"/>
                <a:gd name="T13" fmla="*/ 949 h 961"/>
                <a:gd name="T14" fmla="*/ 0 w 962"/>
                <a:gd name="T15" fmla="*/ 663 h 961"/>
                <a:gd name="T16" fmla="*/ 12 w 962"/>
                <a:gd name="T17" fmla="*/ 26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961">
                  <a:moveTo>
                    <a:pt x="12" y="269"/>
                  </a:moveTo>
                  <a:lnTo>
                    <a:pt x="299" y="0"/>
                  </a:lnTo>
                  <a:lnTo>
                    <a:pt x="690" y="15"/>
                  </a:lnTo>
                  <a:lnTo>
                    <a:pt x="962" y="301"/>
                  </a:lnTo>
                  <a:lnTo>
                    <a:pt x="947" y="696"/>
                  </a:lnTo>
                  <a:lnTo>
                    <a:pt x="657" y="961"/>
                  </a:lnTo>
                  <a:lnTo>
                    <a:pt x="266" y="949"/>
                  </a:lnTo>
                  <a:lnTo>
                    <a:pt x="0" y="663"/>
                  </a:lnTo>
                  <a:lnTo>
                    <a:pt x="12" y="269"/>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44" name="Freeform 12"/>
            <p:cNvSpPr>
              <a:spLocks/>
            </p:cNvSpPr>
            <p:nvPr/>
          </p:nvSpPr>
          <p:spPr bwMode="auto">
            <a:xfrm>
              <a:off x="1006" y="2178"/>
              <a:ext cx="98" cy="1714"/>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45" name="Freeform 13"/>
            <p:cNvSpPr>
              <a:spLocks/>
            </p:cNvSpPr>
            <p:nvPr/>
          </p:nvSpPr>
          <p:spPr bwMode="auto">
            <a:xfrm>
              <a:off x="766" y="1682"/>
              <a:ext cx="674" cy="527"/>
            </a:xfrm>
            <a:custGeom>
              <a:avLst/>
              <a:gdLst>
                <a:gd name="T0" fmla="*/ 517 w 983"/>
                <a:gd name="T1" fmla="*/ 0 h 976"/>
                <a:gd name="T2" fmla="*/ 508 w 983"/>
                <a:gd name="T3" fmla="*/ 6 h 976"/>
                <a:gd name="T4" fmla="*/ 487 w 983"/>
                <a:gd name="T5" fmla="*/ 18 h 976"/>
                <a:gd name="T6" fmla="*/ 460 w 983"/>
                <a:gd name="T7" fmla="*/ 42 h 976"/>
                <a:gd name="T8" fmla="*/ 424 w 983"/>
                <a:gd name="T9" fmla="*/ 69 h 976"/>
                <a:gd name="T10" fmla="*/ 386 w 983"/>
                <a:gd name="T11" fmla="*/ 104 h 976"/>
                <a:gd name="T12" fmla="*/ 341 w 983"/>
                <a:gd name="T13" fmla="*/ 140 h 976"/>
                <a:gd name="T14" fmla="*/ 296 w 983"/>
                <a:gd name="T15" fmla="*/ 182 h 976"/>
                <a:gd name="T16" fmla="*/ 248 w 983"/>
                <a:gd name="T17" fmla="*/ 224 h 976"/>
                <a:gd name="T18" fmla="*/ 200 w 983"/>
                <a:gd name="T19" fmla="*/ 266 h 976"/>
                <a:gd name="T20" fmla="*/ 156 w 983"/>
                <a:gd name="T21" fmla="*/ 307 h 976"/>
                <a:gd name="T22" fmla="*/ 114 w 983"/>
                <a:gd name="T23" fmla="*/ 346 h 976"/>
                <a:gd name="T24" fmla="*/ 78 w 983"/>
                <a:gd name="T25" fmla="*/ 382 h 976"/>
                <a:gd name="T26" fmla="*/ 45 w 983"/>
                <a:gd name="T27" fmla="*/ 412 h 976"/>
                <a:gd name="T28" fmla="*/ 21 w 983"/>
                <a:gd name="T29" fmla="*/ 436 h 976"/>
                <a:gd name="T30" fmla="*/ 6 w 983"/>
                <a:gd name="T31" fmla="*/ 454 h 976"/>
                <a:gd name="T32" fmla="*/ 0 w 983"/>
                <a:gd name="T33" fmla="*/ 463 h 976"/>
                <a:gd name="T34" fmla="*/ 18 w 983"/>
                <a:gd name="T35" fmla="*/ 490 h 976"/>
                <a:gd name="T36" fmla="*/ 69 w 983"/>
                <a:gd name="T37" fmla="*/ 552 h 976"/>
                <a:gd name="T38" fmla="*/ 138 w 983"/>
                <a:gd name="T39" fmla="*/ 633 h 976"/>
                <a:gd name="T40" fmla="*/ 218 w 983"/>
                <a:gd name="T41" fmla="*/ 728 h 976"/>
                <a:gd name="T42" fmla="*/ 302 w 983"/>
                <a:gd name="T43" fmla="*/ 818 h 976"/>
                <a:gd name="T44" fmla="*/ 377 w 983"/>
                <a:gd name="T45" fmla="*/ 898 h 976"/>
                <a:gd name="T46" fmla="*/ 433 w 983"/>
                <a:gd name="T47" fmla="*/ 955 h 976"/>
                <a:gd name="T48" fmla="*/ 463 w 983"/>
                <a:gd name="T49" fmla="*/ 976 h 976"/>
                <a:gd name="T50" fmla="*/ 475 w 983"/>
                <a:gd name="T51" fmla="*/ 970 h 976"/>
                <a:gd name="T52" fmla="*/ 493 w 983"/>
                <a:gd name="T53" fmla="*/ 958 h 976"/>
                <a:gd name="T54" fmla="*/ 523 w 983"/>
                <a:gd name="T55" fmla="*/ 934 h 976"/>
                <a:gd name="T56" fmla="*/ 556 w 983"/>
                <a:gd name="T57" fmla="*/ 907 h 976"/>
                <a:gd name="T58" fmla="*/ 598 w 983"/>
                <a:gd name="T59" fmla="*/ 875 h 976"/>
                <a:gd name="T60" fmla="*/ 639 w 983"/>
                <a:gd name="T61" fmla="*/ 836 h 976"/>
                <a:gd name="T62" fmla="*/ 687 w 983"/>
                <a:gd name="T63" fmla="*/ 797 h 976"/>
                <a:gd name="T64" fmla="*/ 732 w 983"/>
                <a:gd name="T65" fmla="*/ 755 h 976"/>
                <a:gd name="T66" fmla="*/ 780 w 983"/>
                <a:gd name="T67" fmla="*/ 713 h 976"/>
                <a:gd name="T68" fmla="*/ 825 w 983"/>
                <a:gd name="T69" fmla="*/ 672 h 976"/>
                <a:gd name="T70" fmla="*/ 867 w 983"/>
                <a:gd name="T71" fmla="*/ 636 h 976"/>
                <a:gd name="T72" fmla="*/ 905 w 983"/>
                <a:gd name="T73" fmla="*/ 600 h 976"/>
                <a:gd name="T74" fmla="*/ 935 w 983"/>
                <a:gd name="T75" fmla="*/ 570 h 976"/>
                <a:gd name="T76" fmla="*/ 962 w 983"/>
                <a:gd name="T77" fmla="*/ 546 h 976"/>
                <a:gd name="T78" fmla="*/ 977 w 983"/>
                <a:gd name="T79" fmla="*/ 528 h 976"/>
                <a:gd name="T80" fmla="*/ 983 w 983"/>
                <a:gd name="T81" fmla="*/ 519 h 976"/>
                <a:gd name="T82" fmla="*/ 965 w 983"/>
                <a:gd name="T83" fmla="*/ 493 h 976"/>
                <a:gd name="T84" fmla="*/ 914 w 983"/>
                <a:gd name="T85" fmla="*/ 430 h 976"/>
                <a:gd name="T86" fmla="*/ 843 w 983"/>
                <a:gd name="T87" fmla="*/ 346 h 976"/>
                <a:gd name="T88" fmla="*/ 759 w 983"/>
                <a:gd name="T89" fmla="*/ 254 h 976"/>
                <a:gd name="T90" fmla="*/ 675 w 983"/>
                <a:gd name="T91" fmla="*/ 161 h 976"/>
                <a:gd name="T92" fmla="*/ 601 w 983"/>
                <a:gd name="T93" fmla="*/ 81 h 976"/>
                <a:gd name="T94" fmla="*/ 544 w 983"/>
                <a:gd name="T95" fmla="*/ 21 h 976"/>
                <a:gd name="T96" fmla="*/ 517 w 983"/>
                <a:gd name="T97" fmla="*/ 0 h 976"/>
                <a:gd name="T98" fmla="*/ 517 w 983"/>
                <a:gd name="T9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3" h="976">
                  <a:moveTo>
                    <a:pt x="517" y="0"/>
                  </a:moveTo>
                  <a:lnTo>
                    <a:pt x="508" y="6"/>
                  </a:lnTo>
                  <a:lnTo>
                    <a:pt x="487" y="18"/>
                  </a:lnTo>
                  <a:lnTo>
                    <a:pt x="460" y="42"/>
                  </a:lnTo>
                  <a:lnTo>
                    <a:pt x="424" y="69"/>
                  </a:lnTo>
                  <a:lnTo>
                    <a:pt x="386" y="104"/>
                  </a:lnTo>
                  <a:lnTo>
                    <a:pt x="341" y="140"/>
                  </a:lnTo>
                  <a:lnTo>
                    <a:pt x="296" y="182"/>
                  </a:lnTo>
                  <a:lnTo>
                    <a:pt x="248" y="224"/>
                  </a:lnTo>
                  <a:lnTo>
                    <a:pt x="200" y="266"/>
                  </a:lnTo>
                  <a:lnTo>
                    <a:pt x="156" y="307"/>
                  </a:lnTo>
                  <a:lnTo>
                    <a:pt x="114" y="346"/>
                  </a:lnTo>
                  <a:lnTo>
                    <a:pt x="78" y="382"/>
                  </a:lnTo>
                  <a:lnTo>
                    <a:pt x="45" y="412"/>
                  </a:lnTo>
                  <a:lnTo>
                    <a:pt x="21" y="436"/>
                  </a:lnTo>
                  <a:lnTo>
                    <a:pt x="6" y="454"/>
                  </a:lnTo>
                  <a:lnTo>
                    <a:pt x="0" y="463"/>
                  </a:lnTo>
                  <a:lnTo>
                    <a:pt x="18" y="490"/>
                  </a:lnTo>
                  <a:lnTo>
                    <a:pt x="69" y="552"/>
                  </a:lnTo>
                  <a:lnTo>
                    <a:pt x="138" y="633"/>
                  </a:lnTo>
                  <a:lnTo>
                    <a:pt x="218" y="728"/>
                  </a:lnTo>
                  <a:lnTo>
                    <a:pt x="302" y="818"/>
                  </a:lnTo>
                  <a:lnTo>
                    <a:pt x="377" y="898"/>
                  </a:lnTo>
                  <a:lnTo>
                    <a:pt x="433" y="955"/>
                  </a:lnTo>
                  <a:lnTo>
                    <a:pt x="463" y="976"/>
                  </a:lnTo>
                  <a:lnTo>
                    <a:pt x="475" y="970"/>
                  </a:lnTo>
                  <a:lnTo>
                    <a:pt x="493" y="958"/>
                  </a:lnTo>
                  <a:lnTo>
                    <a:pt x="523" y="934"/>
                  </a:lnTo>
                  <a:lnTo>
                    <a:pt x="556" y="907"/>
                  </a:lnTo>
                  <a:lnTo>
                    <a:pt x="598" y="875"/>
                  </a:lnTo>
                  <a:lnTo>
                    <a:pt x="639" y="836"/>
                  </a:lnTo>
                  <a:lnTo>
                    <a:pt x="687" y="797"/>
                  </a:lnTo>
                  <a:lnTo>
                    <a:pt x="732" y="755"/>
                  </a:lnTo>
                  <a:lnTo>
                    <a:pt x="780" y="713"/>
                  </a:lnTo>
                  <a:lnTo>
                    <a:pt x="825" y="672"/>
                  </a:lnTo>
                  <a:lnTo>
                    <a:pt x="867" y="636"/>
                  </a:lnTo>
                  <a:lnTo>
                    <a:pt x="905" y="600"/>
                  </a:lnTo>
                  <a:lnTo>
                    <a:pt x="935" y="570"/>
                  </a:lnTo>
                  <a:lnTo>
                    <a:pt x="962" y="546"/>
                  </a:lnTo>
                  <a:lnTo>
                    <a:pt x="977" y="528"/>
                  </a:lnTo>
                  <a:lnTo>
                    <a:pt x="983" y="519"/>
                  </a:lnTo>
                  <a:lnTo>
                    <a:pt x="965" y="493"/>
                  </a:lnTo>
                  <a:lnTo>
                    <a:pt x="914" y="430"/>
                  </a:lnTo>
                  <a:lnTo>
                    <a:pt x="843" y="346"/>
                  </a:lnTo>
                  <a:lnTo>
                    <a:pt x="759" y="254"/>
                  </a:lnTo>
                  <a:lnTo>
                    <a:pt x="675" y="161"/>
                  </a:lnTo>
                  <a:lnTo>
                    <a:pt x="601" y="81"/>
                  </a:lnTo>
                  <a:lnTo>
                    <a:pt x="544" y="21"/>
                  </a:lnTo>
                  <a:lnTo>
                    <a:pt x="517" y="0"/>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46" name="Freeform 14"/>
            <p:cNvSpPr>
              <a:spLocks/>
            </p:cNvSpPr>
            <p:nvPr/>
          </p:nvSpPr>
          <p:spPr bwMode="auto">
            <a:xfrm>
              <a:off x="801" y="1709"/>
              <a:ext cx="606" cy="474"/>
            </a:xfrm>
            <a:custGeom>
              <a:avLst/>
              <a:gdLst>
                <a:gd name="T0" fmla="*/ 463 w 884"/>
                <a:gd name="T1" fmla="*/ 0 h 877"/>
                <a:gd name="T2" fmla="*/ 436 w 884"/>
                <a:gd name="T3" fmla="*/ 18 h 877"/>
                <a:gd name="T4" fmla="*/ 379 w 884"/>
                <a:gd name="T5" fmla="*/ 62 h 877"/>
                <a:gd name="T6" fmla="*/ 305 w 884"/>
                <a:gd name="T7" fmla="*/ 125 h 877"/>
                <a:gd name="T8" fmla="*/ 224 w 884"/>
                <a:gd name="T9" fmla="*/ 200 h 877"/>
                <a:gd name="T10" fmla="*/ 140 w 884"/>
                <a:gd name="T11" fmla="*/ 277 h 877"/>
                <a:gd name="T12" fmla="*/ 69 w 884"/>
                <a:gd name="T13" fmla="*/ 343 h 877"/>
                <a:gd name="T14" fmla="*/ 18 w 884"/>
                <a:gd name="T15" fmla="*/ 394 h 877"/>
                <a:gd name="T16" fmla="*/ 0 w 884"/>
                <a:gd name="T17" fmla="*/ 418 h 877"/>
                <a:gd name="T18" fmla="*/ 15 w 884"/>
                <a:gd name="T19" fmla="*/ 442 h 877"/>
                <a:gd name="T20" fmla="*/ 60 w 884"/>
                <a:gd name="T21" fmla="*/ 498 h 877"/>
                <a:gd name="T22" fmla="*/ 123 w 884"/>
                <a:gd name="T23" fmla="*/ 570 h 877"/>
                <a:gd name="T24" fmla="*/ 194 w 884"/>
                <a:gd name="T25" fmla="*/ 653 h 877"/>
                <a:gd name="T26" fmla="*/ 269 w 884"/>
                <a:gd name="T27" fmla="*/ 737 h 877"/>
                <a:gd name="T28" fmla="*/ 338 w 884"/>
                <a:gd name="T29" fmla="*/ 809 h 877"/>
                <a:gd name="T30" fmla="*/ 388 w 884"/>
                <a:gd name="T31" fmla="*/ 859 h 877"/>
                <a:gd name="T32" fmla="*/ 415 w 884"/>
                <a:gd name="T33" fmla="*/ 877 h 877"/>
                <a:gd name="T34" fmla="*/ 442 w 884"/>
                <a:gd name="T35" fmla="*/ 859 h 877"/>
                <a:gd name="T36" fmla="*/ 499 w 884"/>
                <a:gd name="T37" fmla="*/ 815 h 877"/>
                <a:gd name="T38" fmla="*/ 574 w 884"/>
                <a:gd name="T39" fmla="*/ 752 h 877"/>
                <a:gd name="T40" fmla="*/ 660 w 884"/>
                <a:gd name="T41" fmla="*/ 677 h 877"/>
                <a:gd name="T42" fmla="*/ 741 w 884"/>
                <a:gd name="T43" fmla="*/ 603 h 877"/>
                <a:gd name="T44" fmla="*/ 813 w 884"/>
                <a:gd name="T45" fmla="*/ 537 h 877"/>
                <a:gd name="T46" fmla="*/ 863 w 884"/>
                <a:gd name="T47" fmla="*/ 489 h 877"/>
                <a:gd name="T48" fmla="*/ 884 w 884"/>
                <a:gd name="T49" fmla="*/ 465 h 877"/>
                <a:gd name="T50" fmla="*/ 866 w 884"/>
                <a:gd name="T51" fmla="*/ 442 h 877"/>
                <a:gd name="T52" fmla="*/ 821 w 884"/>
                <a:gd name="T53" fmla="*/ 385 h 877"/>
                <a:gd name="T54" fmla="*/ 759 w 884"/>
                <a:gd name="T55" fmla="*/ 310 h 877"/>
                <a:gd name="T56" fmla="*/ 684 w 884"/>
                <a:gd name="T57" fmla="*/ 227 h 877"/>
                <a:gd name="T58" fmla="*/ 609 w 884"/>
                <a:gd name="T59" fmla="*/ 143 h 877"/>
                <a:gd name="T60" fmla="*/ 541 w 884"/>
                <a:gd name="T61" fmla="*/ 71 h 877"/>
                <a:gd name="T62" fmla="*/ 490 w 884"/>
                <a:gd name="T63" fmla="*/ 21 h 877"/>
                <a:gd name="T64" fmla="*/ 463 w 884"/>
                <a:gd name="T65" fmla="*/ 0 h 877"/>
                <a:gd name="T66" fmla="*/ 463 w 884"/>
                <a:gd name="T6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4" h="877">
                  <a:moveTo>
                    <a:pt x="463" y="0"/>
                  </a:moveTo>
                  <a:lnTo>
                    <a:pt x="436" y="18"/>
                  </a:lnTo>
                  <a:lnTo>
                    <a:pt x="379" y="62"/>
                  </a:lnTo>
                  <a:lnTo>
                    <a:pt x="305" y="125"/>
                  </a:lnTo>
                  <a:lnTo>
                    <a:pt x="224" y="200"/>
                  </a:lnTo>
                  <a:lnTo>
                    <a:pt x="140" y="277"/>
                  </a:lnTo>
                  <a:lnTo>
                    <a:pt x="69" y="343"/>
                  </a:lnTo>
                  <a:lnTo>
                    <a:pt x="18" y="394"/>
                  </a:lnTo>
                  <a:lnTo>
                    <a:pt x="0" y="418"/>
                  </a:lnTo>
                  <a:lnTo>
                    <a:pt x="15" y="442"/>
                  </a:lnTo>
                  <a:lnTo>
                    <a:pt x="60" y="498"/>
                  </a:lnTo>
                  <a:lnTo>
                    <a:pt x="123" y="570"/>
                  </a:lnTo>
                  <a:lnTo>
                    <a:pt x="194" y="653"/>
                  </a:lnTo>
                  <a:lnTo>
                    <a:pt x="269" y="737"/>
                  </a:lnTo>
                  <a:lnTo>
                    <a:pt x="338" y="809"/>
                  </a:lnTo>
                  <a:lnTo>
                    <a:pt x="388" y="859"/>
                  </a:lnTo>
                  <a:lnTo>
                    <a:pt x="415" y="877"/>
                  </a:lnTo>
                  <a:lnTo>
                    <a:pt x="442" y="859"/>
                  </a:lnTo>
                  <a:lnTo>
                    <a:pt x="499" y="815"/>
                  </a:lnTo>
                  <a:lnTo>
                    <a:pt x="574" y="752"/>
                  </a:lnTo>
                  <a:lnTo>
                    <a:pt x="660" y="677"/>
                  </a:lnTo>
                  <a:lnTo>
                    <a:pt x="741" y="603"/>
                  </a:lnTo>
                  <a:lnTo>
                    <a:pt x="813" y="537"/>
                  </a:lnTo>
                  <a:lnTo>
                    <a:pt x="863" y="489"/>
                  </a:lnTo>
                  <a:lnTo>
                    <a:pt x="884" y="465"/>
                  </a:lnTo>
                  <a:lnTo>
                    <a:pt x="866" y="442"/>
                  </a:lnTo>
                  <a:lnTo>
                    <a:pt x="821" y="385"/>
                  </a:lnTo>
                  <a:lnTo>
                    <a:pt x="759" y="310"/>
                  </a:lnTo>
                  <a:lnTo>
                    <a:pt x="684" y="227"/>
                  </a:lnTo>
                  <a:lnTo>
                    <a:pt x="609" y="143"/>
                  </a:lnTo>
                  <a:lnTo>
                    <a:pt x="541" y="71"/>
                  </a:lnTo>
                  <a:lnTo>
                    <a:pt x="490" y="21"/>
                  </a:lnTo>
                  <a:lnTo>
                    <a:pt x="463" y="0"/>
                  </a:lnTo>
                  <a:lnTo>
                    <a:pt x="463"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47" name="Freeform 15"/>
            <p:cNvSpPr>
              <a:spLocks/>
            </p:cNvSpPr>
            <p:nvPr/>
          </p:nvSpPr>
          <p:spPr bwMode="auto">
            <a:xfrm>
              <a:off x="516" y="1949"/>
              <a:ext cx="229" cy="346"/>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48" name="Freeform 16"/>
            <p:cNvSpPr>
              <a:spLocks/>
            </p:cNvSpPr>
            <p:nvPr/>
          </p:nvSpPr>
          <p:spPr bwMode="auto">
            <a:xfrm>
              <a:off x="579" y="1987"/>
              <a:ext cx="35" cy="27"/>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49" name="Freeform 17"/>
            <p:cNvSpPr>
              <a:spLocks/>
            </p:cNvSpPr>
            <p:nvPr/>
          </p:nvSpPr>
          <p:spPr bwMode="auto">
            <a:xfrm>
              <a:off x="594" y="2245"/>
              <a:ext cx="33" cy="27"/>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50" name="Freeform 18"/>
            <p:cNvSpPr>
              <a:spLocks/>
            </p:cNvSpPr>
            <p:nvPr/>
          </p:nvSpPr>
          <p:spPr bwMode="auto">
            <a:xfrm>
              <a:off x="639" y="2200"/>
              <a:ext cx="39" cy="8"/>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51" name="Freeform 19"/>
            <p:cNvSpPr>
              <a:spLocks/>
            </p:cNvSpPr>
            <p:nvPr/>
          </p:nvSpPr>
          <p:spPr bwMode="auto">
            <a:xfrm>
              <a:off x="662" y="2135"/>
              <a:ext cx="61" cy="35"/>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52" name="Freeform 20"/>
            <p:cNvSpPr>
              <a:spLocks/>
            </p:cNvSpPr>
            <p:nvPr/>
          </p:nvSpPr>
          <p:spPr bwMode="auto">
            <a:xfrm>
              <a:off x="668" y="2142"/>
              <a:ext cx="47" cy="18"/>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53" name="Freeform 21"/>
            <p:cNvSpPr>
              <a:spLocks/>
            </p:cNvSpPr>
            <p:nvPr/>
          </p:nvSpPr>
          <p:spPr bwMode="auto">
            <a:xfrm>
              <a:off x="691" y="2112"/>
              <a:ext cx="30" cy="10"/>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54" name="Freeform 22"/>
            <p:cNvSpPr>
              <a:spLocks/>
            </p:cNvSpPr>
            <p:nvPr/>
          </p:nvSpPr>
          <p:spPr bwMode="auto">
            <a:xfrm>
              <a:off x="631" y="2082"/>
              <a:ext cx="51" cy="9"/>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55" name="Freeform 23"/>
            <p:cNvSpPr>
              <a:spLocks/>
            </p:cNvSpPr>
            <p:nvPr/>
          </p:nvSpPr>
          <p:spPr bwMode="auto">
            <a:xfrm>
              <a:off x="711" y="2077"/>
              <a:ext cx="26" cy="11"/>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56" name="Freeform 24"/>
            <p:cNvSpPr>
              <a:spLocks/>
            </p:cNvSpPr>
            <p:nvPr/>
          </p:nvSpPr>
          <p:spPr bwMode="auto">
            <a:xfrm>
              <a:off x="715" y="2055"/>
              <a:ext cx="26" cy="10"/>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57" name="Freeform 25"/>
            <p:cNvSpPr>
              <a:spLocks/>
            </p:cNvSpPr>
            <p:nvPr/>
          </p:nvSpPr>
          <p:spPr bwMode="auto">
            <a:xfrm>
              <a:off x="623" y="2056"/>
              <a:ext cx="57" cy="19"/>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58" name="Freeform 26"/>
            <p:cNvSpPr>
              <a:spLocks/>
            </p:cNvSpPr>
            <p:nvPr/>
          </p:nvSpPr>
          <p:spPr bwMode="auto">
            <a:xfrm>
              <a:off x="430" y="1938"/>
              <a:ext cx="330" cy="265"/>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59" name="Freeform 27"/>
            <p:cNvSpPr>
              <a:spLocks/>
            </p:cNvSpPr>
            <p:nvPr/>
          </p:nvSpPr>
          <p:spPr bwMode="auto">
            <a:xfrm>
              <a:off x="579" y="1987"/>
              <a:ext cx="35" cy="27"/>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60" name="Freeform 28"/>
            <p:cNvSpPr>
              <a:spLocks/>
            </p:cNvSpPr>
            <p:nvPr/>
          </p:nvSpPr>
          <p:spPr bwMode="auto">
            <a:xfrm>
              <a:off x="461" y="1924"/>
              <a:ext cx="336" cy="148"/>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61" name="Freeform 29"/>
            <p:cNvSpPr>
              <a:spLocks/>
            </p:cNvSpPr>
            <p:nvPr/>
          </p:nvSpPr>
          <p:spPr bwMode="auto">
            <a:xfrm>
              <a:off x="381" y="2809"/>
              <a:ext cx="389" cy="1025"/>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62" name="Freeform 30"/>
            <p:cNvSpPr>
              <a:spLocks/>
            </p:cNvSpPr>
            <p:nvPr/>
          </p:nvSpPr>
          <p:spPr bwMode="auto">
            <a:xfrm>
              <a:off x="649" y="2884"/>
              <a:ext cx="33" cy="28"/>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63" name="Freeform 31"/>
            <p:cNvSpPr>
              <a:spLocks/>
            </p:cNvSpPr>
            <p:nvPr/>
          </p:nvSpPr>
          <p:spPr bwMode="auto">
            <a:xfrm>
              <a:off x="402" y="3778"/>
              <a:ext cx="34" cy="2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64" name="Freeform 32"/>
            <p:cNvSpPr>
              <a:spLocks/>
            </p:cNvSpPr>
            <p:nvPr/>
          </p:nvSpPr>
          <p:spPr bwMode="auto">
            <a:xfrm>
              <a:off x="363" y="3767"/>
              <a:ext cx="270" cy="113"/>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65" name="Freeform 33"/>
            <p:cNvSpPr>
              <a:spLocks/>
            </p:cNvSpPr>
            <p:nvPr/>
          </p:nvSpPr>
          <p:spPr bwMode="auto">
            <a:xfrm>
              <a:off x="402" y="3778"/>
              <a:ext cx="34" cy="2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66" name="Freeform 34"/>
            <p:cNvSpPr>
              <a:spLocks/>
            </p:cNvSpPr>
            <p:nvPr/>
          </p:nvSpPr>
          <p:spPr bwMode="auto">
            <a:xfrm>
              <a:off x="350" y="3789"/>
              <a:ext cx="289" cy="95"/>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67" name="Freeform 35"/>
            <p:cNvSpPr>
              <a:spLocks/>
            </p:cNvSpPr>
            <p:nvPr/>
          </p:nvSpPr>
          <p:spPr bwMode="auto">
            <a:xfrm>
              <a:off x="352" y="3847"/>
              <a:ext cx="277" cy="42"/>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68" name="Freeform 36"/>
            <p:cNvSpPr>
              <a:spLocks/>
            </p:cNvSpPr>
            <p:nvPr/>
          </p:nvSpPr>
          <p:spPr bwMode="auto">
            <a:xfrm>
              <a:off x="336" y="2803"/>
              <a:ext cx="451" cy="1015"/>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69" name="Freeform 37"/>
            <p:cNvSpPr>
              <a:spLocks/>
            </p:cNvSpPr>
            <p:nvPr/>
          </p:nvSpPr>
          <p:spPr bwMode="auto">
            <a:xfrm>
              <a:off x="575" y="2807"/>
              <a:ext cx="336" cy="102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70" name="Freeform 38"/>
            <p:cNvSpPr>
              <a:spLocks/>
            </p:cNvSpPr>
            <p:nvPr/>
          </p:nvSpPr>
          <p:spPr bwMode="auto">
            <a:xfrm>
              <a:off x="649" y="2884"/>
              <a:ext cx="33" cy="28"/>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71" name="Freeform 39"/>
            <p:cNvSpPr>
              <a:spLocks/>
            </p:cNvSpPr>
            <p:nvPr/>
          </p:nvSpPr>
          <p:spPr bwMode="auto">
            <a:xfrm>
              <a:off x="780" y="3782"/>
              <a:ext cx="35" cy="28"/>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72" name="Freeform 40"/>
            <p:cNvSpPr>
              <a:spLocks/>
            </p:cNvSpPr>
            <p:nvPr/>
          </p:nvSpPr>
          <p:spPr bwMode="auto">
            <a:xfrm>
              <a:off x="780" y="3782"/>
              <a:ext cx="35" cy="28"/>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73" name="Freeform 41"/>
            <p:cNvSpPr>
              <a:spLocks/>
            </p:cNvSpPr>
            <p:nvPr/>
          </p:nvSpPr>
          <p:spPr bwMode="auto">
            <a:xfrm>
              <a:off x="758" y="3757"/>
              <a:ext cx="194" cy="174"/>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74" name="Freeform 42"/>
            <p:cNvSpPr>
              <a:spLocks/>
            </p:cNvSpPr>
            <p:nvPr/>
          </p:nvSpPr>
          <p:spPr bwMode="auto">
            <a:xfrm>
              <a:off x="737" y="3786"/>
              <a:ext cx="222" cy="148"/>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75" name="Freeform 43"/>
            <p:cNvSpPr>
              <a:spLocks/>
            </p:cNvSpPr>
            <p:nvPr/>
          </p:nvSpPr>
          <p:spPr bwMode="auto">
            <a:xfrm>
              <a:off x="737" y="3854"/>
              <a:ext cx="207" cy="82"/>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76" name="Freeform 44"/>
            <p:cNvSpPr>
              <a:spLocks/>
            </p:cNvSpPr>
            <p:nvPr/>
          </p:nvSpPr>
          <p:spPr bwMode="auto">
            <a:xfrm>
              <a:off x="547" y="2800"/>
              <a:ext cx="375" cy="1046"/>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77" name="Freeform 45"/>
            <p:cNvSpPr>
              <a:spLocks/>
            </p:cNvSpPr>
            <p:nvPr/>
          </p:nvSpPr>
          <p:spPr bwMode="auto">
            <a:xfrm>
              <a:off x="485" y="2224"/>
              <a:ext cx="328" cy="744"/>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78" name="Freeform 46"/>
            <p:cNvSpPr>
              <a:spLocks/>
            </p:cNvSpPr>
            <p:nvPr/>
          </p:nvSpPr>
          <p:spPr bwMode="auto">
            <a:xfrm>
              <a:off x="598" y="2335"/>
              <a:ext cx="35" cy="28"/>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79" name="Freeform 47"/>
            <p:cNvSpPr>
              <a:spLocks/>
            </p:cNvSpPr>
            <p:nvPr/>
          </p:nvSpPr>
          <p:spPr bwMode="auto">
            <a:xfrm>
              <a:off x="594" y="2245"/>
              <a:ext cx="35" cy="27"/>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80" name="Freeform 48"/>
            <p:cNvSpPr>
              <a:spLocks/>
            </p:cNvSpPr>
            <p:nvPr/>
          </p:nvSpPr>
          <p:spPr bwMode="auto">
            <a:xfrm>
              <a:off x="647" y="2884"/>
              <a:ext cx="35" cy="28"/>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81" name="Freeform 49"/>
            <p:cNvSpPr>
              <a:spLocks/>
            </p:cNvSpPr>
            <p:nvPr/>
          </p:nvSpPr>
          <p:spPr bwMode="auto">
            <a:xfrm>
              <a:off x="477" y="2211"/>
              <a:ext cx="342" cy="505"/>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82" name="Freeform 50"/>
            <p:cNvSpPr>
              <a:spLocks/>
            </p:cNvSpPr>
            <p:nvPr/>
          </p:nvSpPr>
          <p:spPr bwMode="auto">
            <a:xfrm>
              <a:off x="461" y="2701"/>
              <a:ext cx="346" cy="275"/>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83" name="Freeform 51"/>
            <p:cNvSpPr>
              <a:spLocks/>
            </p:cNvSpPr>
            <p:nvPr/>
          </p:nvSpPr>
          <p:spPr bwMode="auto">
            <a:xfrm>
              <a:off x="457" y="2240"/>
              <a:ext cx="408" cy="568"/>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84" name="Freeform 52"/>
            <p:cNvSpPr>
              <a:spLocks/>
            </p:cNvSpPr>
            <p:nvPr/>
          </p:nvSpPr>
          <p:spPr bwMode="auto">
            <a:xfrm>
              <a:off x="461" y="2487"/>
              <a:ext cx="389" cy="109"/>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85" name="Freeform 53"/>
            <p:cNvSpPr>
              <a:spLocks/>
            </p:cNvSpPr>
            <p:nvPr/>
          </p:nvSpPr>
          <p:spPr bwMode="auto">
            <a:xfrm>
              <a:off x="459" y="2651"/>
              <a:ext cx="404" cy="86"/>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86" name="Freeform 54"/>
            <p:cNvSpPr>
              <a:spLocks/>
            </p:cNvSpPr>
            <p:nvPr/>
          </p:nvSpPr>
          <p:spPr bwMode="auto">
            <a:xfrm>
              <a:off x="1006" y="2687"/>
              <a:ext cx="149" cy="82"/>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87" name="Freeform 55"/>
            <p:cNvSpPr>
              <a:spLocks/>
            </p:cNvSpPr>
            <p:nvPr/>
          </p:nvSpPr>
          <p:spPr bwMode="auto">
            <a:xfrm>
              <a:off x="1006" y="2709"/>
              <a:ext cx="33" cy="28"/>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88" name="Freeform 56"/>
            <p:cNvSpPr>
              <a:spLocks/>
            </p:cNvSpPr>
            <p:nvPr/>
          </p:nvSpPr>
          <p:spPr bwMode="auto">
            <a:xfrm>
              <a:off x="555" y="2287"/>
              <a:ext cx="486" cy="452"/>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89" name="Freeform 57"/>
            <p:cNvSpPr>
              <a:spLocks/>
            </p:cNvSpPr>
            <p:nvPr/>
          </p:nvSpPr>
          <p:spPr bwMode="auto">
            <a:xfrm>
              <a:off x="1006" y="2709"/>
              <a:ext cx="35" cy="28"/>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90" name="Freeform 58"/>
            <p:cNvSpPr>
              <a:spLocks/>
            </p:cNvSpPr>
            <p:nvPr/>
          </p:nvSpPr>
          <p:spPr bwMode="auto">
            <a:xfrm>
              <a:off x="598" y="2335"/>
              <a:ext cx="35" cy="28"/>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91" name="Freeform 59"/>
            <p:cNvSpPr>
              <a:spLocks/>
            </p:cNvSpPr>
            <p:nvPr/>
          </p:nvSpPr>
          <p:spPr bwMode="auto">
            <a:xfrm>
              <a:off x="543" y="2280"/>
              <a:ext cx="481" cy="468"/>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92" name="Text Box 60"/>
            <p:cNvSpPr txBox="1">
              <a:spLocks noChangeArrowheads="1"/>
            </p:cNvSpPr>
            <p:nvPr/>
          </p:nvSpPr>
          <p:spPr bwMode="auto">
            <a:xfrm>
              <a:off x="768" y="1827"/>
              <a:ext cx="68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latin typeface="Arial Narrow" pitchFamily="34" charset="0"/>
                </a:rPr>
                <a:t>Caution</a:t>
              </a:r>
            </a:p>
            <a:p>
              <a:pPr algn="ctr"/>
              <a:r>
                <a:rPr lang="en-US" sz="1400">
                  <a:latin typeface="Arial Narrow" pitchFamily="34" charset="0"/>
                </a:rPr>
                <a:t>Zone</a:t>
              </a:r>
              <a:endParaRPr lang="en-US" sz="1400"/>
            </a:p>
          </p:txBody>
        </p:sp>
      </p:grpSp>
      <p:sp>
        <p:nvSpPr>
          <p:cNvPr id="146493" name="Text Box 61"/>
          <p:cNvSpPr txBox="1">
            <a:spLocks noChangeArrowheads="1"/>
          </p:cNvSpPr>
          <p:nvPr/>
        </p:nvSpPr>
        <p:spPr bwMode="auto">
          <a:xfrm>
            <a:off x="2362200" y="1600200"/>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tx2"/>
                </a:solidFill>
                <a:effectLst>
                  <a:outerShdw blurRad="38100" dist="38100" dir="2700000" algn="tl">
                    <a:srgbClr val="000000"/>
                  </a:outerShdw>
                </a:effectLst>
                <a:latin typeface="Tahoma" pitchFamily="34" charset="0"/>
              </a:rPr>
              <a:t>Look for These Indicators:</a:t>
            </a:r>
            <a:endParaRPr lang="en-US" sz="3200">
              <a:solidFill>
                <a:schemeClr val="tx2"/>
              </a:solidFill>
              <a:effectLst>
                <a:outerShdw blurRad="38100" dist="38100" dir="2700000" algn="tl">
                  <a:srgbClr val="000000"/>
                </a:outerShdw>
              </a:effectLst>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066800" y="304800"/>
            <a:ext cx="7010400" cy="1143000"/>
          </a:xfrm>
        </p:spPr>
        <p:txBody>
          <a:bodyPr/>
          <a:lstStyle/>
          <a:p>
            <a:pPr algn="l"/>
            <a:r>
              <a:rPr lang="en-US" sz="5400" b="1"/>
              <a:t>Awkward Postures</a:t>
            </a:r>
            <a:endParaRPr lang="en-US"/>
          </a:p>
        </p:txBody>
      </p:sp>
      <p:sp>
        <p:nvSpPr>
          <p:cNvPr id="148483" name="Rectangle 3"/>
          <p:cNvSpPr>
            <a:spLocks noGrp="1" noChangeArrowheads="1"/>
          </p:cNvSpPr>
          <p:nvPr>
            <p:ph idx="1"/>
          </p:nvPr>
        </p:nvSpPr>
        <p:spPr>
          <a:xfrm>
            <a:off x="1147493" y="1706418"/>
            <a:ext cx="7213110" cy="3657600"/>
          </a:xfrm>
        </p:spPr>
        <p:txBody>
          <a:bodyPr>
            <a:normAutofit/>
          </a:bodyPr>
          <a:lstStyle/>
          <a:p>
            <a:pPr>
              <a:buFont typeface="Monotype Sorts" pitchFamily="2" charset="2"/>
              <a:buNone/>
            </a:pPr>
            <a:r>
              <a:rPr lang="en-US" b="1" dirty="0">
                <a:solidFill>
                  <a:srgbClr val="FF6600"/>
                </a:solidFill>
                <a:latin typeface="Tahoma" pitchFamily="34" charset="0"/>
              </a:rPr>
              <a:t>Being in these work positions for </a:t>
            </a:r>
          </a:p>
          <a:p>
            <a:pPr>
              <a:lnSpc>
                <a:spcPct val="80000"/>
              </a:lnSpc>
              <a:buFont typeface="Monotype Sorts" pitchFamily="2" charset="2"/>
              <a:buNone/>
            </a:pPr>
            <a:r>
              <a:rPr lang="en-US" b="1" dirty="0">
                <a:solidFill>
                  <a:srgbClr val="FF6600"/>
                </a:solidFill>
                <a:latin typeface="Tahoma" pitchFamily="34" charset="0"/>
              </a:rPr>
              <a:t>more than 2 hours total per day</a:t>
            </a:r>
          </a:p>
          <a:p>
            <a:pPr lvl="1">
              <a:lnSpc>
                <a:spcPct val="150000"/>
              </a:lnSpc>
            </a:pPr>
            <a:r>
              <a:rPr lang="en-US" dirty="0">
                <a:latin typeface="Tahoma" pitchFamily="34" charset="0"/>
              </a:rPr>
              <a:t> Hands above head</a:t>
            </a:r>
          </a:p>
          <a:p>
            <a:pPr lvl="1">
              <a:lnSpc>
                <a:spcPct val="150000"/>
              </a:lnSpc>
            </a:pPr>
            <a:r>
              <a:rPr lang="en-US" dirty="0">
                <a:latin typeface="Tahoma" pitchFamily="34" charset="0"/>
              </a:rPr>
              <a:t> Elbow above shoulder</a:t>
            </a:r>
          </a:p>
          <a:p>
            <a:pPr lvl="1">
              <a:lnSpc>
                <a:spcPct val="150000"/>
              </a:lnSpc>
            </a:pPr>
            <a:r>
              <a:rPr lang="en-US" dirty="0">
                <a:latin typeface="Tahoma" pitchFamily="34" charset="0"/>
              </a:rPr>
              <a:t> Back bent forward more than 30 degrees</a:t>
            </a:r>
          </a:p>
          <a:p>
            <a:pPr lvl="1">
              <a:lnSpc>
                <a:spcPct val="150000"/>
              </a:lnSpc>
            </a:pPr>
            <a:r>
              <a:rPr lang="en-US" dirty="0">
                <a:latin typeface="Tahoma" pitchFamily="34" charset="0"/>
              </a:rPr>
              <a:t> Neck bent more than 30 degrees</a:t>
            </a:r>
          </a:p>
          <a:p>
            <a:pPr lvl="1">
              <a:lnSpc>
                <a:spcPct val="150000"/>
              </a:lnSpc>
            </a:pPr>
            <a:r>
              <a:rPr lang="en-US" dirty="0">
                <a:latin typeface="Tahoma" pitchFamily="34" charset="0"/>
              </a:rPr>
              <a:t> Squatting</a:t>
            </a:r>
          </a:p>
          <a:p>
            <a:pPr lvl="1">
              <a:lnSpc>
                <a:spcPct val="150000"/>
              </a:lnSpc>
            </a:pPr>
            <a:r>
              <a:rPr lang="en-US" dirty="0">
                <a:latin typeface="Tahoma" pitchFamily="34" charset="0"/>
              </a:rPr>
              <a:t> Kneeling</a:t>
            </a:r>
            <a:endParaRPr lang="en-US" dirty="0"/>
          </a:p>
        </p:txBody>
      </p:sp>
      <p:grpSp>
        <p:nvGrpSpPr>
          <p:cNvPr id="148484" name="Group 4"/>
          <p:cNvGrpSpPr>
            <a:grpSpLocks noChangeAspect="1"/>
          </p:cNvGrpSpPr>
          <p:nvPr/>
        </p:nvGrpSpPr>
        <p:grpSpPr bwMode="auto">
          <a:xfrm>
            <a:off x="533400" y="228600"/>
            <a:ext cx="638175" cy="1295400"/>
            <a:chOff x="336" y="1680"/>
            <a:chExt cx="1113" cy="2256"/>
          </a:xfrm>
        </p:grpSpPr>
        <p:sp>
          <p:nvSpPr>
            <p:cNvPr id="148485" name="Freeform 5"/>
            <p:cNvSpPr>
              <a:spLocks noChangeAspect="1"/>
            </p:cNvSpPr>
            <p:nvPr/>
          </p:nvSpPr>
          <p:spPr bwMode="auto">
            <a:xfrm>
              <a:off x="1012" y="2479"/>
              <a:ext cx="154" cy="7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86" name="Freeform 6"/>
            <p:cNvSpPr>
              <a:spLocks noChangeAspect="1"/>
            </p:cNvSpPr>
            <p:nvPr/>
          </p:nvSpPr>
          <p:spPr bwMode="auto">
            <a:xfrm>
              <a:off x="1012" y="2491"/>
              <a:ext cx="34" cy="28"/>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87" name="Freeform 7"/>
            <p:cNvSpPr>
              <a:spLocks noChangeAspect="1"/>
            </p:cNvSpPr>
            <p:nvPr/>
          </p:nvSpPr>
          <p:spPr bwMode="auto">
            <a:xfrm>
              <a:off x="551" y="2283"/>
              <a:ext cx="497" cy="354"/>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88" name="Freeform 8"/>
            <p:cNvSpPr>
              <a:spLocks noChangeAspect="1"/>
            </p:cNvSpPr>
            <p:nvPr/>
          </p:nvSpPr>
          <p:spPr bwMode="auto">
            <a:xfrm>
              <a:off x="1012" y="2491"/>
              <a:ext cx="34" cy="28"/>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89" name="Freeform 9"/>
            <p:cNvSpPr>
              <a:spLocks noChangeAspect="1"/>
            </p:cNvSpPr>
            <p:nvPr/>
          </p:nvSpPr>
          <p:spPr bwMode="auto">
            <a:xfrm>
              <a:off x="598" y="2335"/>
              <a:ext cx="35" cy="28"/>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0" name="Freeform 10"/>
            <p:cNvSpPr>
              <a:spLocks noChangeAspect="1"/>
            </p:cNvSpPr>
            <p:nvPr/>
          </p:nvSpPr>
          <p:spPr bwMode="auto">
            <a:xfrm>
              <a:off x="539" y="2280"/>
              <a:ext cx="490" cy="36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1" name="Freeform 11"/>
            <p:cNvSpPr>
              <a:spLocks noChangeAspect="1"/>
            </p:cNvSpPr>
            <p:nvPr/>
          </p:nvSpPr>
          <p:spPr bwMode="auto">
            <a:xfrm>
              <a:off x="772" y="1680"/>
              <a:ext cx="660" cy="520"/>
            </a:xfrm>
            <a:custGeom>
              <a:avLst/>
              <a:gdLst>
                <a:gd name="T0" fmla="*/ 12 w 962"/>
                <a:gd name="T1" fmla="*/ 269 h 961"/>
                <a:gd name="T2" fmla="*/ 299 w 962"/>
                <a:gd name="T3" fmla="*/ 0 h 961"/>
                <a:gd name="T4" fmla="*/ 690 w 962"/>
                <a:gd name="T5" fmla="*/ 15 h 961"/>
                <a:gd name="T6" fmla="*/ 962 w 962"/>
                <a:gd name="T7" fmla="*/ 301 h 961"/>
                <a:gd name="T8" fmla="*/ 947 w 962"/>
                <a:gd name="T9" fmla="*/ 696 h 961"/>
                <a:gd name="T10" fmla="*/ 657 w 962"/>
                <a:gd name="T11" fmla="*/ 961 h 961"/>
                <a:gd name="T12" fmla="*/ 266 w 962"/>
                <a:gd name="T13" fmla="*/ 949 h 961"/>
                <a:gd name="T14" fmla="*/ 0 w 962"/>
                <a:gd name="T15" fmla="*/ 663 h 961"/>
                <a:gd name="T16" fmla="*/ 12 w 962"/>
                <a:gd name="T17" fmla="*/ 26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961">
                  <a:moveTo>
                    <a:pt x="12" y="269"/>
                  </a:moveTo>
                  <a:lnTo>
                    <a:pt x="299" y="0"/>
                  </a:lnTo>
                  <a:lnTo>
                    <a:pt x="690" y="15"/>
                  </a:lnTo>
                  <a:lnTo>
                    <a:pt x="962" y="301"/>
                  </a:lnTo>
                  <a:lnTo>
                    <a:pt x="947" y="696"/>
                  </a:lnTo>
                  <a:lnTo>
                    <a:pt x="657" y="961"/>
                  </a:lnTo>
                  <a:lnTo>
                    <a:pt x="266" y="949"/>
                  </a:lnTo>
                  <a:lnTo>
                    <a:pt x="0" y="663"/>
                  </a:lnTo>
                  <a:lnTo>
                    <a:pt x="12" y="269"/>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2" name="Freeform 12"/>
            <p:cNvSpPr>
              <a:spLocks noChangeAspect="1"/>
            </p:cNvSpPr>
            <p:nvPr/>
          </p:nvSpPr>
          <p:spPr bwMode="auto">
            <a:xfrm>
              <a:off x="1006" y="2178"/>
              <a:ext cx="98" cy="1714"/>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3" name="Freeform 13"/>
            <p:cNvSpPr>
              <a:spLocks noChangeAspect="1"/>
            </p:cNvSpPr>
            <p:nvPr/>
          </p:nvSpPr>
          <p:spPr bwMode="auto">
            <a:xfrm>
              <a:off x="766" y="1682"/>
              <a:ext cx="674" cy="527"/>
            </a:xfrm>
            <a:custGeom>
              <a:avLst/>
              <a:gdLst>
                <a:gd name="T0" fmla="*/ 517 w 983"/>
                <a:gd name="T1" fmla="*/ 0 h 976"/>
                <a:gd name="T2" fmla="*/ 508 w 983"/>
                <a:gd name="T3" fmla="*/ 6 h 976"/>
                <a:gd name="T4" fmla="*/ 487 w 983"/>
                <a:gd name="T5" fmla="*/ 18 h 976"/>
                <a:gd name="T6" fmla="*/ 460 w 983"/>
                <a:gd name="T7" fmla="*/ 42 h 976"/>
                <a:gd name="T8" fmla="*/ 424 w 983"/>
                <a:gd name="T9" fmla="*/ 69 h 976"/>
                <a:gd name="T10" fmla="*/ 386 w 983"/>
                <a:gd name="T11" fmla="*/ 104 h 976"/>
                <a:gd name="T12" fmla="*/ 341 w 983"/>
                <a:gd name="T13" fmla="*/ 140 h 976"/>
                <a:gd name="T14" fmla="*/ 296 w 983"/>
                <a:gd name="T15" fmla="*/ 182 h 976"/>
                <a:gd name="T16" fmla="*/ 248 w 983"/>
                <a:gd name="T17" fmla="*/ 224 h 976"/>
                <a:gd name="T18" fmla="*/ 200 w 983"/>
                <a:gd name="T19" fmla="*/ 266 h 976"/>
                <a:gd name="T20" fmla="*/ 156 w 983"/>
                <a:gd name="T21" fmla="*/ 307 h 976"/>
                <a:gd name="T22" fmla="*/ 114 w 983"/>
                <a:gd name="T23" fmla="*/ 346 h 976"/>
                <a:gd name="T24" fmla="*/ 78 w 983"/>
                <a:gd name="T25" fmla="*/ 382 h 976"/>
                <a:gd name="T26" fmla="*/ 45 w 983"/>
                <a:gd name="T27" fmla="*/ 412 h 976"/>
                <a:gd name="T28" fmla="*/ 21 w 983"/>
                <a:gd name="T29" fmla="*/ 436 h 976"/>
                <a:gd name="T30" fmla="*/ 6 w 983"/>
                <a:gd name="T31" fmla="*/ 454 h 976"/>
                <a:gd name="T32" fmla="*/ 0 w 983"/>
                <a:gd name="T33" fmla="*/ 463 h 976"/>
                <a:gd name="T34" fmla="*/ 18 w 983"/>
                <a:gd name="T35" fmla="*/ 490 h 976"/>
                <a:gd name="T36" fmla="*/ 69 w 983"/>
                <a:gd name="T37" fmla="*/ 552 h 976"/>
                <a:gd name="T38" fmla="*/ 138 w 983"/>
                <a:gd name="T39" fmla="*/ 633 h 976"/>
                <a:gd name="T40" fmla="*/ 218 w 983"/>
                <a:gd name="T41" fmla="*/ 728 h 976"/>
                <a:gd name="T42" fmla="*/ 302 w 983"/>
                <a:gd name="T43" fmla="*/ 818 h 976"/>
                <a:gd name="T44" fmla="*/ 377 w 983"/>
                <a:gd name="T45" fmla="*/ 898 h 976"/>
                <a:gd name="T46" fmla="*/ 433 w 983"/>
                <a:gd name="T47" fmla="*/ 955 h 976"/>
                <a:gd name="T48" fmla="*/ 463 w 983"/>
                <a:gd name="T49" fmla="*/ 976 h 976"/>
                <a:gd name="T50" fmla="*/ 475 w 983"/>
                <a:gd name="T51" fmla="*/ 970 h 976"/>
                <a:gd name="T52" fmla="*/ 493 w 983"/>
                <a:gd name="T53" fmla="*/ 958 h 976"/>
                <a:gd name="T54" fmla="*/ 523 w 983"/>
                <a:gd name="T55" fmla="*/ 934 h 976"/>
                <a:gd name="T56" fmla="*/ 556 w 983"/>
                <a:gd name="T57" fmla="*/ 907 h 976"/>
                <a:gd name="T58" fmla="*/ 598 w 983"/>
                <a:gd name="T59" fmla="*/ 875 h 976"/>
                <a:gd name="T60" fmla="*/ 639 w 983"/>
                <a:gd name="T61" fmla="*/ 836 h 976"/>
                <a:gd name="T62" fmla="*/ 687 w 983"/>
                <a:gd name="T63" fmla="*/ 797 h 976"/>
                <a:gd name="T64" fmla="*/ 732 w 983"/>
                <a:gd name="T65" fmla="*/ 755 h 976"/>
                <a:gd name="T66" fmla="*/ 780 w 983"/>
                <a:gd name="T67" fmla="*/ 713 h 976"/>
                <a:gd name="T68" fmla="*/ 825 w 983"/>
                <a:gd name="T69" fmla="*/ 672 h 976"/>
                <a:gd name="T70" fmla="*/ 867 w 983"/>
                <a:gd name="T71" fmla="*/ 636 h 976"/>
                <a:gd name="T72" fmla="*/ 905 w 983"/>
                <a:gd name="T73" fmla="*/ 600 h 976"/>
                <a:gd name="T74" fmla="*/ 935 w 983"/>
                <a:gd name="T75" fmla="*/ 570 h 976"/>
                <a:gd name="T76" fmla="*/ 962 w 983"/>
                <a:gd name="T77" fmla="*/ 546 h 976"/>
                <a:gd name="T78" fmla="*/ 977 w 983"/>
                <a:gd name="T79" fmla="*/ 528 h 976"/>
                <a:gd name="T80" fmla="*/ 983 w 983"/>
                <a:gd name="T81" fmla="*/ 519 h 976"/>
                <a:gd name="T82" fmla="*/ 965 w 983"/>
                <a:gd name="T83" fmla="*/ 493 h 976"/>
                <a:gd name="T84" fmla="*/ 914 w 983"/>
                <a:gd name="T85" fmla="*/ 430 h 976"/>
                <a:gd name="T86" fmla="*/ 843 w 983"/>
                <a:gd name="T87" fmla="*/ 346 h 976"/>
                <a:gd name="T88" fmla="*/ 759 w 983"/>
                <a:gd name="T89" fmla="*/ 254 h 976"/>
                <a:gd name="T90" fmla="*/ 675 w 983"/>
                <a:gd name="T91" fmla="*/ 161 h 976"/>
                <a:gd name="T92" fmla="*/ 601 w 983"/>
                <a:gd name="T93" fmla="*/ 81 h 976"/>
                <a:gd name="T94" fmla="*/ 544 w 983"/>
                <a:gd name="T95" fmla="*/ 21 h 976"/>
                <a:gd name="T96" fmla="*/ 517 w 983"/>
                <a:gd name="T97" fmla="*/ 0 h 976"/>
                <a:gd name="T98" fmla="*/ 517 w 983"/>
                <a:gd name="T9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3" h="976">
                  <a:moveTo>
                    <a:pt x="517" y="0"/>
                  </a:moveTo>
                  <a:lnTo>
                    <a:pt x="508" y="6"/>
                  </a:lnTo>
                  <a:lnTo>
                    <a:pt x="487" y="18"/>
                  </a:lnTo>
                  <a:lnTo>
                    <a:pt x="460" y="42"/>
                  </a:lnTo>
                  <a:lnTo>
                    <a:pt x="424" y="69"/>
                  </a:lnTo>
                  <a:lnTo>
                    <a:pt x="386" y="104"/>
                  </a:lnTo>
                  <a:lnTo>
                    <a:pt x="341" y="140"/>
                  </a:lnTo>
                  <a:lnTo>
                    <a:pt x="296" y="182"/>
                  </a:lnTo>
                  <a:lnTo>
                    <a:pt x="248" y="224"/>
                  </a:lnTo>
                  <a:lnTo>
                    <a:pt x="200" y="266"/>
                  </a:lnTo>
                  <a:lnTo>
                    <a:pt x="156" y="307"/>
                  </a:lnTo>
                  <a:lnTo>
                    <a:pt x="114" y="346"/>
                  </a:lnTo>
                  <a:lnTo>
                    <a:pt x="78" y="382"/>
                  </a:lnTo>
                  <a:lnTo>
                    <a:pt x="45" y="412"/>
                  </a:lnTo>
                  <a:lnTo>
                    <a:pt x="21" y="436"/>
                  </a:lnTo>
                  <a:lnTo>
                    <a:pt x="6" y="454"/>
                  </a:lnTo>
                  <a:lnTo>
                    <a:pt x="0" y="463"/>
                  </a:lnTo>
                  <a:lnTo>
                    <a:pt x="18" y="490"/>
                  </a:lnTo>
                  <a:lnTo>
                    <a:pt x="69" y="552"/>
                  </a:lnTo>
                  <a:lnTo>
                    <a:pt x="138" y="633"/>
                  </a:lnTo>
                  <a:lnTo>
                    <a:pt x="218" y="728"/>
                  </a:lnTo>
                  <a:lnTo>
                    <a:pt x="302" y="818"/>
                  </a:lnTo>
                  <a:lnTo>
                    <a:pt x="377" y="898"/>
                  </a:lnTo>
                  <a:lnTo>
                    <a:pt x="433" y="955"/>
                  </a:lnTo>
                  <a:lnTo>
                    <a:pt x="463" y="976"/>
                  </a:lnTo>
                  <a:lnTo>
                    <a:pt x="475" y="970"/>
                  </a:lnTo>
                  <a:lnTo>
                    <a:pt x="493" y="958"/>
                  </a:lnTo>
                  <a:lnTo>
                    <a:pt x="523" y="934"/>
                  </a:lnTo>
                  <a:lnTo>
                    <a:pt x="556" y="907"/>
                  </a:lnTo>
                  <a:lnTo>
                    <a:pt x="598" y="875"/>
                  </a:lnTo>
                  <a:lnTo>
                    <a:pt x="639" y="836"/>
                  </a:lnTo>
                  <a:lnTo>
                    <a:pt x="687" y="797"/>
                  </a:lnTo>
                  <a:lnTo>
                    <a:pt x="732" y="755"/>
                  </a:lnTo>
                  <a:lnTo>
                    <a:pt x="780" y="713"/>
                  </a:lnTo>
                  <a:lnTo>
                    <a:pt x="825" y="672"/>
                  </a:lnTo>
                  <a:lnTo>
                    <a:pt x="867" y="636"/>
                  </a:lnTo>
                  <a:lnTo>
                    <a:pt x="905" y="600"/>
                  </a:lnTo>
                  <a:lnTo>
                    <a:pt x="935" y="570"/>
                  </a:lnTo>
                  <a:lnTo>
                    <a:pt x="962" y="546"/>
                  </a:lnTo>
                  <a:lnTo>
                    <a:pt x="977" y="528"/>
                  </a:lnTo>
                  <a:lnTo>
                    <a:pt x="983" y="519"/>
                  </a:lnTo>
                  <a:lnTo>
                    <a:pt x="965" y="493"/>
                  </a:lnTo>
                  <a:lnTo>
                    <a:pt x="914" y="430"/>
                  </a:lnTo>
                  <a:lnTo>
                    <a:pt x="843" y="346"/>
                  </a:lnTo>
                  <a:lnTo>
                    <a:pt x="759" y="254"/>
                  </a:lnTo>
                  <a:lnTo>
                    <a:pt x="675" y="161"/>
                  </a:lnTo>
                  <a:lnTo>
                    <a:pt x="601" y="81"/>
                  </a:lnTo>
                  <a:lnTo>
                    <a:pt x="544" y="21"/>
                  </a:lnTo>
                  <a:lnTo>
                    <a:pt x="517" y="0"/>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4" name="Freeform 14"/>
            <p:cNvSpPr>
              <a:spLocks noChangeAspect="1"/>
            </p:cNvSpPr>
            <p:nvPr/>
          </p:nvSpPr>
          <p:spPr bwMode="auto">
            <a:xfrm>
              <a:off x="801" y="1709"/>
              <a:ext cx="606" cy="474"/>
            </a:xfrm>
            <a:custGeom>
              <a:avLst/>
              <a:gdLst>
                <a:gd name="T0" fmla="*/ 463 w 884"/>
                <a:gd name="T1" fmla="*/ 0 h 877"/>
                <a:gd name="T2" fmla="*/ 436 w 884"/>
                <a:gd name="T3" fmla="*/ 18 h 877"/>
                <a:gd name="T4" fmla="*/ 379 w 884"/>
                <a:gd name="T5" fmla="*/ 62 h 877"/>
                <a:gd name="T6" fmla="*/ 305 w 884"/>
                <a:gd name="T7" fmla="*/ 125 h 877"/>
                <a:gd name="T8" fmla="*/ 224 w 884"/>
                <a:gd name="T9" fmla="*/ 200 h 877"/>
                <a:gd name="T10" fmla="*/ 140 w 884"/>
                <a:gd name="T11" fmla="*/ 277 h 877"/>
                <a:gd name="T12" fmla="*/ 69 w 884"/>
                <a:gd name="T13" fmla="*/ 343 h 877"/>
                <a:gd name="T14" fmla="*/ 18 w 884"/>
                <a:gd name="T15" fmla="*/ 394 h 877"/>
                <a:gd name="T16" fmla="*/ 0 w 884"/>
                <a:gd name="T17" fmla="*/ 418 h 877"/>
                <a:gd name="T18" fmla="*/ 15 w 884"/>
                <a:gd name="T19" fmla="*/ 442 h 877"/>
                <a:gd name="T20" fmla="*/ 60 w 884"/>
                <a:gd name="T21" fmla="*/ 498 h 877"/>
                <a:gd name="T22" fmla="*/ 123 w 884"/>
                <a:gd name="T23" fmla="*/ 570 h 877"/>
                <a:gd name="T24" fmla="*/ 194 w 884"/>
                <a:gd name="T25" fmla="*/ 653 h 877"/>
                <a:gd name="T26" fmla="*/ 269 w 884"/>
                <a:gd name="T27" fmla="*/ 737 h 877"/>
                <a:gd name="T28" fmla="*/ 338 w 884"/>
                <a:gd name="T29" fmla="*/ 809 h 877"/>
                <a:gd name="T30" fmla="*/ 388 w 884"/>
                <a:gd name="T31" fmla="*/ 859 h 877"/>
                <a:gd name="T32" fmla="*/ 415 w 884"/>
                <a:gd name="T33" fmla="*/ 877 h 877"/>
                <a:gd name="T34" fmla="*/ 442 w 884"/>
                <a:gd name="T35" fmla="*/ 859 h 877"/>
                <a:gd name="T36" fmla="*/ 499 w 884"/>
                <a:gd name="T37" fmla="*/ 815 h 877"/>
                <a:gd name="T38" fmla="*/ 574 w 884"/>
                <a:gd name="T39" fmla="*/ 752 h 877"/>
                <a:gd name="T40" fmla="*/ 660 w 884"/>
                <a:gd name="T41" fmla="*/ 677 h 877"/>
                <a:gd name="T42" fmla="*/ 741 w 884"/>
                <a:gd name="T43" fmla="*/ 603 h 877"/>
                <a:gd name="T44" fmla="*/ 813 w 884"/>
                <a:gd name="T45" fmla="*/ 537 h 877"/>
                <a:gd name="T46" fmla="*/ 863 w 884"/>
                <a:gd name="T47" fmla="*/ 489 h 877"/>
                <a:gd name="T48" fmla="*/ 884 w 884"/>
                <a:gd name="T49" fmla="*/ 465 h 877"/>
                <a:gd name="T50" fmla="*/ 866 w 884"/>
                <a:gd name="T51" fmla="*/ 442 h 877"/>
                <a:gd name="T52" fmla="*/ 821 w 884"/>
                <a:gd name="T53" fmla="*/ 385 h 877"/>
                <a:gd name="T54" fmla="*/ 759 w 884"/>
                <a:gd name="T55" fmla="*/ 310 h 877"/>
                <a:gd name="T56" fmla="*/ 684 w 884"/>
                <a:gd name="T57" fmla="*/ 227 h 877"/>
                <a:gd name="T58" fmla="*/ 609 w 884"/>
                <a:gd name="T59" fmla="*/ 143 h 877"/>
                <a:gd name="T60" fmla="*/ 541 w 884"/>
                <a:gd name="T61" fmla="*/ 71 h 877"/>
                <a:gd name="T62" fmla="*/ 490 w 884"/>
                <a:gd name="T63" fmla="*/ 21 h 877"/>
                <a:gd name="T64" fmla="*/ 463 w 884"/>
                <a:gd name="T65" fmla="*/ 0 h 877"/>
                <a:gd name="T66" fmla="*/ 463 w 884"/>
                <a:gd name="T6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4" h="877">
                  <a:moveTo>
                    <a:pt x="463" y="0"/>
                  </a:moveTo>
                  <a:lnTo>
                    <a:pt x="436" y="18"/>
                  </a:lnTo>
                  <a:lnTo>
                    <a:pt x="379" y="62"/>
                  </a:lnTo>
                  <a:lnTo>
                    <a:pt x="305" y="125"/>
                  </a:lnTo>
                  <a:lnTo>
                    <a:pt x="224" y="200"/>
                  </a:lnTo>
                  <a:lnTo>
                    <a:pt x="140" y="277"/>
                  </a:lnTo>
                  <a:lnTo>
                    <a:pt x="69" y="343"/>
                  </a:lnTo>
                  <a:lnTo>
                    <a:pt x="18" y="394"/>
                  </a:lnTo>
                  <a:lnTo>
                    <a:pt x="0" y="418"/>
                  </a:lnTo>
                  <a:lnTo>
                    <a:pt x="15" y="442"/>
                  </a:lnTo>
                  <a:lnTo>
                    <a:pt x="60" y="498"/>
                  </a:lnTo>
                  <a:lnTo>
                    <a:pt x="123" y="570"/>
                  </a:lnTo>
                  <a:lnTo>
                    <a:pt x="194" y="653"/>
                  </a:lnTo>
                  <a:lnTo>
                    <a:pt x="269" y="737"/>
                  </a:lnTo>
                  <a:lnTo>
                    <a:pt x="338" y="809"/>
                  </a:lnTo>
                  <a:lnTo>
                    <a:pt x="388" y="859"/>
                  </a:lnTo>
                  <a:lnTo>
                    <a:pt x="415" y="877"/>
                  </a:lnTo>
                  <a:lnTo>
                    <a:pt x="442" y="859"/>
                  </a:lnTo>
                  <a:lnTo>
                    <a:pt x="499" y="815"/>
                  </a:lnTo>
                  <a:lnTo>
                    <a:pt x="574" y="752"/>
                  </a:lnTo>
                  <a:lnTo>
                    <a:pt x="660" y="677"/>
                  </a:lnTo>
                  <a:lnTo>
                    <a:pt x="741" y="603"/>
                  </a:lnTo>
                  <a:lnTo>
                    <a:pt x="813" y="537"/>
                  </a:lnTo>
                  <a:lnTo>
                    <a:pt x="863" y="489"/>
                  </a:lnTo>
                  <a:lnTo>
                    <a:pt x="884" y="465"/>
                  </a:lnTo>
                  <a:lnTo>
                    <a:pt x="866" y="442"/>
                  </a:lnTo>
                  <a:lnTo>
                    <a:pt x="821" y="385"/>
                  </a:lnTo>
                  <a:lnTo>
                    <a:pt x="759" y="310"/>
                  </a:lnTo>
                  <a:lnTo>
                    <a:pt x="684" y="227"/>
                  </a:lnTo>
                  <a:lnTo>
                    <a:pt x="609" y="143"/>
                  </a:lnTo>
                  <a:lnTo>
                    <a:pt x="541" y="71"/>
                  </a:lnTo>
                  <a:lnTo>
                    <a:pt x="490" y="21"/>
                  </a:lnTo>
                  <a:lnTo>
                    <a:pt x="463" y="0"/>
                  </a:lnTo>
                  <a:lnTo>
                    <a:pt x="463"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5" name="Freeform 15"/>
            <p:cNvSpPr>
              <a:spLocks noChangeAspect="1"/>
            </p:cNvSpPr>
            <p:nvPr/>
          </p:nvSpPr>
          <p:spPr bwMode="auto">
            <a:xfrm>
              <a:off x="516" y="1949"/>
              <a:ext cx="229" cy="346"/>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6" name="Freeform 16"/>
            <p:cNvSpPr>
              <a:spLocks noChangeAspect="1"/>
            </p:cNvSpPr>
            <p:nvPr/>
          </p:nvSpPr>
          <p:spPr bwMode="auto">
            <a:xfrm>
              <a:off x="579" y="1987"/>
              <a:ext cx="35" cy="27"/>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7" name="Freeform 17"/>
            <p:cNvSpPr>
              <a:spLocks noChangeAspect="1"/>
            </p:cNvSpPr>
            <p:nvPr/>
          </p:nvSpPr>
          <p:spPr bwMode="auto">
            <a:xfrm>
              <a:off x="594" y="2245"/>
              <a:ext cx="33" cy="27"/>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8" name="Freeform 18"/>
            <p:cNvSpPr>
              <a:spLocks noChangeAspect="1"/>
            </p:cNvSpPr>
            <p:nvPr/>
          </p:nvSpPr>
          <p:spPr bwMode="auto">
            <a:xfrm>
              <a:off x="639" y="2200"/>
              <a:ext cx="39" cy="8"/>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9" name="Freeform 19"/>
            <p:cNvSpPr>
              <a:spLocks noChangeAspect="1"/>
            </p:cNvSpPr>
            <p:nvPr/>
          </p:nvSpPr>
          <p:spPr bwMode="auto">
            <a:xfrm>
              <a:off x="662" y="2135"/>
              <a:ext cx="61" cy="35"/>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0" name="Freeform 20"/>
            <p:cNvSpPr>
              <a:spLocks noChangeAspect="1"/>
            </p:cNvSpPr>
            <p:nvPr/>
          </p:nvSpPr>
          <p:spPr bwMode="auto">
            <a:xfrm>
              <a:off x="668" y="2142"/>
              <a:ext cx="47" cy="18"/>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1" name="Freeform 21"/>
            <p:cNvSpPr>
              <a:spLocks noChangeAspect="1"/>
            </p:cNvSpPr>
            <p:nvPr/>
          </p:nvSpPr>
          <p:spPr bwMode="auto">
            <a:xfrm>
              <a:off x="691" y="2112"/>
              <a:ext cx="30" cy="10"/>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2" name="Freeform 22"/>
            <p:cNvSpPr>
              <a:spLocks noChangeAspect="1"/>
            </p:cNvSpPr>
            <p:nvPr/>
          </p:nvSpPr>
          <p:spPr bwMode="auto">
            <a:xfrm>
              <a:off x="631" y="2082"/>
              <a:ext cx="51" cy="9"/>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3" name="Freeform 23"/>
            <p:cNvSpPr>
              <a:spLocks noChangeAspect="1"/>
            </p:cNvSpPr>
            <p:nvPr/>
          </p:nvSpPr>
          <p:spPr bwMode="auto">
            <a:xfrm>
              <a:off x="711" y="2077"/>
              <a:ext cx="26" cy="11"/>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4" name="Freeform 24"/>
            <p:cNvSpPr>
              <a:spLocks noChangeAspect="1"/>
            </p:cNvSpPr>
            <p:nvPr/>
          </p:nvSpPr>
          <p:spPr bwMode="auto">
            <a:xfrm>
              <a:off x="715" y="2055"/>
              <a:ext cx="26" cy="10"/>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5" name="Freeform 25"/>
            <p:cNvSpPr>
              <a:spLocks noChangeAspect="1"/>
            </p:cNvSpPr>
            <p:nvPr/>
          </p:nvSpPr>
          <p:spPr bwMode="auto">
            <a:xfrm>
              <a:off x="623" y="2056"/>
              <a:ext cx="57" cy="19"/>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6" name="Freeform 26"/>
            <p:cNvSpPr>
              <a:spLocks noChangeAspect="1"/>
            </p:cNvSpPr>
            <p:nvPr/>
          </p:nvSpPr>
          <p:spPr bwMode="auto">
            <a:xfrm>
              <a:off x="430" y="1938"/>
              <a:ext cx="330" cy="265"/>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7" name="Freeform 27"/>
            <p:cNvSpPr>
              <a:spLocks noChangeAspect="1"/>
            </p:cNvSpPr>
            <p:nvPr/>
          </p:nvSpPr>
          <p:spPr bwMode="auto">
            <a:xfrm>
              <a:off x="579" y="1987"/>
              <a:ext cx="35" cy="27"/>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8" name="Freeform 28"/>
            <p:cNvSpPr>
              <a:spLocks noChangeAspect="1"/>
            </p:cNvSpPr>
            <p:nvPr/>
          </p:nvSpPr>
          <p:spPr bwMode="auto">
            <a:xfrm>
              <a:off x="461" y="1924"/>
              <a:ext cx="336" cy="148"/>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9" name="Freeform 29"/>
            <p:cNvSpPr>
              <a:spLocks noChangeAspect="1"/>
            </p:cNvSpPr>
            <p:nvPr/>
          </p:nvSpPr>
          <p:spPr bwMode="auto">
            <a:xfrm>
              <a:off x="381" y="2809"/>
              <a:ext cx="389" cy="1025"/>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10" name="Freeform 30"/>
            <p:cNvSpPr>
              <a:spLocks noChangeAspect="1"/>
            </p:cNvSpPr>
            <p:nvPr/>
          </p:nvSpPr>
          <p:spPr bwMode="auto">
            <a:xfrm>
              <a:off x="649" y="2884"/>
              <a:ext cx="33" cy="28"/>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11" name="Freeform 31"/>
            <p:cNvSpPr>
              <a:spLocks noChangeAspect="1"/>
            </p:cNvSpPr>
            <p:nvPr/>
          </p:nvSpPr>
          <p:spPr bwMode="auto">
            <a:xfrm>
              <a:off x="402" y="3778"/>
              <a:ext cx="34" cy="2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12" name="Freeform 32"/>
            <p:cNvSpPr>
              <a:spLocks noChangeAspect="1"/>
            </p:cNvSpPr>
            <p:nvPr/>
          </p:nvSpPr>
          <p:spPr bwMode="auto">
            <a:xfrm>
              <a:off x="363" y="3767"/>
              <a:ext cx="270" cy="113"/>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13" name="Freeform 33"/>
            <p:cNvSpPr>
              <a:spLocks noChangeAspect="1"/>
            </p:cNvSpPr>
            <p:nvPr/>
          </p:nvSpPr>
          <p:spPr bwMode="auto">
            <a:xfrm>
              <a:off x="402" y="3778"/>
              <a:ext cx="34" cy="2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14" name="Freeform 34"/>
            <p:cNvSpPr>
              <a:spLocks noChangeAspect="1"/>
            </p:cNvSpPr>
            <p:nvPr/>
          </p:nvSpPr>
          <p:spPr bwMode="auto">
            <a:xfrm>
              <a:off x="350" y="3789"/>
              <a:ext cx="289" cy="95"/>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15" name="Freeform 35"/>
            <p:cNvSpPr>
              <a:spLocks noChangeAspect="1"/>
            </p:cNvSpPr>
            <p:nvPr/>
          </p:nvSpPr>
          <p:spPr bwMode="auto">
            <a:xfrm>
              <a:off x="352" y="3847"/>
              <a:ext cx="277" cy="42"/>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16" name="Freeform 36"/>
            <p:cNvSpPr>
              <a:spLocks noChangeAspect="1"/>
            </p:cNvSpPr>
            <p:nvPr/>
          </p:nvSpPr>
          <p:spPr bwMode="auto">
            <a:xfrm>
              <a:off x="336" y="2803"/>
              <a:ext cx="451" cy="1015"/>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17" name="Freeform 37"/>
            <p:cNvSpPr>
              <a:spLocks noChangeAspect="1"/>
            </p:cNvSpPr>
            <p:nvPr/>
          </p:nvSpPr>
          <p:spPr bwMode="auto">
            <a:xfrm>
              <a:off x="575" y="2807"/>
              <a:ext cx="336" cy="102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18" name="Freeform 38"/>
            <p:cNvSpPr>
              <a:spLocks noChangeAspect="1"/>
            </p:cNvSpPr>
            <p:nvPr/>
          </p:nvSpPr>
          <p:spPr bwMode="auto">
            <a:xfrm>
              <a:off x="649" y="2884"/>
              <a:ext cx="33" cy="28"/>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19" name="Freeform 39"/>
            <p:cNvSpPr>
              <a:spLocks noChangeAspect="1"/>
            </p:cNvSpPr>
            <p:nvPr/>
          </p:nvSpPr>
          <p:spPr bwMode="auto">
            <a:xfrm>
              <a:off x="780" y="3782"/>
              <a:ext cx="35" cy="28"/>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0" name="Freeform 40"/>
            <p:cNvSpPr>
              <a:spLocks noChangeAspect="1"/>
            </p:cNvSpPr>
            <p:nvPr/>
          </p:nvSpPr>
          <p:spPr bwMode="auto">
            <a:xfrm>
              <a:off x="780" y="3782"/>
              <a:ext cx="35" cy="28"/>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1" name="Freeform 41"/>
            <p:cNvSpPr>
              <a:spLocks noChangeAspect="1"/>
            </p:cNvSpPr>
            <p:nvPr/>
          </p:nvSpPr>
          <p:spPr bwMode="auto">
            <a:xfrm>
              <a:off x="758" y="3757"/>
              <a:ext cx="194" cy="174"/>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2" name="Freeform 42"/>
            <p:cNvSpPr>
              <a:spLocks noChangeAspect="1"/>
            </p:cNvSpPr>
            <p:nvPr/>
          </p:nvSpPr>
          <p:spPr bwMode="auto">
            <a:xfrm>
              <a:off x="737" y="3786"/>
              <a:ext cx="222" cy="148"/>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3" name="Freeform 43"/>
            <p:cNvSpPr>
              <a:spLocks noChangeAspect="1"/>
            </p:cNvSpPr>
            <p:nvPr/>
          </p:nvSpPr>
          <p:spPr bwMode="auto">
            <a:xfrm>
              <a:off x="737" y="3854"/>
              <a:ext cx="207" cy="82"/>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4" name="Freeform 44"/>
            <p:cNvSpPr>
              <a:spLocks noChangeAspect="1"/>
            </p:cNvSpPr>
            <p:nvPr/>
          </p:nvSpPr>
          <p:spPr bwMode="auto">
            <a:xfrm>
              <a:off x="547" y="2800"/>
              <a:ext cx="375" cy="1046"/>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5" name="Freeform 45"/>
            <p:cNvSpPr>
              <a:spLocks noChangeAspect="1"/>
            </p:cNvSpPr>
            <p:nvPr/>
          </p:nvSpPr>
          <p:spPr bwMode="auto">
            <a:xfrm>
              <a:off x="485" y="2224"/>
              <a:ext cx="328" cy="744"/>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6" name="Freeform 46"/>
            <p:cNvSpPr>
              <a:spLocks noChangeAspect="1"/>
            </p:cNvSpPr>
            <p:nvPr/>
          </p:nvSpPr>
          <p:spPr bwMode="auto">
            <a:xfrm>
              <a:off x="598" y="2335"/>
              <a:ext cx="35" cy="28"/>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7" name="Freeform 47"/>
            <p:cNvSpPr>
              <a:spLocks noChangeAspect="1"/>
            </p:cNvSpPr>
            <p:nvPr/>
          </p:nvSpPr>
          <p:spPr bwMode="auto">
            <a:xfrm>
              <a:off x="594" y="2245"/>
              <a:ext cx="35" cy="27"/>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8" name="Freeform 48"/>
            <p:cNvSpPr>
              <a:spLocks noChangeAspect="1"/>
            </p:cNvSpPr>
            <p:nvPr/>
          </p:nvSpPr>
          <p:spPr bwMode="auto">
            <a:xfrm>
              <a:off x="647" y="2884"/>
              <a:ext cx="35" cy="28"/>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9" name="Freeform 49"/>
            <p:cNvSpPr>
              <a:spLocks noChangeAspect="1"/>
            </p:cNvSpPr>
            <p:nvPr/>
          </p:nvSpPr>
          <p:spPr bwMode="auto">
            <a:xfrm>
              <a:off x="477" y="2211"/>
              <a:ext cx="342" cy="505"/>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0" name="Freeform 50"/>
            <p:cNvSpPr>
              <a:spLocks noChangeAspect="1"/>
            </p:cNvSpPr>
            <p:nvPr/>
          </p:nvSpPr>
          <p:spPr bwMode="auto">
            <a:xfrm>
              <a:off x="461" y="2701"/>
              <a:ext cx="346" cy="275"/>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1" name="Freeform 51"/>
            <p:cNvSpPr>
              <a:spLocks noChangeAspect="1"/>
            </p:cNvSpPr>
            <p:nvPr/>
          </p:nvSpPr>
          <p:spPr bwMode="auto">
            <a:xfrm>
              <a:off x="457" y="2240"/>
              <a:ext cx="408" cy="568"/>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2" name="Freeform 52"/>
            <p:cNvSpPr>
              <a:spLocks noChangeAspect="1"/>
            </p:cNvSpPr>
            <p:nvPr/>
          </p:nvSpPr>
          <p:spPr bwMode="auto">
            <a:xfrm>
              <a:off x="461" y="2487"/>
              <a:ext cx="389" cy="109"/>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3" name="Freeform 53"/>
            <p:cNvSpPr>
              <a:spLocks noChangeAspect="1"/>
            </p:cNvSpPr>
            <p:nvPr/>
          </p:nvSpPr>
          <p:spPr bwMode="auto">
            <a:xfrm>
              <a:off x="459" y="2651"/>
              <a:ext cx="404" cy="86"/>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4" name="Freeform 54"/>
            <p:cNvSpPr>
              <a:spLocks noChangeAspect="1"/>
            </p:cNvSpPr>
            <p:nvPr/>
          </p:nvSpPr>
          <p:spPr bwMode="auto">
            <a:xfrm>
              <a:off x="1006" y="2687"/>
              <a:ext cx="149" cy="82"/>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5" name="Freeform 55"/>
            <p:cNvSpPr>
              <a:spLocks noChangeAspect="1"/>
            </p:cNvSpPr>
            <p:nvPr/>
          </p:nvSpPr>
          <p:spPr bwMode="auto">
            <a:xfrm>
              <a:off x="1006" y="2709"/>
              <a:ext cx="33" cy="28"/>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6" name="Freeform 56"/>
            <p:cNvSpPr>
              <a:spLocks noChangeAspect="1"/>
            </p:cNvSpPr>
            <p:nvPr/>
          </p:nvSpPr>
          <p:spPr bwMode="auto">
            <a:xfrm>
              <a:off x="555" y="2287"/>
              <a:ext cx="486" cy="452"/>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7" name="Freeform 57"/>
            <p:cNvSpPr>
              <a:spLocks noChangeAspect="1"/>
            </p:cNvSpPr>
            <p:nvPr/>
          </p:nvSpPr>
          <p:spPr bwMode="auto">
            <a:xfrm>
              <a:off x="1006" y="2709"/>
              <a:ext cx="35" cy="28"/>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8" name="Freeform 58"/>
            <p:cNvSpPr>
              <a:spLocks noChangeAspect="1"/>
            </p:cNvSpPr>
            <p:nvPr/>
          </p:nvSpPr>
          <p:spPr bwMode="auto">
            <a:xfrm>
              <a:off x="598" y="2335"/>
              <a:ext cx="35" cy="28"/>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9" name="Freeform 59"/>
            <p:cNvSpPr>
              <a:spLocks noChangeAspect="1"/>
            </p:cNvSpPr>
            <p:nvPr/>
          </p:nvSpPr>
          <p:spPr bwMode="auto">
            <a:xfrm>
              <a:off x="543" y="2280"/>
              <a:ext cx="481" cy="468"/>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40" name="Text Box 60"/>
            <p:cNvSpPr txBox="1">
              <a:spLocks noChangeAspect="1" noChangeArrowheads="1"/>
            </p:cNvSpPr>
            <p:nvPr/>
          </p:nvSpPr>
          <p:spPr bwMode="auto">
            <a:xfrm>
              <a:off x="768" y="1827"/>
              <a:ext cx="681"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endParaRPr lang="en-US" sz="1400"/>
            </a:p>
          </p:txBody>
        </p:sp>
      </p:grpSp>
      <p:sp>
        <p:nvSpPr>
          <p:cNvPr id="148542" name="WordArt 62"/>
          <p:cNvSpPr>
            <a:spLocks noChangeArrowheads="1" noChangeShapeType="1" noTextEdit="1"/>
          </p:cNvSpPr>
          <p:nvPr/>
        </p:nvSpPr>
        <p:spPr bwMode="auto">
          <a:xfrm>
            <a:off x="2514600" y="5334000"/>
            <a:ext cx="6019800" cy="11430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50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"Caution Zone"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371600" y="285750"/>
            <a:ext cx="7086600" cy="1143000"/>
          </a:xfrm>
        </p:spPr>
        <p:txBody>
          <a:bodyPr>
            <a:normAutofit fontScale="90000"/>
          </a:bodyPr>
          <a:lstStyle/>
          <a:p>
            <a:pPr algn="l">
              <a:lnSpc>
                <a:spcPct val="90000"/>
              </a:lnSpc>
            </a:pPr>
            <a:r>
              <a:rPr lang="en-US" b="1"/>
              <a:t>Working with the </a:t>
            </a:r>
            <a:br>
              <a:rPr lang="en-US" b="1"/>
            </a:br>
            <a:r>
              <a:rPr lang="en-US" b="1"/>
              <a:t>Hands Overhead</a:t>
            </a:r>
            <a:endParaRPr lang="en-US"/>
          </a:p>
        </p:txBody>
      </p:sp>
      <p:pic>
        <p:nvPicPr>
          <p:cNvPr id="150531" name="Picture 3" descr="overhead construction"/>
          <p:cNvPicPr>
            <a:picLocks noChangeAspect="1" noChangeArrowheads="1"/>
          </p:cNvPicPr>
          <p:nvPr/>
        </p:nvPicPr>
        <p:blipFill>
          <a:blip r:embed="rId3" cstate="print">
            <a:lum bright="12000" contrast="24000"/>
            <a:extLst>
              <a:ext uri="{28A0092B-C50C-407E-A947-70E740481C1C}">
                <a14:useLocalDpi xmlns:a14="http://schemas.microsoft.com/office/drawing/2010/main" val="0"/>
              </a:ext>
            </a:extLst>
          </a:blip>
          <a:srcRect r="44037"/>
          <a:stretch>
            <a:fillRect/>
          </a:stretch>
        </p:blipFill>
        <p:spPr bwMode="auto">
          <a:xfrm>
            <a:off x="1524000" y="2590800"/>
            <a:ext cx="2370138" cy="28194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50532" name="Picture 4" descr="Pruning"/>
          <p:cNvPicPr>
            <a:picLocks noChangeAspect="1" noChangeArrowheads="1"/>
          </p:cNvPicPr>
          <p:nvPr/>
        </p:nvPicPr>
        <p:blipFill>
          <a:blip r:embed="rId4">
            <a:extLst>
              <a:ext uri="{28A0092B-C50C-407E-A947-70E740481C1C}">
                <a14:useLocalDpi xmlns:a14="http://schemas.microsoft.com/office/drawing/2010/main" val="0"/>
              </a:ext>
            </a:extLst>
          </a:blip>
          <a:srcRect l="19949" t="6599" r="38699" b="36400"/>
          <a:stretch>
            <a:fillRect/>
          </a:stretch>
        </p:blipFill>
        <p:spPr bwMode="auto">
          <a:xfrm>
            <a:off x="4340225" y="2587625"/>
            <a:ext cx="2143125" cy="2214563"/>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50533" name="Picture 5" descr="elbow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590800"/>
            <a:ext cx="1450975" cy="15240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0534" name="Object 6"/>
          <p:cNvGraphicFramePr>
            <a:graphicFrameLocks noChangeAspect="1"/>
          </p:cNvGraphicFramePr>
          <p:nvPr/>
        </p:nvGraphicFramePr>
        <p:xfrm>
          <a:off x="7391400" y="457200"/>
          <a:ext cx="860425" cy="1828800"/>
        </p:xfrm>
        <a:graphic>
          <a:graphicData uri="http://schemas.openxmlformats.org/presentationml/2006/ole">
            <mc:AlternateContent xmlns:mc="http://schemas.openxmlformats.org/markup-compatibility/2006">
              <mc:Choice xmlns:v="urn:schemas-microsoft-com:vml" Requires="v">
                <p:oleObj name="Document" r:id="rId6" imgW="686520" imgH="1458360" progId="Word.Document.8">
                  <p:embed/>
                </p:oleObj>
              </mc:Choice>
              <mc:Fallback>
                <p:oleObj name="Document" r:id="rId6" imgW="686520" imgH="1458360"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457200"/>
                        <a:ext cx="860425" cy="1828800"/>
                      </a:xfrm>
                      <a:prstGeom prst="rect">
                        <a:avLst/>
                      </a:prstGeom>
                      <a:noFill/>
                      <a:ln w="12700">
                        <a:solidFill>
                          <a:srgbClr val="FFCC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0535" name="Group 7"/>
          <p:cNvGrpSpPr>
            <a:grpSpLocks noChangeAspect="1"/>
          </p:cNvGrpSpPr>
          <p:nvPr/>
        </p:nvGrpSpPr>
        <p:grpSpPr bwMode="auto">
          <a:xfrm>
            <a:off x="685800" y="304800"/>
            <a:ext cx="638175" cy="1295400"/>
            <a:chOff x="336" y="1680"/>
            <a:chExt cx="1113" cy="2256"/>
          </a:xfrm>
        </p:grpSpPr>
        <p:sp>
          <p:nvSpPr>
            <p:cNvPr id="150536" name="Freeform 8"/>
            <p:cNvSpPr>
              <a:spLocks noChangeAspect="1"/>
            </p:cNvSpPr>
            <p:nvPr/>
          </p:nvSpPr>
          <p:spPr bwMode="auto">
            <a:xfrm>
              <a:off x="1012" y="2479"/>
              <a:ext cx="154" cy="76"/>
            </a:xfrm>
            <a:custGeom>
              <a:avLst/>
              <a:gdLst>
                <a:gd name="T0" fmla="*/ 30 w 224"/>
                <a:gd name="T1" fmla="*/ 77 h 140"/>
                <a:gd name="T2" fmla="*/ 27 w 224"/>
                <a:gd name="T3" fmla="*/ 77 h 140"/>
                <a:gd name="T4" fmla="*/ 21 w 224"/>
                <a:gd name="T5" fmla="*/ 74 h 140"/>
                <a:gd name="T6" fmla="*/ 18 w 224"/>
                <a:gd name="T7" fmla="*/ 71 h 140"/>
                <a:gd name="T8" fmla="*/ 12 w 224"/>
                <a:gd name="T9" fmla="*/ 68 h 140"/>
                <a:gd name="T10" fmla="*/ 6 w 224"/>
                <a:gd name="T11" fmla="*/ 59 h 140"/>
                <a:gd name="T12" fmla="*/ 0 w 224"/>
                <a:gd name="T13" fmla="*/ 50 h 140"/>
                <a:gd name="T14" fmla="*/ 0 w 224"/>
                <a:gd name="T15" fmla="*/ 41 h 140"/>
                <a:gd name="T16" fmla="*/ 6 w 224"/>
                <a:gd name="T17" fmla="*/ 32 h 140"/>
                <a:gd name="T18" fmla="*/ 12 w 224"/>
                <a:gd name="T19" fmla="*/ 29 h 140"/>
                <a:gd name="T20" fmla="*/ 18 w 224"/>
                <a:gd name="T21" fmla="*/ 26 h 140"/>
                <a:gd name="T22" fmla="*/ 24 w 224"/>
                <a:gd name="T23" fmla="*/ 26 h 140"/>
                <a:gd name="T24" fmla="*/ 30 w 224"/>
                <a:gd name="T25" fmla="*/ 23 h 140"/>
                <a:gd name="T26" fmla="*/ 42 w 224"/>
                <a:gd name="T27" fmla="*/ 20 h 140"/>
                <a:gd name="T28" fmla="*/ 62 w 224"/>
                <a:gd name="T29" fmla="*/ 14 h 140"/>
                <a:gd name="T30" fmla="*/ 83 w 224"/>
                <a:gd name="T31" fmla="*/ 12 h 140"/>
                <a:gd name="T32" fmla="*/ 107 w 224"/>
                <a:gd name="T33" fmla="*/ 9 h 140"/>
                <a:gd name="T34" fmla="*/ 119 w 224"/>
                <a:gd name="T35" fmla="*/ 9 h 140"/>
                <a:gd name="T36" fmla="*/ 134 w 224"/>
                <a:gd name="T37" fmla="*/ 6 h 140"/>
                <a:gd name="T38" fmla="*/ 152 w 224"/>
                <a:gd name="T39" fmla="*/ 6 h 140"/>
                <a:gd name="T40" fmla="*/ 167 w 224"/>
                <a:gd name="T41" fmla="*/ 3 h 140"/>
                <a:gd name="T42" fmla="*/ 182 w 224"/>
                <a:gd name="T43" fmla="*/ 0 h 140"/>
                <a:gd name="T44" fmla="*/ 194 w 224"/>
                <a:gd name="T45" fmla="*/ 0 h 140"/>
                <a:gd name="T46" fmla="*/ 203 w 224"/>
                <a:gd name="T47" fmla="*/ 0 h 140"/>
                <a:gd name="T48" fmla="*/ 209 w 224"/>
                <a:gd name="T49" fmla="*/ 0 h 140"/>
                <a:gd name="T50" fmla="*/ 215 w 224"/>
                <a:gd name="T51" fmla="*/ 6 h 140"/>
                <a:gd name="T52" fmla="*/ 221 w 224"/>
                <a:gd name="T53" fmla="*/ 9 h 140"/>
                <a:gd name="T54" fmla="*/ 224 w 224"/>
                <a:gd name="T55" fmla="*/ 14 h 140"/>
                <a:gd name="T56" fmla="*/ 224 w 224"/>
                <a:gd name="T57" fmla="*/ 23 h 140"/>
                <a:gd name="T58" fmla="*/ 221 w 224"/>
                <a:gd name="T59" fmla="*/ 38 h 140"/>
                <a:gd name="T60" fmla="*/ 218 w 224"/>
                <a:gd name="T61" fmla="*/ 62 h 140"/>
                <a:gd name="T62" fmla="*/ 215 w 224"/>
                <a:gd name="T63" fmla="*/ 86 h 140"/>
                <a:gd name="T64" fmla="*/ 215 w 224"/>
                <a:gd name="T65" fmla="*/ 104 h 140"/>
                <a:gd name="T66" fmla="*/ 215 w 224"/>
                <a:gd name="T67" fmla="*/ 116 h 140"/>
                <a:gd name="T68" fmla="*/ 209 w 224"/>
                <a:gd name="T69" fmla="*/ 128 h 140"/>
                <a:gd name="T70" fmla="*/ 200 w 224"/>
                <a:gd name="T71" fmla="*/ 137 h 140"/>
                <a:gd name="T72" fmla="*/ 188 w 224"/>
                <a:gd name="T73" fmla="*/ 140 h 140"/>
                <a:gd name="T74" fmla="*/ 179 w 224"/>
                <a:gd name="T75" fmla="*/ 140 h 140"/>
                <a:gd name="T76" fmla="*/ 167 w 224"/>
                <a:gd name="T77" fmla="*/ 140 h 140"/>
                <a:gd name="T78" fmla="*/ 155 w 224"/>
                <a:gd name="T79" fmla="*/ 140 h 140"/>
                <a:gd name="T80" fmla="*/ 140 w 224"/>
                <a:gd name="T81" fmla="*/ 140 h 140"/>
                <a:gd name="T82" fmla="*/ 128 w 224"/>
                <a:gd name="T83" fmla="*/ 140 h 140"/>
                <a:gd name="T84" fmla="*/ 116 w 224"/>
                <a:gd name="T85" fmla="*/ 140 h 140"/>
                <a:gd name="T86" fmla="*/ 104 w 224"/>
                <a:gd name="T87" fmla="*/ 140 h 140"/>
                <a:gd name="T88" fmla="*/ 98 w 224"/>
                <a:gd name="T89" fmla="*/ 140 h 140"/>
                <a:gd name="T90" fmla="*/ 92 w 224"/>
                <a:gd name="T91" fmla="*/ 137 h 140"/>
                <a:gd name="T92" fmla="*/ 92 w 224"/>
                <a:gd name="T93" fmla="*/ 128 h 140"/>
                <a:gd name="T94" fmla="*/ 104 w 224"/>
                <a:gd name="T95" fmla="*/ 119 h 140"/>
                <a:gd name="T96" fmla="*/ 122 w 224"/>
                <a:gd name="T97" fmla="*/ 110 h 140"/>
                <a:gd name="T98" fmla="*/ 101 w 224"/>
                <a:gd name="T99" fmla="*/ 107 h 140"/>
                <a:gd name="T100" fmla="*/ 86 w 224"/>
                <a:gd name="T101" fmla="*/ 101 h 140"/>
                <a:gd name="T102" fmla="*/ 71 w 224"/>
                <a:gd name="T103" fmla="*/ 98 h 140"/>
                <a:gd name="T104" fmla="*/ 62 w 224"/>
                <a:gd name="T105" fmla="*/ 92 h 140"/>
                <a:gd name="T106" fmla="*/ 50 w 224"/>
                <a:gd name="T107" fmla="*/ 89 h 140"/>
                <a:gd name="T108" fmla="*/ 45 w 224"/>
                <a:gd name="T109" fmla="*/ 86 h 140"/>
                <a:gd name="T110" fmla="*/ 36 w 224"/>
                <a:gd name="T111" fmla="*/ 80 h 140"/>
                <a:gd name="T112" fmla="*/ 30 w 224"/>
                <a:gd name="T11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40">
                  <a:moveTo>
                    <a:pt x="30" y="77"/>
                  </a:moveTo>
                  <a:lnTo>
                    <a:pt x="27" y="77"/>
                  </a:lnTo>
                  <a:lnTo>
                    <a:pt x="21" y="74"/>
                  </a:lnTo>
                  <a:lnTo>
                    <a:pt x="18" y="71"/>
                  </a:lnTo>
                  <a:lnTo>
                    <a:pt x="12" y="68"/>
                  </a:lnTo>
                  <a:lnTo>
                    <a:pt x="6" y="59"/>
                  </a:lnTo>
                  <a:lnTo>
                    <a:pt x="0" y="50"/>
                  </a:lnTo>
                  <a:lnTo>
                    <a:pt x="0" y="41"/>
                  </a:lnTo>
                  <a:lnTo>
                    <a:pt x="6" y="32"/>
                  </a:lnTo>
                  <a:lnTo>
                    <a:pt x="12" y="29"/>
                  </a:lnTo>
                  <a:lnTo>
                    <a:pt x="18" y="26"/>
                  </a:lnTo>
                  <a:lnTo>
                    <a:pt x="24" y="26"/>
                  </a:lnTo>
                  <a:lnTo>
                    <a:pt x="30" y="23"/>
                  </a:lnTo>
                  <a:lnTo>
                    <a:pt x="42" y="20"/>
                  </a:lnTo>
                  <a:lnTo>
                    <a:pt x="62" y="14"/>
                  </a:lnTo>
                  <a:lnTo>
                    <a:pt x="83" y="12"/>
                  </a:lnTo>
                  <a:lnTo>
                    <a:pt x="107" y="9"/>
                  </a:lnTo>
                  <a:lnTo>
                    <a:pt x="119" y="9"/>
                  </a:lnTo>
                  <a:lnTo>
                    <a:pt x="134" y="6"/>
                  </a:lnTo>
                  <a:lnTo>
                    <a:pt x="152" y="6"/>
                  </a:lnTo>
                  <a:lnTo>
                    <a:pt x="167" y="3"/>
                  </a:lnTo>
                  <a:lnTo>
                    <a:pt x="182" y="0"/>
                  </a:lnTo>
                  <a:lnTo>
                    <a:pt x="194" y="0"/>
                  </a:lnTo>
                  <a:lnTo>
                    <a:pt x="203" y="0"/>
                  </a:lnTo>
                  <a:lnTo>
                    <a:pt x="209" y="0"/>
                  </a:lnTo>
                  <a:lnTo>
                    <a:pt x="215" y="6"/>
                  </a:lnTo>
                  <a:lnTo>
                    <a:pt x="221" y="9"/>
                  </a:lnTo>
                  <a:lnTo>
                    <a:pt x="224" y="14"/>
                  </a:lnTo>
                  <a:lnTo>
                    <a:pt x="224" y="23"/>
                  </a:lnTo>
                  <a:lnTo>
                    <a:pt x="221" y="38"/>
                  </a:lnTo>
                  <a:lnTo>
                    <a:pt x="218" y="62"/>
                  </a:lnTo>
                  <a:lnTo>
                    <a:pt x="215" y="86"/>
                  </a:lnTo>
                  <a:lnTo>
                    <a:pt x="215" y="104"/>
                  </a:lnTo>
                  <a:lnTo>
                    <a:pt x="215" y="116"/>
                  </a:lnTo>
                  <a:lnTo>
                    <a:pt x="209" y="128"/>
                  </a:lnTo>
                  <a:lnTo>
                    <a:pt x="200" y="137"/>
                  </a:lnTo>
                  <a:lnTo>
                    <a:pt x="188" y="140"/>
                  </a:lnTo>
                  <a:lnTo>
                    <a:pt x="179" y="140"/>
                  </a:lnTo>
                  <a:lnTo>
                    <a:pt x="167" y="140"/>
                  </a:lnTo>
                  <a:lnTo>
                    <a:pt x="155" y="140"/>
                  </a:lnTo>
                  <a:lnTo>
                    <a:pt x="140" y="140"/>
                  </a:lnTo>
                  <a:lnTo>
                    <a:pt x="128" y="140"/>
                  </a:lnTo>
                  <a:lnTo>
                    <a:pt x="116" y="140"/>
                  </a:lnTo>
                  <a:lnTo>
                    <a:pt x="104" y="140"/>
                  </a:lnTo>
                  <a:lnTo>
                    <a:pt x="98" y="140"/>
                  </a:lnTo>
                  <a:lnTo>
                    <a:pt x="92" y="137"/>
                  </a:lnTo>
                  <a:lnTo>
                    <a:pt x="92" y="128"/>
                  </a:lnTo>
                  <a:lnTo>
                    <a:pt x="104" y="119"/>
                  </a:lnTo>
                  <a:lnTo>
                    <a:pt x="122" y="110"/>
                  </a:lnTo>
                  <a:lnTo>
                    <a:pt x="101" y="107"/>
                  </a:lnTo>
                  <a:lnTo>
                    <a:pt x="86" y="101"/>
                  </a:lnTo>
                  <a:lnTo>
                    <a:pt x="71" y="98"/>
                  </a:lnTo>
                  <a:lnTo>
                    <a:pt x="62" y="92"/>
                  </a:lnTo>
                  <a:lnTo>
                    <a:pt x="50" y="89"/>
                  </a:lnTo>
                  <a:lnTo>
                    <a:pt x="45" y="86"/>
                  </a:lnTo>
                  <a:lnTo>
                    <a:pt x="36" y="80"/>
                  </a:lnTo>
                  <a:lnTo>
                    <a:pt x="30" y="77"/>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37" name="Freeform 9"/>
            <p:cNvSpPr>
              <a:spLocks noChangeAspect="1"/>
            </p:cNvSpPr>
            <p:nvPr/>
          </p:nvSpPr>
          <p:spPr bwMode="auto">
            <a:xfrm>
              <a:off x="1012" y="2491"/>
              <a:ext cx="34" cy="28"/>
            </a:xfrm>
            <a:custGeom>
              <a:avLst/>
              <a:gdLst>
                <a:gd name="T0" fmla="*/ 48 w 50"/>
                <a:gd name="T1" fmla="*/ 39 h 51"/>
                <a:gd name="T2" fmla="*/ 50 w 50"/>
                <a:gd name="T3" fmla="*/ 30 h 51"/>
                <a:gd name="T4" fmla="*/ 50 w 50"/>
                <a:gd name="T5" fmla="*/ 21 h 51"/>
                <a:gd name="T6" fmla="*/ 48 w 50"/>
                <a:gd name="T7" fmla="*/ 12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6 w 50"/>
                <a:gd name="T23" fmla="*/ 36 h 51"/>
                <a:gd name="T24" fmla="*/ 12 w 50"/>
                <a:gd name="T25" fmla="*/ 45 h 51"/>
                <a:gd name="T26" fmla="*/ 21 w 50"/>
                <a:gd name="T27" fmla="*/ 51 h 51"/>
                <a:gd name="T28" fmla="*/ 30 w 50"/>
                <a:gd name="T29" fmla="*/ 51 h 51"/>
                <a:gd name="T30" fmla="*/ 39 w 50"/>
                <a:gd name="T31" fmla="*/ 45 h 51"/>
                <a:gd name="T32" fmla="*/ 48 w 50"/>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8" y="39"/>
                  </a:moveTo>
                  <a:lnTo>
                    <a:pt x="50" y="30"/>
                  </a:lnTo>
                  <a:lnTo>
                    <a:pt x="50" y="21"/>
                  </a:lnTo>
                  <a:lnTo>
                    <a:pt x="48" y="12"/>
                  </a:lnTo>
                  <a:lnTo>
                    <a:pt x="42" y="6"/>
                  </a:lnTo>
                  <a:lnTo>
                    <a:pt x="33" y="0"/>
                  </a:lnTo>
                  <a:lnTo>
                    <a:pt x="24" y="0"/>
                  </a:lnTo>
                  <a:lnTo>
                    <a:pt x="15" y="3"/>
                  </a:lnTo>
                  <a:lnTo>
                    <a:pt x="6" y="9"/>
                  </a:lnTo>
                  <a:lnTo>
                    <a:pt x="0" y="18"/>
                  </a:lnTo>
                  <a:lnTo>
                    <a:pt x="0" y="27"/>
                  </a:lnTo>
                  <a:lnTo>
                    <a:pt x="6" y="36"/>
                  </a:lnTo>
                  <a:lnTo>
                    <a:pt x="12" y="45"/>
                  </a:lnTo>
                  <a:lnTo>
                    <a:pt x="21" y="51"/>
                  </a:lnTo>
                  <a:lnTo>
                    <a:pt x="30" y="51"/>
                  </a:lnTo>
                  <a:lnTo>
                    <a:pt x="39" y="45"/>
                  </a:lnTo>
                  <a:lnTo>
                    <a:pt x="48"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38" name="Freeform 10"/>
            <p:cNvSpPr>
              <a:spLocks noChangeAspect="1"/>
            </p:cNvSpPr>
            <p:nvPr/>
          </p:nvSpPr>
          <p:spPr bwMode="auto">
            <a:xfrm>
              <a:off x="551" y="2283"/>
              <a:ext cx="497" cy="354"/>
            </a:xfrm>
            <a:custGeom>
              <a:avLst/>
              <a:gdLst>
                <a:gd name="T0" fmla="*/ 0 w 725"/>
                <a:gd name="T1" fmla="*/ 87 h 654"/>
                <a:gd name="T2" fmla="*/ 32 w 725"/>
                <a:gd name="T3" fmla="*/ 21 h 654"/>
                <a:gd name="T4" fmla="*/ 98 w 725"/>
                <a:gd name="T5" fmla="*/ 0 h 654"/>
                <a:gd name="T6" fmla="*/ 161 w 725"/>
                <a:gd name="T7" fmla="*/ 33 h 654"/>
                <a:gd name="T8" fmla="*/ 185 w 725"/>
                <a:gd name="T9" fmla="*/ 93 h 654"/>
                <a:gd name="T10" fmla="*/ 194 w 725"/>
                <a:gd name="T11" fmla="*/ 141 h 654"/>
                <a:gd name="T12" fmla="*/ 224 w 725"/>
                <a:gd name="T13" fmla="*/ 227 h 654"/>
                <a:gd name="T14" fmla="*/ 260 w 725"/>
                <a:gd name="T15" fmla="*/ 368 h 654"/>
                <a:gd name="T16" fmla="*/ 274 w 725"/>
                <a:gd name="T17" fmla="*/ 451 h 654"/>
                <a:gd name="T18" fmla="*/ 286 w 725"/>
                <a:gd name="T19" fmla="*/ 469 h 654"/>
                <a:gd name="T20" fmla="*/ 319 w 725"/>
                <a:gd name="T21" fmla="*/ 472 h 654"/>
                <a:gd name="T22" fmla="*/ 370 w 725"/>
                <a:gd name="T23" fmla="*/ 463 h 654"/>
                <a:gd name="T24" fmla="*/ 433 w 725"/>
                <a:gd name="T25" fmla="*/ 442 h 654"/>
                <a:gd name="T26" fmla="*/ 501 w 725"/>
                <a:gd name="T27" fmla="*/ 424 h 654"/>
                <a:gd name="T28" fmla="*/ 561 w 725"/>
                <a:gd name="T29" fmla="*/ 418 h 654"/>
                <a:gd name="T30" fmla="*/ 603 w 725"/>
                <a:gd name="T31" fmla="*/ 406 h 654"/>
                <a:gd name="T32" fmla="*/ 645 w 725"/>
                <a:gd name="T33" fmla="*/ 391 h 654"/>
                <a:gd name="T34" fmla="*/ 681 w 725"/>
                <a:gd name="T35" fmla="*/ 382 h 654"/>
                <a:gd name="T36" fmla="*/ 699 w 725"/>
                <a:gd name="T37" fmla="*/ 382 h 654"/>
                <a:gd name="T38" fmla="*/ 708 w 725"/>
                <a:gd name="T39" fmla="*/ 385 h 654"/>
                <a:gd name="T40" fmla="*/ 722 w 725"/>
                <a:gd name="T41" fmla="*/ 397 h 654"/>
                <a:gd name="T42" fmla="*/ 725 w 725"/>
                <a:gd name="T43" fmla="*/ 421 h 654"/>
                <a:gd name="T44" fmla="*/ 720 w 725"/>
                <a:gd name="T45" fmla="*/ 433 h 654"/>
                <a:gd name="T46" fmla="*/ 717 w 725"/>
                <a:gd name="T47" fmla="*/ 433 h 654"/>
                <a:gd name="T48" fmla="*/ 693 w 725"/>
                <a:gd name="T49" fmla="*/ 454 h 654"/>
                <a:gd name="T50" fmla="*/ 600 w 725"/>
                <a:gd name="T51" fmla="*/ 505 h 654"/>
                <a:gd name="T52" fmla="*/ 478 w 725"/>
                <a:gd name="T53" fmla="*/ 562 h 654"/>
                <a:gd name="T54" fmla="*/ 373 w 725"/>
                <a:gd name="T55" fmla="*/ 609 h 654"/>
                <a:gd name="T56" fmla="*/ 316 w 725"/>
                <a:gd name="T57" fmla="*/ 630 h 654"/>
                <a:gd name="T58" fmla="*/ 277 w 725"/>
                <a:gd name="T59" fmla="*/ 645 h 654"/>
                <a:gd name="T60" fmla="*/ 245 w 725"/>
                <a:gd name="T61" fmla="*/ 654 h 654"/>
                <a:gd name="T62" fmla="*/ 221 w 725"/>
                <a:gd name="T63" fmla="*/ 654 h 654"/>
                <a:gd name="T64" fmla="*/ 206 w 725"/>
                <a:gd name="T65" fmla="*/ 645 h 654"/>
                <a:gd name="T66" fmla="*/ 191 w 725"/>
                <a:gd name="T67" fmla="*/ 627 h 654"/>
                <a:gd name="T68" fmla="*/ 173 w 725"/>
                <a:gd name="T69" fmla="*/ 591 h 654"/>
                <a:gd name="T70" fmla="*/ 143 w 725"/>
                <a:gd name="T71" fmla="*/ 520 h 654"/>
                <a:gd name="T72" fmla="*/ 107 w 725"/>
                <a:gd name="T73" fmla="*/ 427 h 654"/>
                <a:gd name="T74" fmla="*/ 74 w 725"/>
                <a:gd name="T75" fmla="*/ 344 h 654"/>
                <a:gd name="T76" fmla="*/ 44 w 725"/>
                <a:gd name="T77" fmla="*/ 266 h 654"/>
                <a:gd name="T78" fmla="*/ 15 w 725"/>
                <a:gd name="T79" fmla="*/ 1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54">
                  <a:moveTo>
                    <a:pt x="6" y="138"/>
                  </a:moveTo>
                  <a:lnTo>
                    <a:pt x="0" y="87"/>
                  </a:lnTo>
                  <a:lnTo>
                    <a:pt x="9" y="48"/>
                  </a:lnTo>
                  <a:lnTo>
                    <a:pt x="32" y="21"/>
                  </a:lnTo>
                  <a:lnTo>
                    <a:pt x="65" y="3"/>
                  </a:lnTo>
                  <a:lnTo>
                    <a:pt x="98" y="0"/>
                  </a:lnTo>
                  <a:lnTo>
                    <a:pt x="134" y="12"/>
                  </a:lnTo>
                  <a:lnTo>
                    <a:pt x="161" y="33"/>
                  </a:lnTo>
                  <a:lnTo>
                    <a:pt x="179" y="72"/>
                  </a:lnTo>
                  <a:lnTo>
                    <a:pt x="185" y="93"/>
                  </a:lnTo>
                  <a:lnTo>
                    <a:pt x="188" y="117"/>
                  </a:lnTo>
                  <a:lnTo>
                    <a:pt x="194" y="141"/>
                  </a:lnTo>
                  <a:lnTo>
                    <a:pt x="203" y="162"/>
                  </a:lnTo>
                  <a:lnTo>
                    <a:pt x="224" y="227"/>
                  </a:lnTo>
                  <a:lnTo>
                    <a:pt x="245" y="296"/>
                  </a:lnTo>
                  <a:lnTo>
                    <a:pt x="260" y="368"/>
                  </a:lnTo>
                  <a:lnTo>
                    <a:pt x="271" y="439"/>
                  </a:lnTo>
                  <a:lnTo>
                    <a:pt x="274" y="451"/>
                  </a:lnTo>
                  <a:lnTo>
                    <a:pt x="280" y="460"/>
                  </a:lnTo>
                  <a:lnTo>
                    <a:pt x="286" y="469"/>
                  </a:lnTo>
                  <a:lnTo>
                    <a:pt x="295" y="472"/>
                  </a:lnTo>
                  <a:lnTo>
                    <a:pt x="319" y="472"/>
                  </a:lnTo>
                  <a:lnTo>
                    <a:pt x="343" y="469"/>
                  </a:lnTo>
                  <a:lnTo>
                    <a:pt x="370" y="463"/>
                  </a:lnTo>
                  <a:lnTo>
                    <a:pt x="400" y="454"/>
                  </a:lnTo>
                  <a:lnTo>
                    <a:pt x="433" y="442"/>
                  </a:lnTo>
                  <a:lnTo>
                    <a:pt x="466" y="433"/>
                  </a:lnTo>
                  <a:lnTo>
                    <a:pt x="501" y="424"/>
                  </a:lnTo>
                  <a:lnTo>
                    <a:pt x="543" y="421"/>
                  </a:lnTo>
                  <a:lnTo>
                    <a:pt x="561" y="418"/>
                  </a:lnTo>
                  <a:lnTo>
                    <a:pt x="582" y="412"/>
                  </a:lnTo>
                  <a:lnTo>
                    <a:pt x="603" y="406"/>
                  </a:lnTo>
                  <a:lnTo>
                    <a:pt x="624" y="400"/>
                  </a:lnTo>
                  <a:lnTo>
                    <a:pt x="645" y="391"/>
                  </a:lnTo>
                  <a:lnTo>
                    <a:pt x="663" y="385"/>
                  </a:lnTo>
                  <a:lnTo>
                    <a:pt x="681" y="382"/>
                  </a:lnTo>
                  <a:lnTo>
                    <a:pt x="693" y="382"/>
                  </a:lnTo>
                  <a:lnTo>
                    <a:pt x="699" y="382"/>
                  </a:lnTo>
                  <a:lnTo>
                    <a:pt x="705" y="385"/>
                  </a:lnTo>
                  <a:lnTo>
                    <a:pt x="708" y="385"/>
                  </a:lnTo>
                  <a:lnTo>
                    <a:pt x="714" y="388"/>
                  </a:lnTo>
                  <a:lnTo>
                    <a:pt x="722" y="397"/>
                  </a:lnTo>
                  <a:lnTo>
                    <a:pt x="725" y="409"/>
                  </a:lnTo>
                  <a:lnTo>
                    <a:pt x="725" y="421"/>
                  </a:lnTo>
                  <a:lnTo>
                    <a:pt x="722" y="430"/>
                  </a:lnTo>
                  <a:lnTo>
                    <a:pt x="720" y="433"/>
                  </a:lnTo>
                  <a:lnTo>
                    <a:pt x="720" y="433"/>
                  </a:lnTo>
                  <a:lnTo>
                    <a:pt x="717" y="433"/>
                  </a:lnTo>
                  <a:lnTo>
                    <a:pt x="717" y="436"/>
                  </a:lnTo>
                  <a:lnTo>
                    <a:pt x="693" y="454"/>
                  </a:lnTo>
                  <a:lnTo>
                    <a:pt x="654" y="478"/>
                  </a:lnTo>
                  <a:lnTo>
                    <a:pt x="600" y="505"/>
                  </a:lnTo>
                  <a:lnTo>
                    <a:pt x="540" y="535"/>
                  </a:lnTo>
                  <a:lnTo>
                    <a:pt x="478" y="562"/>
                  </a:lnTo>
                  <a:lnTo>
                    <a:pt x="421" y="588"/>
                  </a:lnTo>
                  <a:lnTo>
                    <a:pt x="373" y="609"/>
                  </a:lnTo>
                  <a:lnTo>
                    <a:pt x="340" y="621"/>
                  </a:lnTo>
                  <a:lnTo>
                    <a:pt x="316" y="630"/>
                  </a:lnTo>
                  <a:lnTo>
                    <a:pt x="295" y="636"/>
                  </a:lnTo>
                  <a:lnTo>
                    <a:pt x="277" y="645"/>
                  </a:lnTo>
                  <a:lnTo>
                    <a:pt x="260" y="648"/>
                  </a:lnTo>
                  <a:lnTo>
                    <a:pt x="245" y="654"/>
                  </a:lnTo>
                  <a:lnTo>
                    <a:pt x="233" y="654"/>
                  </a:lnTo>
                  <a:lnTo>
                    <a:pt x="221" y="654"/>
                  </a:lnTo>
                  <a:lnTo>
                    <a:pt x="215" y="651"/>
                  </a:lnTo>
                  <a:lnTo>
                    <a:pt x="206" y="645"/>
                  </a:lnTo>
                  <a:lnTo>
                    <a:pt x="197" y="636"/>
                  </a:lnTo>
                  <a:lnTo>
                    <a:pt x="191" y="627"/>
                  </a:lnTo>
                  <a:lnTo>
                    <a:pt x="182" y="609"/>
                  </a:lnTo>
                  <a:lnTo>
                    <a:pt x="173" y="591"/>
                  </a:lnTo>
                  <a:lnTo>
                    <a:pt x="161" y="562"/>
                  </a:lnTo>
                  <a:lnTo>
                    <a:pt x="143" y="520"/>
                  </a:lnTo>
                  <a:lnTo>
                    <a:pt x="125" y="475"/>
                  </a:lnTo>
                  <a:lnTo>
                    <a:pt x="107" y="427"/>
                  </a:lnTo>
                  <a:lnTo>
                    <a:pt x="89" y="382"/>
                  </a:lnTo>
                  <a:lnTo>
                    <a:pt x="74" y="344"/>
                  </a:lnTo>
                  <a:lnTo>
                    <a:pt x="62" y="314"/>
                  </a:lnTo>
                  <a:lnTo>
                    <a:pt x="44" y="266"/>
                  </a:lnTo>
                  <a:lnTo>
                    <a:pt x="30" y="212"/>
                  </a:lnTo>
                  <a:lnTo>
                    <a:pt x="15" y="168"/>
                  </a:lnTo>
                  <a:lnTo>
                    <a:pt x="6" y="13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39" name="Freeform 11"/>
            <p:cNvSpPr>
              <a:spLocks noChangeAspect="1"/>
            </p:cNvSpPr>
            <p:nvPr/>
          </p:nvSpPr>
          <p:spPr bwMode="auto">
            <a:xfrm>
              <a:off x="1012" y="2491"/>
              <a:ext cx="34" cy="28"/>
            </a:xfrm>
            <a:custGeom>
              <a:avLst/>
              <a:gdLst>
                <a:gd name="T0" fmla="*/ 45 w 50"/>
                <a:gd name="T1" fmla="*/ 42 h 51"/>
                <a:gd name="T2" fmla="*/ 50 w 50"/>
                <a:gd name="T3" fmla="*/ 33 h 51"/>
                <a:gd name="T4" fmla="*/ 50 w 50"/>
                <a:gd name="T5" fmla="*/ 24 h 51"/>
                <a:gd name="T6" fmla="*/ 48 w 50"/>
                <a:gd name="T7" fmla="*/ 15 h 51"/>
                <a:gd name="T8" fmla="*/ 42 w 50"/>
                <a:gd name="T9" fmla="*/ 6 h 51"/>
                <a:gd name="T10" fmla="*/ 33 w 50"/>
                <a:gd name="T11" fmla="*/ 0 h 51"/>
                <a:gd name="T12" fmla="*/ 24 w 50"/>
                <a:gd name="T13" fmla="*/ 0 h 51"/>
                <a:gd name="T14" fmla="*/ 15 w 50"/>
                <a:gd name="T15" fmla="*/ 3 h 51"/>
                <a:gd name="T16" fmla="*/ 6 w 50"/>
                <a:gd name="T17" fmla="*/ 9 h 51"/>
                <a:gd name="T18" fmla="*/ 0 w 50"/>
                <a:gd name="T19" fmla="*/ 18 h 51"/>
                <a:gd name="T20" fmla="*/ 0 w 50"/>
                <a:gd name="T21" fmla="*/ 27 h 51"/>
                <a:gd name="T22" fmla="*/ 3 w 50"/>
                <a:gd name="T23" fmla="*/ 36 h 51"/>
                <a:gd name="T24" fmla="*/ 9 w 50"/>
                <a:gd name="T25" fmla="*/ 45 h 51"/>
                <a:gd name="T26" fmla="*/ 18 w 50"/>
                <a:gd name="T27" fmla="*/ 51 h 51"/>
                <a:gd name="T28" fmla="*/ 27 w 50"/>
                <a:gd name="T29" fmla="*/ 51 h 51"/>
                <a:gd name="T30" fmla="*/ 36 w 50"/>
                <a:gd name="T31" fmla="*/ 48 h 51"/>
                <a:gd name="T32" fmla="*/ 45 w 50"/>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45" y="42"/>
                  </a:moveTo>
                  <a:lnTo>
                    <a:pt x="50" y="33"/>
                  </a:lnTo>
                  <a:lnTo>
                    <a:pt x="50"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40" name="Freeform 12"/>
            <p:cNvSpPr>
              <a:spLocks noChangeAspect="1"/>
            </p:cNvSpPr>
            <p:nvPr/>
          </p:nvSpPr>
          <p:spPr bwMode="auto">
            <a:xfrm>
              <a:off x="598" y="2335"/>
              <a:ext cx="35" cy="28"/>
            </a:xfrm>
            <a:custGeom>
              <a:avLst/>
              <a:gdLst>
                <a:gd name="T0" fmla="*/ 45 w 51"/>
                <a:gd name="T1" fmla="*/ 42 h 51"/>
                <a:gd name="T2" fmla="*/ 51 w 51"/>
                <a:gd name="T3" fmla="*/ 33 h 51"/>
                <a:gd name="T4" fmla="*/ 51 w 51"/>
                <a:gd name="T5" fmla="*/ 24 h 51"/>
                <a:gd name="T6" fmla="*/ 48 w 51"/>
                <a:gd name="T7" fmla="*/ 15 h 51"/>
                <a:gd name="T8" fmla="*/ 42 w 51"/>
                <a:gd name="T9" fmla="*/ 6 h 51"/>
                <a:gd name="T10" fmla="*/ 33 w 51"/>
                <a:gd name="T11" fmla="*/ 0 h 51"/>
                <a:gd name="T12" fmla="*/ 24 w 51"/>
                <a:gd name="T13" fmla="*/ 0 h 51"/>
                <a:gd name="T14" fmla="*/ 15 w 51"/>
                <a:gd name="T15" fmla="*/ 3 h 51"/>
                <a:gd name="T16" fmla="*/ 6 w 51"/>
                <a:gd name="T17" fmla="*/ 9 h 51"/>
                <a:gd name="T18" fmla="*/ 0 w 51"/>
                <a:gd name="T19" fmla="*/ 18 h 51"/>
                <a:gd name="T20" fmla="*/ 0 w 51"/>
                <a:gd name="T21" fmla="*/ 27 h 51"/>
                <a:gd name="T22" fmla="*/ 3 w 51"/>
                <a:gd name="T23" fmla="*/ 36 h 51"/>
                <a:gd name="T24" fmla="*/ 9 w 51"/>
                <a:gd name="T25" fmla="*/ 45 h 51"/>
                <a:gd name="T26" fmla="*/ 18 w 51"/>
                <a:gd name="T27" fmla="*/ 51 h 51"/>
                <a:gd name="T28" fmla="*/ 27 w 51"/>
                <a:gd name="T29" fmla="*/ 51 h 51"/>
                <a:gd name="T30" fmla="*/ 36 w 51"/>
                <a:gd name="T31" fmla="*/ 48 h 51"/>
                <a:gd name="T32" fmla="*/ 45 w 51"/>
                <a:gd name="T3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45" y="42"/>
                  </a:moveTo>
                  <a:lnTo>
                    <a:pt x="51" y="33"/>
                  </a:lnTo>
                  <a:lnTo>
                    <a:pt x="51" y="24"/>
                  </a:lnTo>
                  <a:lnTo>
                    <a:pt x="48" y="15"/>
                  </a:lnTo>
                  <a:lnTo>
                    <a:pt x="42" y="6"/>
                  </a:lnTo>
                  <a:lnTo>
                    <a:pt x="33" y="0"/>
                  </a:lnTo>
                  <a:lnTo>
                    <a:pt x="24" y="0"/>
                  </a:lnTo>
                  <a:lnTo>
                    <a:pt x="15" y="3"/>
                  </a:lnTo>
                  <a:lnTo>
                    <a:pt x="6" y="9"/>
                  </a:lnTo>
                  <a:lnTo>
                    <a:pt x="0" y="18"/>
                  </a:lnTo>
                  <a:lnTo>
                    <a:pt x="0" y="27"/>
                  </a:lnTo>
                  <a:lnTo>
                    <a:pt x="3" y="36"/>
                  </a:lnTo>
                  <a:lnTo>
                    <a:pt x="9" y="45"/>
                  </a:lnTo>
                  <a:lnTo>
                    <a:pt x="18" y="51"/>
                  </a:lnTo>
                  <a:lnTo>
                    <a:pt x="27" y="51"/>
                  </a:lnTo>
                  <a:lnTo>
                    <a:pt x="36" y="48"/>
                  </a:lnTo>
                  <a:lnTo>
                    <a:pt x="45" y="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41" name="Freeform 13"/>
            <p:cNvSpPr>
              <a:spLocks noChangeAspect="1"/>
            </p:cNvSpPr>
            <p:nvPr/>
          </p:nvSpPr>
          <p:spPr bwMode="auto">
            <a:xfrm>
              <a:off x="539" y="2280"/>
              <a:ext cx="490" cy="368"/>
            </a:xfrm>
            <a:custGeom>
              <a:avLst/>
              <a:gdLst>
                <a:gd name="T0" fmla="*/ 116 w 714"/>
                <a:gd name="T1" fmla="*/ 0 h 681"/>
                <a:gd name="T2" fmla="*/ 146 w 714"/>
                <a:gd name="T3" fmla="*/ 6 h 681"/>
                <a:gd name="T4" fmla="*/ 179 w 714"/>
                <a:gd name="T5" fmla="*/ 24 h 681"/>
                <a:gd name="T6" fmla="*/ 209 w 714"/>
                <a:gd name="T7" fmla="*/ 57 h 681"/>
                <a:gd name="T8" fmla="*/ 236 w 714"/>
                <a:gd name="T9" fmla="*/ 138 h 681"/>
                <a:gd name="T10" fmla="*/ 260 w 714"/>
                <a:gd name="T11" fmla="*/ 239 h 681"/>
                <a:gd name="T12" fmla="*/ 278 w 714"/>
                <a:gd name="T13" fmla="*/ 269 h 681"/>
                <a:gd name="T14" fmla="*/ 283 w 714"/>
                <a:gd name="T15" fmla="*/ 296 h 681"/>
                <a:gd name="T16" fmla="*/ 289 w 714"/>
                <a:gd name="T17" fmla="*/ 335 h 681"/>
                <a:gd name="T18" fmla="*/ 310 w 714"/>
                <a:gd name="T19" fmla="*/ 409 h 681"/>
                <a:gd name="T20" fmla="*/ 325 w 714"/>
                <a:gd name="T21" fmla="*/ 430 h 681"/>
                <a:gd name="T22" fmla="*/ 349 w 714"/>
                <a:gd name="T23" fmla="*/ 424 h 681"/>
                <a:gd name="T24" fmla="*/ 373 w 714"/>
                <a:gd name="T25" fmla="*/ 427 h 681"/>
                <a:gd name="T26" fmla="*/ 388 w 714"/>
                <a:gd name="T27" fmla="*/ 421 h 681"/>
                <a:gd name="T28" fmla="*/ 409 w 714"/>
                <a:gd name="T29" fmla="*/ 424 h 681"/>
                <a:gd name="T30" fmla="*/ 439 w 714"/>
                <a:gd name="T31" fmla="*/ 421 h 681"/>
                <a:gd name="T32" fmla="*/ 469 w 714"/>
                <a:gd name="T33" fmla="*/ 412 h 681"/>
                <a:gd name="T34" fmla="*/ 502 w 714"/>
                <a:gd name="T35" fmla="*/ 406 h 681"/>
                <a:gd name="T36" fmla="*/ 534 w 714"/>
                <a:gd name="T37" fmla="*/ 400 h 681"/>
                <a:gd name="T38" fmla="*/ 558 w 714"/>
                <a:gd name="T39" fmla="*/ 400 h 681"/>
                <a:gd name="T40" fmla="*/ 579 w 714"/>
                <a:gd name="T41" fmla="*/ 400 h 681"/>
                <a:gd name="T42" fmla="*/ 618 w 714"/>
                <a:gd name="T43" fmla="*/ 394 h 681"/>
                <a:gd name="T44" fmla="*/ 657 w 714"/>
                <a:gd name="T45" fmla="*/ 388 h 681"/>
                <a:gd name="T46" fmla="*/ 684 w 714"/>
                <a:gd name="T47" fmla="*/ 382 h 681"/>
                <a:gd name="T48" fmla="*/ 699 w 714"/>
                <a:gd name="T49" fmla="*/ 403 h 681"/>
                <a:gd name="T50" fmla="*/ 714 w 714"/>
                <a:gd name="T51" fmla="*/ 475 h 681"/>
                <a:gd name="T52" fmla="*/ 687 w 714"/>
                <a:gd name="T53" fmla="*/ 496 h 681"/>
                <a:gd name="T54" fmla="*/ 648 w 714"/>
                <a:gd name="T55" fmla="*/ 508 h 681"/>
                <a:gd name="T56" fmla="*/ 624 w 714"/>
                <a:gd name="T57" fmla="*/ 526 h 681"/>
                <a:gd name="T58" fmla="*/ 594 w 714"/>
                <a:gd name="T59" fmla="*/ 550 h 681"/>
                <a:gd name="T60" fmla="*/ 552 w 714"/>
                <a:gd name="T61" fmla="*/ 571 h 681"/>
                <a:gd name="T62" fmla="*/ 508 w 714"/>
                <a:gd name="T63" fmla="*/ 585 h 681"/>
                <a:gd name="T64" fmla="*/ 478 w 714"/>
                <a:gd name="T65" fmla="*/ 594 h 681"/>
                <a:gd name="T66" fmla="*/ 454 w 714"/>
                <a:gd name="T67" fmla="*/ 609 h 681"/>
                <a:gd name="T68" fmla="*/ 424 w 714"/>
                <a:gd name="T69" fmla="*/ 633 h 681"/>
                <a:gd name="T70" fmla="*/ 391 w 714"/>
                <a:gd name="T71" fmla="*/ 651 h 681"/>
                <a:gd name="T72" fmla="*/ 364 w 714"/>
                <a:gd name="T73" fmla="*/ 660 h 681"/>
                <a:gd name="T74" fmla="*/ 322 w 714"/>
                <a:gd name="T75" fmla="*/ 666 h 681"/>
                <a:gd name="T76" fmla="*/ 275 w 714"/>
                <a:gd name="T77" fmla="*/ 675 h 681"/>
                <a:gd name="T78" fmla="*/ 233 w 714"/>
                <a:gd name="T79" fmla="*/ 681 h 681"/>
                <a:gd name="T80" fmla="*/ 206 w 714"/>
                <a:gd name="T81" fmla="*/ 669 h 681"/>
                <a:gd name="T82" fmla="*/ 188 w 714"/>
                <a:gd name="T83" fmla="*/ 645 h 681"/>
                <a:gd name="T84" fmla="*/ 170 w 714"/>
                <a:gd name="T85" fmla="*/ 606 h 681"/>
                <a:gd name="T86" fmla="*/ 125 w 714"/>
                <a:gd name="T87" fmla="*/ 532 h 681"/>
                <a:gd name="T88" fmla="*/ 98 w 714"/>
                <a:gd name="T89" fmla="*/ 475 h 681"/>
                <a:gd name="T90" fmla="*/ 74 w 714"/>
                <a:gd name="T91" fmla="*/ 385 h 681"/>
                <a:gd name="T92" fmla="*/ 50 w 714"/>
                <a:gd name="T93" fmla="*/ 311 h 681"/>
                <a:gd name="T94" fmla="*/ 6 w 714"/>
                <a:gd name="T95" fmla="*/ 185 h 681"/>
                <a:gd name="T96" fmla="*/ 3 w 714"/>
                <a:gd name="T97" fmla="*/ 120 h 681"/>
                <a:gd name="T98" fmla="*/ 9 w 714"/>
                <a:gd name="T99" fmla="*/ 75 h 681"/>
                <a:gd name="T100" fmla="*/ 33 w 714"/>
                <a:gd name="T101" fmla="*/ 33 h 681"/>
                <a:gd name="T102" fmla="*/ 74 w 714"/>
                <a:gd name="T103" fmla="*/ 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4" h="681">
                  <a:moveTo>
                    <a:pt x="107" y="0"/>
                  </a:moveTo>
                  <a:lnTo>
                    <a:pt x="116" y="0"/>
                  </a:lnTo>
                  <a:lnTo>
                    <a:pt x="131" y="3"/>
                  </a:lnTo>
                  <a:lnTo>
                    <a:pt x="146" y="6"/>
                  </a:lnTo>
                  <a:lnTo>
                    <a:pt x="164" y="12"/>
                  </a:lnTo>
                  <a:lnTo>
                    <a:pt x="179" y="24"/>
                  </a:lnTo>
                  <a:lnTo>
                    <a:pt x="197" y="39"/>
                  </a:lnTo>
                  <a:lnTo>
                    <a:pt x="209" y="57"/>
                  </a:lnTo>
                  <a:lnTo>
                    <a:pt x="221" y="81"/>
                  </a:lnTo>
                  <a:lnTo>
                    <a:pt x="236" y="138"/>
                  </a:lnTo>
                  <a:lnTo>
                    <a:pt x="248" y="194"/>
                  </a:lnTo>
                  <a:lnTo>
                    <a:pt x="260" y="239"/>
                  </a:lnTo>
                  <a:lnTo>
                    <a:pt x="269" y="260"/>
                  </a:lnTo>
                  <a:lnTo>
                    <a:pt x="278" y="269"/>
                  </a:lnTo>
                  <a:lnTo>
                    <a:pt x="280" y="284"/>
                  </a:lnTo>
                  <a:lnTo>
                    <a:pt x="283" y="296"/>
                  </a:lnTo>
                  <a:lnTo>
                    <a:pt x="283" y="311"/>
                  </a:lnTo>
                  <a:lnTo>
                    <a:pt x="289" y="335"/>
                  </a:lnTo>
                  <a:lnTo>
                    <a:pt x="301" y="371"/>
                  </a:lnTo>
                  <a:lnTo>
                    <a:pt x="310" y="409"/>
                  </a:lnTo>
                  <a:lnTo>
                    <a:pt x="316" y="436"/>
                  </a:lnTo>
                  <a:lnTo>
                    <a:pt x="325" y="430"/>
                  </a:lnTo>
                  <a:lnTo>
                    <a:pt x="334" y="424"/>
                  </a:lnTo>
                  <a:lnTo>
                    <a:pt x="349" y="424"/>
                  </a:lnTo>
                  <a:lnTo>
                    <a:pt x="361" y="427"/>
                  </a:lnTo>
                  <a:lnTo>
                    <a:pt x="373" y="427"/>
                  </a:lnTo>
                  <a:lnTo>
                    <a:pt x="379" y="424"/>
                  </a:lnTo>
                  <a:lnTo>
                    <a:pt x="388" y="421"/>
                  </a:lnTo>
                  <a:lnTo>
                    <a:pt x="397" y="421"/>
                  </a:lnTo>
                  <a:lnTo>
                    <a:pt x="409" y="424"/>
                  </a:lnTo>
                  <a:lnTo>
                    <a:pt x="424" y="421"/>
                  </a:lnTo>
                  <a:lnTo>
                    <a:pt x="439" y="421"/>
                  </a:lnTo>
                  <a:lnTo>
                    <a:pt x="457" y="415"/>
                  </a:lnTo>
                  <a:lnTo>
                    <a:pt x="469" y="412"/>
                  </a:lnTo>
                  <a:lnTo>
                    <a:pt x="484" y="409"/>
                  </a:lnTo>
                  <a:lnTo>
                    <a:pt x="502" y="406"/>
                  </a:lnTo>
                  <a:lnTo>
                    <a:pt x="519" y="403"/>
                  </a:lnTo>
                  <a:lnTo>
                    <a:pt x="534" y="400"/>
                  </a:lnTo>
                  <a:lnTo>
                    <a:pt x="546" y="400"/>
                  </a:lnTo>
                  <a:lnTo>
                    <a:pt x="558" y="400"/>
                  </a:lnTo>
                  <a:lnTo>
                    <a:pt x="561" y="403"/>
                  </a:lnTo>
                  <a:lnTo>
                    <a:pt x="579" y="400"/>
                  </a:lnTo>
                  <a:lnTo>
                    <a:pt x="597" y="397"/>
                  </a:lnTo>
                  <a:lnTo>
                    <a:pt x="618" y="394"/>
                  </a:lnTo>
                  <a:lnTo>
                    <a:pt x="639" y="391"/>
                  </a:lnTo>
                  <a:lnTo>
                    <a:pt x="657" y="388"/>
                  </a:lnTo>
                  <a:lnTo>
                    <a:pt x="672" y="385"/>
                  </a:lnTo>
                  <a:lnTo>
                    <a:pt x="684" y="382"/>
                  </a:lnTo>
                  <a:lnTo>
                    <a:pt x="690" y="382"/>
                  </a:lnTo>
                  <a:lnTo>
                    <a:pt x="699" y="403"/>
                  </a:lnTo>
                  <a:lnTo>
                    <a:pt x="708" y="439"/>
                  </a:lnTo>
                  <a:lnTo>
                    <a:pt x="714" y="475"/>
                  </a:lnTo>
                  <a:lnTo>
                    <a:pt x="705" y="493"/>
                  </a:lnTo>
                  <a:lnTo>
                    <a:pt x="687" y="496"/>
                  </a:lnTo>
                  <a:lnTo>
                    <a:pt x="666" y="502"/>
                  </a:lnTo>
                  <a:lnTo>
                    <a:pt x="648" y="508"/>
                  </a:lnTo>
                  <a:lnTo>
                    <a:pt x="636" y="517"/>
                  </a:lnTo>
                  <a:lnTo>
                    <a:pt x="624" y="526"/>
                  </a:lnTo>
                  <a:lnTo>
                    <a:pt x="609" y="538"/>
                  </a:lnTo>
                  <a:lnTo>
                    <a:pt x="594" y="550"/>
                  </a:lnTo>
                  <a:lnTo>
                    <a:pt x="573" y="559"/>
                  </a:lnTo>
                  <a:lnTo>
                    <a:pt x="552" y="571"/>
                  </a:lnTo>
                  <a:lnTo>
                    <a:pt x="528" y="580"/>
                  </a:lnTo>
                  <a:lnTo>
                    <a:pt x="508" y="585"/>
                  </a:lnTo>
                  <a:lnTo>
                    <a:pt x="484" y="591"/>
                  </a:lnTo>
                  <a:lnTo>
                    <a:pt x="478" y="594"/>
                  </a:lnTo>
                  <a:lnTo>
                    <a:pt x="469" y="600"/>
                  </a:lnTo>
                  <a:lnTo>
                    <a:pt x="454" y="609"/>
                  </a:lnTo>
                  <a:lnTo>
                    <a:pt x="439" y="621"/>
                  </a:lnTo>
                  <a:lnTo>
                    <a:pt x="424" y="633"/>
                  </a:lnTo>
                  <a:lnTo>
                    <a:pt x="406" y="645"/>
                  </a:lnTo>
                  <a:lnTo>
                    <a:pt x="391" y="651"/>
                  </a:lnTo>
                  <a:lnTo>
                    <a:pt x="379" y="657"/>
                  </a:lnTo>
                  <a:lnTo>
                    <a:pt x="364" y="660"/>
                  </a:lnTo>
                  <a:lnTo>
                    <a:pt x="346" y="663"/>
                  </a:lnTo>
                  <a:lnTo>
                    <a:pt x="322" y="666"/>
                  </a:lnTo>
                  <a:lnTo>
                    <a:pt x="298" y="672"/>
                  </a:lnTo>
                  <a:lnTo>
                    <a:pt x="275" y="675"/>
                  </a:lnTo>
                  <a:lnTo>
                    <a:pt x="251" y="678"/>
                  </a:lnTo>
                  <a:lnTo>
                    <a:pt x="233" y="681"/>
                  </a:lnTo>
                  <a:lnTo>
                    <a:pt x="221" y="678"/>
                  </a:lnTo>
                  <a:lnTo>
                    <a:pt x="206" y="669"/>
                  </a:lnTo>
                  <a:lnTo>
                    <a:pt x="197" y="660"/>
                  </a:lnTo>
                  <a:lnTo>
                    <a:pt x="188" y="645"/>
                  </a:lnTo>
                  <a:lnTo>
                    <a:pt x="182" y="633"/>
                  </a:lnTo>
                  <a:lnTo>
                    <a:pt x="170" y="606"/>
                  </a:lnTo>
                  <a:lnTo>
                    <a:pt x="146" y="571"/>
                  </a:lnTo>
                  <a:lnTo>
                    <a:pt x="125" y="532"/>
                  </a:lnTo>
                  <a:lnTo>
                    <a:pt x="110" y="505"/>
                  </a:lnTo>
                  <a:lnTo>
                    <a:pt x="98" y="475"/>
                  </a:lnTo>
                  <a:lnTo>
                    <a:pt x="86" y="430"/>
                  </a:lnTo>
                  <a:lnTo>
                    <a:pt x="74" y="385"/>
                  </a:lnTo>
                  <a:lnTo>
                    <a:pt x="65" y="353"/>
                  </a:lnTo>
                  <a:lnTo>
                    <a:pt x="50" y="311"/>
                  </a:lnTo>
                  <a:lnTo>
                    <a:pt x="27" y="248"/>
                  </a:lnTo>
                  <a:lnTo>
                    <a:pt x="6" y="185"/>
                  </a:lnTo>
                  <a:lnTo>
                    <a:pt x="0" y="138"/>
                  </a:lnTo>
                  <a:lnTo>
                    <a:pt x="3" y="120"/>
                  </a:lnTo>
                  <a:lnTo>
                    <a:pt x="6" y="99"/>
                  </a:lnTo>
                  <a:lnTo>
                    <a:pt x="9" y="75"/>
                  </a:lnTo>
                  <a:lnTo>
                    <a:pt x="18" y="54"/>
                  </a:lnTo>
                  <a:lnTo>
                    <a:pt x="33" y="33"/>
                  </a:lnTo>
                  <a:lnTo>
                    <a:pt x="50" y="15"/>
                  </a:lnTo>
                  <a:lnTo>
                    <a:pt x="74" y="3"/>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42" name="Freeform 14"/>
            <p:cNvSpPr>
              <a:spLocks noChangeAspect="1"/>
            </p:cNvSpPr>
            <p:nvPr/>
          </p:nvSpPr>
          <p:spPr bwMode="auto">
            <a:xfrm>
              <a:off x="772" y="1680"/>
              <a:ext cx="660" cy="520"/>
            </a:xfrm>
            <a:custGeom>
              <a:avLst/>
              <a:gdLst>
                <a:gd name="T0" fmla="*/ 12 w 962"/>
                <a:gd name="T1" fmla="*/ 269 h 961"/>
                <a:gd name="T2" fmla="*/ 299 w 962"/>
                <a:gd name="T3" fmla="*/ 0 h 961"/>
                <a:gd name="T4" fmla="*/ 690 w 962"/>
                <a:gd name="T5" fmla="*/ 15 h 961"/>
                <a:gd name="T6" fmla="*/ 962 w 962"/>
                <a:gd name="T7" fmla="*/ 301 h 961"/>
                <a:gd name="T8" fmla="*/ 947 w 962"/>
                <a:gd name="T9" fmla="*/ 696 h 961"/>
                <a:gd name="T10" fmla="*/ 657 w 962"/>
                <a:gd name="T11" fmla="*/ 961 h 961"/>
                <a:gd name="T12" fmla="*/ 266 w 962"/>
                <a:gd name="T13" fmla="*/ 949 h 961"/>
                <a:gd name="T14" fmla="*/ 0 w 962"/>
                <a:gd name="T15" fmla="*/ 663 h 961"/>
                <a:gd name="T16" fmla="*/ 12 w 962"/>
                <a:gd name="T17" fmla="*/ 26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2" h="961">
                  <a:moveTo>
                    <a:pt x="12" y="269"/>
                  </a:moveTo>
                  <a:lnTo>
                    <a:pt x="299" y="0"/>
                  </a:lnTo>
                  <a:lnTo>
                    <a:pt x="690" y="15"/>
                  </a:lnTo>
                  <a:lnTo>
                    <a:pt x="962" y="301"/>
                  </a:lnTo>
                  <a:lnTo>
                    <a:pt x="947" y="696"/>
                  </a:lnTo>
                  <a:lnTo>
                    <a:pt x="657" y="961"/>
                  </a:lnTo>
                  <a:lnTo>
                    <a:pt x="266" y="949"/>
                  </a:lnTo>
                  <a:lnTo>
                    <a:pt x="0" y="663"/>
                  </a:lnTo>
                  <a:lnTo>
                    <a:pt x="12" y="269"/>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43" name="Freeform 15"/>
            <p:cNvSpPr>
              <a:spLocks noChangeAspect="1"/>
            </p:cNvSpPr>
            <p:nvPr/>
          </p:nvSpPr>
          <p:spPr bwMode="auto">
            <a:xfrm>
              <a:off x="1006" y="2178"/>
              <a:ext cx="98" cy="1714"/>
            </a:xfrm>
            <a:custGeom>
              <a:avLst/>
              <a:gdLst>
                <a:gd name="T0" fmla="*/ 143 w 143"/>
                <a:gd name="T1" fmla="*/ 3 h 3170"/>
                <a:gd name="T2" fmla="*/ 51 w 143"/>
                <a:gd name="T3" fmla="*/ 3170 h 3170"/>
                <a:gd name="T4" fmla="*/ 0 w 143"/>
                <a:gd name="T5" fmla="*/ 3167 h 3170"/>
                <a:gd name="T6" fmla="*/ 95 w 143"/>
                <a:gd name="T7" fmla="*/ 0 h 3170"/>
                <a:gd name="T8" fmla="*/ 143 w 143"/>
                <a:gd name="T9" fmla="*/ 3 h 3170"/>
              </a:gdLst>
              <a:ahLst/>
              <a:cxnLst>
                <a:cxn ang="0">
                  <a:pos x="T0" y="T1"/>
                </a:cxn>
                <a:cxn ang="0">
                  <a:pos x="T2" y="T3"/>
                </a:cxn>
                <a:cxn ang="0">
                  <a:pos x="T4" y="T5"/>
                </a:cxn>
                <a:cxn ang="0">
                  <a:pos x="T6" y="T7"/>
                </a:cxn>
                <a:cxn ang="0">
                  <a:pos x="T8" y="T9"/>
                </a:cxn>
              </a:cxnLst>
              <a:rect l="0" t="0" r="r" b="b"/>
              <a:pathLst>
                <a:path w="143" h="3170">
                  <a:moveTo>
                    <a:pt x="143" y="3"/>
                  </a:moveTo>
                  <a:lnTo>
                    <a:pt x="51" y="3170"/>
                  </a:lnTo>
                  <a:lnTo>
                    <a:pt x="0" y="3167"/>
                  </a:lnTo>
                  <a:lnTo>
                    <a:pt x="95" y="0"/>
                  </a:lnTo>
                  <a:lnTo>
                    <a:pt x="143" y="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44" name="Freeform 16"/>
            <p:cNvSpPr>
              <a:spLocks noChangeAspect="1"/>
            </p:cNvSpPr>
            <p:nvPr/>
          </p:nvSpPr>
          <p:spPr bwMode="auto">
            <a:xfrm>
              <a:off x="766" y="1682"/>
              <a:ext cx="674" cy="527"/>
            </a:xfrm>
            <a:custGeom>
              <a:avLst/>
              <a:gdLst>
                <a:gd name="T0" fmla="*/ 517 w 983"/>
                <a:gd name="T1" fmla="*/ 0 h 976"/>
                <a:gd name="T2" fmla="*/ 508 w 983"/>
                <a:gd name="T3" fmla="*/ 6 h 976"/>
                <a:gd name="T4" fmla="*/ 487 w 983"/>
                <a:gd name="T5" fmla="*/ 18 h 976"/>
                <a:gd name="T6" fmla="*/ 460 w 983"/>
                <a:gd name="T7" fmla="*/ 42 h 976"/>
                <a:gd name="T8" fmla="*/ 424 w 983"/>
                <a:gd name="T9" fmla="*/ 69 h 976"/>
                <a:gd name="T10" fmla="*/ 386 w 983"/>
                <a:gd name="T11" fmla="*/ 104 h 976"/>
                <a:gd name="T12" fmla="*/ 341 w 983"/>
                <a:gd name="T13" fmla="*/ 140 h 976"/>
                <a:gd name="T14" fmla="*/ 296 w 983"/>
                <a:gd name="T15" fmla="*/ 182 h 976"/>
                <a:gd name="T16" fmla="*/ 248 w 983"/>
                <a:gd name="T17" fmla="*/ 224 h 976"/>
                <a:gd name="T18" fmla="*/ 200 w 983"/>
                <a:gd name="T19" fmla="*/ 266 h 976"/>
                <a:gd name="T20" fmla="*/ 156 w 983"/>
                <a:gd name="T21" fmla="*/ 307 h 976"/>
                <a:gd name="T22" fmla="*/ 114 w 983"/>
                <a:gd name="T23" fmla="*/ 346 h 976"/>
                <a:gd name="T24" fmla="*/ 78 w 983"/>
                <a:gd name="T25" fmla="*/ 382 h 976"/>
                <a:gd name="T26" fmla="*/ 45 w 983"/>
                <a:gd name="T27" fmla="*/ 412 h 976"/>
                <a:gd name="T28" fmla="*/ 21 w 983"/>
                <a:gd name="T29" fmla="*/ 436 h 976"/>
                <a:gd name="T30" fmla="*/ 6 w 983"/>
                <a:gd name="T31" fmla="*/ 454 h 976"/>
                <a:gd name="T32" fmla="*/ 0 w 983"/>
                <a:gd name="T33" fmla="*/ 463 h 976"/>
                <a:gd name="T34" fmla="*/ 18 w 983"/>
                <a:gd name="T35" fmla="*/ 490 h 976"/>
                <a:gd name="T36" fmla="*/ 69 w 983"/>
                <a:gd name="T37" fmla="*/ 552 h 976"/>
                <a:gd name="T38" fmla="*/ 138 w 983"/>
                <a:gd name="T39" fmla="*/ 633 h 976"/>
                <a:gd name="T40" fmla="*/ 218 w 983"/>
                <a:gd name="T41" fmla="*/ 728 h 976"/>
                <a:gd name="T42" fmla="*/ 302 w 983"/>
                <a:gd name="T43" fmla="*/ 818 h 976"/>
                <a:gd name="T44" fmla="*/ 377 w 983"/>
                <a:gd name="T45" fmla="*/ 898 h 976"/>
                <a:gd name="T46" fmla="*/ 433 w 983"/>
                <a:gd name="T47" fmla="*/ 955 h 976"/>
                <a:gd name="T48" fmla="*/ 463 w 983"/>
                <a:gd name="T49" fmla="*/ 976 h 976"/>
                <a:gd name="T50" fmla="*/ 475 w 983"/>
                <a:gd name="T51" fmla="*/ 970 h 976"/>
                <a:gd name="T52" fmla="*/ 493 w 983"/>
                <a:gd name="T53" fmla="*/ 958 h 976"/>
                <a:gd name="T54" fmla="*/ 523 w 983"/>
                <a:gd name="T55" fmla="*/ 934 h 976"/>
                <a:gd name="T56" fmla="*/ 556 w 983"/>
                <a:gd name="T57" fmla="*/ 907 h 976"/>
                <a:gd name="T58" fmla="*/ 598 w 983"/>
                <a:gd name="T59" fmla="*/ 875 h 976"/>
                <a:gd name="T60" fmla="*/ 639 w 983"/>
                <a:gd name="T61" fmla="*/ 836 h 976"/>
                <a:gd name="T62" fmla="*/ 687 w 983"/>
                <a:gd name="T63" fmla="*/ 797 h 976"/>
                <a:gd name="T64" fmla="*/ 732 w 983"/>
                <a:gd name="T65" fmla="*/ 755 h 976"/>
                <a:gd name="T66" fmla="*/ 780 w 983"/>
                <a:gd name="T67" fmla="*/ 713 h 976"/>
                <a:gd name="T68" fmla="*/ 825 w 983"/>
                <a:gd name="T69" fmla="*/ 672 h 976"/>
                <a:gd name="T70" fmla="*/ 867 w 983"/>
                <a:gd name="T71" fmla="*/ 636 h 976"/>
                <a:gd name="T72" fmla="*/ 905 w 983"/>
                <a:gd name="T73" fmla="*/ 600 h 976"/>
                <a:gd name="T74" fmla="*/ 935 w 983"/>
                <a:gd name="T75" fmla="*/ 570 h 976"/>
                <a:gd name="T76" fmla="*/ 962 w 983"/>
                <a:gd name="T77" fmla="*/ 546 h 976"/>
                <a:gd name="T78" fmla="*/ 977 w 983"/>
                <a:gd name="T79" fmla="*/ 528 h 976"/>
                <a:gd name="T80" fmla="*/ 983 w 983"/>
                <a:gd name="T81" fmla="*/ 519 h 976"/>
                <a:gd name="T82" fmla="*/ 965 w 983"/>
                <a:gd name="T83" fmla="*/ 493 h 976"/>
                <a:gd name="T84" fmla="*/ 914 w 983"/>
                <a:gd name="T85" fmla="*/ 430 h 976"/>
                <a:gd name="T86" fmla="*/ 843 w 983"/>
                <a:gd name="T87" fmla="*/ 346 h 976"/>
                <a:gd name="T88" fmla="*/ 759 w 983"/>
                <a:gd name="T89" fmla="*/ 254 h 976"/>
                <a:gd name="T90" fmla="*/ 675 w 983"/>
                <a:gd name="T91" fmla="*/ 161 h 976"/>
                <a:gd name="T92" fmla="*/ 601 w 983"/>
                <a:gd name="T93" fmla="*/ 81 h 976"/>
                <a:gd name="T94" fmla="*/ 544 w 983"/>
                <a:gd name="T95" fmla="*/ 21 h 976"/>
                <a:gd name="T96" fmla="*/ 517 w 983"/>
                <a:gd name="T97" fmla="*/ 0 h 976"/>
                <a:gd name="T98" fmla="*/ 517 w 983"/>
                <a:gd name="T99"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3" h="976">
                  <a:moveTo>
                    <a:pt x="517" y="0"/>
                  </a:moveTo>
                  <a:lnTo>
                    <a:pt x="508" y="6"/>
                  </a:lnTo>
                  <a:lnTo>
                    <a:pt x="487" y="18"/>
                  </a:lnTo>
                  <a:lnTo>
                    <a:pt x="460" y="42"/>
                  </a:lnTo>
                  <a:lnTo>
                    <a:pt x="424" y="69"/>
                  </a:lnTo>
                  <a:lnTo>
                    <a:pt x="386" y="104"/>
                  </a:lnTo>
                  <a:lnTo>
                    <a:pt x="341" y="140"/>
                  </a:lnTo>
                  <a:lnTo>
                    <a:pt x="296" y="182"/>
                  </a:lnTo>
                  <a:lnTo>
                    <a:pt x="248" y="224"/>
                  </a:lnTo>
                  <a:lnTo>
                    <a:pt x="200" y="266"/>
                  </a:lnTo>
                  <a:lnTo>
                    <a:pt x="156" y="307"/>
                  </a:lnTo>
                  <a:lnTo>
                    <a:pt x="114" y="346"/>
                  </a:lnTo>
                  <a:lnTo>
                    <a:pt x="78" y="382"/>
                  </a:lnTo>
                  <a:lnTo>
                    <a:pt x="45" y="412"/>
                  </a:lnTo>
                  <a:lnTo>
                    <a:pt x="21" y="436"/>
                  </a:lnTo>
                  <a:lnTo>
                    <a:pt x="6" y="454"/>
                  </a:lnTo>
                  <a:lnTo>
                    <a:pt x="0" y="463"/>
                  </a:lnTo>
                  <a:lnTo>
                    <a:pt x="18" y="490"/>
                  </a:lnTo>
                  <a:lnTo>
                    <a:pt x="69" y="552"/>
                  </a:lnTo>
                  <a:lnTo>
                    <a:pt x="138" y="633"/>
                  </a:lnTo>
                  <a:lnTo>
                    <a:pt x="218" y="728"/>
                  </a:lnTo>
                  <a:lnTo>
                    <a:pt x="302" y="818"/>
                  </a:lnTo>
                  <a:lnTo>
                    <a:pt x="377" y="898"/>
                  </a:lnTo>
                  <a:lnTo>
                    <a:pt x="433" y="955"/>
                  </a:lnTo>
                  <a:lnTo>
                    <a:pt x="463" y="976"/>
                  </a:lnTo>
                  <a:lnTo>
                    <a:pt x="475" y="970"/>
                  </a:lnTo>
                  <a:lnTo>
                    <a:pt x="493" y="958"/>
                  </a:lnTo>
                  <a:lnTo>
                    <a:pt x="523" y="934"/>
                  </a:lnTo>
                  <a:lnTo>
                    <a:pt x="556" y="907"/>
                  </a:lnTo>
                  <a:lnTo>
                    <a:pt x="598" y="875"/>
                  </a:lnTo>
                  <a:lnTo>
                    <a:pt x="639" y="836"/>
                  </a:lnTo>
                  <a:lnTo>
                    <a:pt x="687" y="797"/>
                  </a:lnTo>
                  <a:lnTo>
                    <a:pt x="732" y="755"/>
                  </a:lnTo>
                  <a:lnTo>
                    <a:pt x="780" y="713"/>
                  </a:lnTo>
                  <a:lnTo>
                    <a:pt x="825" y="672"/>
                  </a:lnTo>
                  <a:lnTo>
                    <a:pt x="867" y="636"/>
                  </a:lnTo>
                  <a:lnTo>
                    <a:pt x="905" y="600"/>
                  </a:lnTo>
                  <a:lnTo>
                    <a:pt x="935" y="570"/>
                  </a:lnTo>
                  <a:lnTo>
                    <a:pt x="962" y="546"/>
                  </a:lnTo>
                  <a:lnTo>
                    <a:pt x="977" y="528"/>
                  </a:lnTo>
                  <a:lnTo>
                    <a:pt x="983" y="519"/>
                  </a:lnTo>
                  <a:lnTo>
                    <a:pt x="965" y="493"/>
                  </a:lnTo>
                  <a:lnTo>
                    <a:pt x="914" y="430"/>
                  </a:lnTo>
                  <a:lnTo>
                    <a:pt x="843" y="346"/>
                  </a:lnTo>
                  <a:lnTo>
                    <a:pt x="759" y="254"/>
                  </a:lnTo>
                  <a:lnTo>
                    <a:pt x="675" y="161"/>
                  </a:lnTo>
                  <a:lnTo>
                    <a:pt x="601" y="81"/>
                  </a:lnTo>
                  <a:lnTo>
                    <a:pt x="544" y="21"/>
                  </a:lnTo>
                  <a:lnTo>
                    <a:pt x="517" y="0"/>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45" name="Freeform 17"/>
            <p:cNvSpPr>
              <a:spLocks noChangeAspect="1"/>
            </p:cNvSpPr>
            <p:nvPr/>
          </p:nvSpPr>
          <p:spPr bwMode="auto">
            <a:xfrm>
              <a:off x="801" y="1709"/>
              <a:ext cx="606" cy="474"/>
            </a:xfrm>
            <a:custGeom>
              <a:avLst/>
              <a:gdLst>
                <a:gd name="T0" fmla="*/ 463 w 884"/>
                <a:gd name="T1" fmla="*/ 0 h 877"/>
                <a:gd name="T2" fmla="*/ 436 w 884"/>
                <a:gd name="T3" fmla="*/ 18 h 877"/>
                <a:gd name="T4" fmla="*/ 379 w 884"/>
                <a:gd name="T5" fmla="*/ 62 h 877"/>
                <a:gd name="T6" fmla="*/ 305 w 884"/>
                <a:gd name="T7" fmla="*/ 125 h 877"/>
                <a:gd name="T8" fmla="*/ 224 w 884"/>
                <a:gd name="T9" fmla="*/ 200 h 877"/>
                <a:gd name="T10" fmla="*/ 140 w 884"/>
                <a:gd name="T11" fmla="*/ 277 h 877"/>
                <a:gd name="T12" fmla="*/ 69 w 884"/>
                <a:gd name="T13" fmla="*/ 343 h 877"/>
                <a:gd name="T14" fmla="*/ 18 w 884"/>
                <a:gd name="T15" fmla="*/ 394 h 877"/>
                <a:gd name="T16" fmla="*/ 0 w 884"/>
                <a:gd name="T17" fmla="*/ 418 h 877"/>
                <a:gd name="T18" fmla="*/ 15 w 884"/>
                <a:gd name="T19" fmla="*/ 442 h 877"/>
                <a:gd name="T20" fmla="*/ 60 w 884"/>
                <a:gd name="T21" fmla="*/ 498 h 877"/>
                <a:gd name="T22" fmla="*/ 123 w 884"/>
                <a:gd name="T23" fmla="*/ 570 h 877"/>
                <a:gd name="T24" fmla="*/ 194 w 884"/>
                <a:gd name="T25" fmla="*/ 653 h 877"/>
                <a:gd name="T26" fmla="*/ 269 w 884"/>
                <a:gd name="T27" fmla="*/ 737 h 877"/>
                <a:gd name="T28" fmla="*/ 338 w 884"/>
                <a:gd name="T29" fmla="*/ 809 h 877"/>
                <a:gd name="T30" fmla="*/ 388 w 884"/>
                <a:gd name="T31" fmla="*/ 859 h 877"/>
                <a:gd name="T32" fmla="*/ 415 w 884"/>
                <a:gd name="T33" fmla="*/ 877 h 877"/>
                <a:gd name="T34" fmla="*/ 442 w 884"/>
                <a:gd name="T35" fmla="*/ 859 h 877"/>
                <a:gd name="T36" fmla="*/ 499 w 884"/>
                <a:gd name="T37" fmla="*/ 815 h 877"/>
                <a:gd name="T38" fmla="*/ 574 w 884"/>
                <a:gd name="T39" fmla="*/ 752 h 877"/>
                <a:gd name="T40" fmla="*/ 660 w 884"/>
                <a:gd name="T41" fmla="*/ 677 h 877"/>
                <a:gd name="T42" fmla="*/ 741 w 884"/>
                <a:gd name="T43" fmla="*/ 603 h 877"/>
                <a:gd name="T44" fmla="*/ 813 w 884"/>
                <a:gd name="T45" fmla="*/ 537 h 877"/>
                <a:gd name="T46" fmla="*/ 863 w 884"/>
                <a:gd name="T47" fmla="*/ 489 h 877"/>
                <a:gd name="T48" fmla="*/ 884 w 884"/>
                <a:gd name="T49" fmla="*/ 465 h 877"/>
                <a:gd name="T50" fmla="*/ 866 w 884"/>
                <a:gd name="T51" fmla="*/ 442 h 877"/>
                <a:gd name="T52" fmla="*/ 821 w 884"/>
                <a:gd name="T53" fmla="*/ 385 h 877"/>
                <a:gd name="T54" fmla="*/ 759 w 884"/>
                <a:gd name="T55" fmla="*/ 310 h 877"/>
                <a:gd name="T56" fmla="*/ 684 w 884"/>
                <a:gd name="T57" fmla="*/ 227 h 877"/>
                <a:gd name="T58" fmla="*/ 609 w 884"/>
                <a:gd name="T59" fmla="*/ 143 h 877"/>
                <a:gd name="T60" fmla="*/ 541 w 884"/>
                <a:gd name="T61" fmla="*/ 71 h 877"/>
                <a:gd name="T62" fmla="*/ 490 w 884"/>
                <a:gd name="T63" fmla="*/ 21 h 877"/>
                <a:gd name="T64" fmla="*/ 463 w 884"/>
                <a:gd name="T65" fmla="*/ 0 h 877"/>
                <a:gd name="T66" fmla="*/ 463 w 884"/>
                <a:gd name="T67"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4" h="877">
                  <a:moveTo>
                    <a:pt x="463" y="0"/>
                  </a:moveTo>
                  <a:lnTo>
                    <a:pt x="436" y="18"/>
                  </a:lnTo>
                  <a:lnTo>
                    <a:pt x="379" y="62"/>
                  </a:lnTo>
                  <a:lnTo>
                    <a:pt x="305" y="125"/>
                  </a:lnTo>
                  <a:lnTo>
                    <a:pt x="224" y="200"/>
                  </a:lnTo>
                  <a:lnTo>
                    <a:pt x="140" y="277"/>
                  </a:lnTo>
                  <a:lnTo>
                    <a:pt x="69" y="343"/>
                  </a:lnTo>
                  <a:lnTo>
                    <a:pt x="18" y="394"/>
                  </a:lnTo>
                  <a:lnTo>
                    <a:pt x="0" y="418"/>
                  </a:lnTo>
                  <a:lnTo>
                    <a:pt x="15" y="442"/>
                  </a:lnTo>
                  <a:lnTo>
                    <a:pt x="60" y="498"/>
                  </a:lnTo>
                  <a:lnTo>
                    <a:pt x="123" y="570"/>
                  </a:lnTo>
                  <a:lnTo>
                    <a:pt x="194" y="653"/>
                  </a:lnTo>
                  <a:lnTo>
                    <a:pt x="269" y="737"/>
                  </a:lnTo>
                  <a:lnTo>
                    <a:pt x="338" y="809"/>
                  </a:lnTo>
                  <a:lnTo>
                    <a:pt x="388" y="859"/>
                  </a:lnTo>
                  <a:lnTo>
                    <a:pt x="415" y="877"/>
                  </a:lnTo>
                  <a:lnTo>
                    <a:pt x="442" y="859"/>
                  </a:lnTo>
                  <a:lnTo>
                    <a:pt x="499" y="815"/>
                  </a:lnTo>
                  <a:lnTo>
                    <a:pt x="574" y="752"/>
                  </a:lnTo>
                  <a:lnTo>
                    <a:pt x="660" y="677"/>
                  </a:lnTo>
                  <a:lnTo>
                    <a:pt x="741" y="603"/>
                  </a:lnTo>
                  <a:lnTo>
                    <a:pt x="813" y="537"/>
                  </a:lnTo>
                  <a:lnTo>
                    <a:pt x="863" y="489"/>
                  </a:lnTo>
                  <a:lnTo>
                    <a:pt x="884" y="465"/>
                  </a:lnTo>
                  <a:lnTo>
                    <a:pt x="866" y="442"/>
                  </a:lnTo>
                  <a:lnTo>
                    <a:pt x="821" y="385"/>
                  </a:lnTo>
                  <a:lnTo>
                    <a:pt x="759" y="310"/>
                  </a:lnTo>
                  <a:lnTo>
                    <a:pt x="684" y="227"/>
                  </a:lnTo>
                  <a:lnTo>
                    <a:pt x="609" y="143"/>
                  </a:lnTo>
                  <a:lnTo>
                    <a:pt x="541" y="71"/>
                  </a:lnTo>
                  <a:lnTo>
                    <a:pt x="490" y="21"/>
                  </a:lnTo>
                  <a:lnTo>
                    <a:pt x="463" y="0"/>
                  </a:lnTo>
                  <a:lnTo>
                    <a:pt x="463"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46" name="Freeform 18"/>
            <p:cNvSpPr>
              <a:spLocks noChangeAspect="1"/>
            </p:cNvSpPr>
            <p:nvPr/>
          </p:nvSpPr>
          <p:spPr bwMode="auto">
            <a:xfrm>
              <a:off x="516" y="1949"/>
              <a:ext cx="229" cy="346"/>
            </a:xfrm>
            <a:custGeom>
              <a:avLst/>
              <a:gdLst>
                <a:gd name="T0" fmla="*/ 81 w 334"/>
                <a:gd name="T1" fmla="*/ 15 h 639"/>
                <a:gd name="T2" fmla="*/ 143 w 334"/>
                <a:gd name="T3" fmla="*/ 0 h 639"/>
                <a:gd name="T4" fmla="*/ 203 w 334"/>
                <a:gd name="T5" fmla="*/ 12 h 639"/>
                <a:gd name="T6" fmla="*/ 257 w 334"/>
                <a:gd name="T7" fmla="*/ 54 h 639"/>
                <a:gd name="T8" fmla="*/ 293 w 334"/>
                <a:gd name="T9" fmla="*/ 105 h 639"/>
                <a:gd name="T10" fmla="*/ 308 w 334"/>
                <a:gd name="T11" fmla="*/ 141 h 639"/>
                <a:gd name="T12" fmla="*/ 313 w 334"/>
                <a:gd name="T13" fmla="*/ 162 h 639"/>
                <a:gd name="T14" fmla="*/ 322 w 334"/>
                <a:gd name="T15" fmla="*/ 183 h 639"/>
                <a:gd name="T16" fmla="*/ 328 w 334"/>
                <a:gd name="T17" fmla="*/ 203 h 639"/>
                <a:gd name="T18" fmla="*/ 328 w 334"/>
                <a:gd name="T19" fmla="*/ 224 h 639"/>
                <a:gd name="T20" fmla="*/ 322 w 334"/>
                <a:gd name="T21" fmla="*/ 239 h 639"/>
                <a:gd name="T22" fmla="*/ 322 w 334"/>
                <a:gd name="T23" fmla="*/ 248 h 639"/>
                <a:gd name="T24" fmla="*/ 328 w 334"/>
                <a:gd name="T25" fmla="*/ 263 h 639"/>
                <a:gd name="T26" fmla="*/ 334 w 334"/>
                <a:gd name="T27" fmla="*/ 293 h 639"/>
                <a:gd name="T28" fmla="*/ 325 w 334"/>
                <a:gd name="T29" fmla="*/ 335 h 639"/>
                <a:gd name="T30" fmla="*/ 313 w 334"/>
                <a:gd name="T31" fmla="*/ 380 h 639"/>
                <a:gd name="T32" fmla="*/ 305 w 334"/>
                <a:gd name="T33" fmla="*/ 403 h 639"/>
                <a:gd name="T34" fmla="*/ 302 w 334"/>
                <a:gd name="T35" fmla="*/ 421 h 639"/>
                <a:gd name="T36" fmla="*/ 296 w 334"/>
                <a:gd name="T37" fmla="*/ 442 h 639"/>
                <a:gd name="T38" fmla="*/ 266 w 334"/>
                <a:gd name="T39" fmla="*/ 469 h 639"/>
                <a:gd name="T40" fmla="*/ 230 w 334"/>
                <a:gd name="T41" fmla="*/ 517 h 639"/>
                <a:gd name="T42" fmla="*/ 194 w 334"/>
                <a:gd name="T43" fmla="*/ 603 h 639"/>
                <a:gd name="T44" fmla="*/ 146 w 334"/>
                <a:gd name="T45" fmla="*/ 639 h 639"/>
                <a:gd name="T46" fmla="*/ 116 w 334"/>
                <a:gd name="T47" fmla="*/ 639 h 639"/>
                <a:gd name="T48" fmla="*/ 89 w 334"/>
                <a:gd name="T49" fmla="*/ 627 h 639"/>
                <a:gd name="T50" fmla="*/ 69 w 334"/>
                <a:gd name="T51" fmla="*/ 603 h 639"/>
                <a:gd name="T52" fmla="*/ 63 w 334"/>
                <a:gd name="T53" fmla="*/ 547 h 639"/>
                <a:gd name="T54" fmla="*/ 72 w 334"/>
                <a:gd name="T55" fmla="*/ 463 h 639"/>
                <a:gd name="T56" fmla="*/ 54 w 334"/>
                <a:gd name="T57" fmla="*/ 386 h 639"/>
                <a:gd name="T58" fmla="*/ 15 w 334"/>
                <a:gd name="T59" fmla="*/ 296 h 639"/>
                <a:gd name="T60" fmla="*/ 0 w 334"/>
                <a:gd name="T61" fmla="*/ 189 h 639"/>
                <a:gd name="T62" fmla="*/ 18 w 334"/>
                <a:gd name="T63" fmla="*/ 7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639">
                  <a:moveTo>
                    <a:pt x="51" y="33"/>
                  </a:moveTo>
                  <a:lnTo>
                    <a:pt x="81" y="15"/>
                  </a:lnTo>
                  <a:lnTo>
                    <a:pt x="113" y="3"/>
                  </a:lnTo>
                  <a:lnTo>
                    <a:pt x="143" y="0"/>
                  </a:lnTo>
                  <a:lnTo>
                    <a:pt x="176" y="3"/>
                  </a:lnTo>
                  <a:lnTo>
                    <a:pt x="203" y="12"/>
                  </a:lnTo>
                  <a:lnTo>
                    <a:pt x="233" y="30"/>
                  </a:lnTo>
                  <a:lnTo>
                    <a:pt x="257" y="54"/>
                  </a:lnTo>
                  <a:lnTo>
                    <a:pt x="281" y="84"/>
                  </a:lnTo>
                  <a:lnTo>
                    <a:pt x="293" y="105"/>
                  </a:lnTo>
                  <a:lnTo>
                    <a:pt x="302" y="126"/>
                  </a:lnTo>
                  <a:lnTo>
                    <a:pt x="308" y="141"/>
                  </a:lnTo>
                  <a:lnTo>
                    <a:pt x="311" y="153"/>
                  </a:lnTo>
                  <a:lnTo>
                    <a:pt x="313" y="162"/>
                  </a:lnTo>
                  <a:lnTo>
                    <a:pt x="316" y="171"/>
                  </a:lnTo>
                  <a:lnTo>
                    <a:pt x="322" y="183"/>
                  </a:lnTo>
                  <a:lnTo>
                    <a:pt x="325" y="195"/>
                  </a:lnTo>
                  <a:lnTo>
                    <a:pt x="328" y="203"/>
                  </a:lnTo>
                  <a:lnTo>
                    <a:pt x="328" y="215"/>
                  </a:lnTo>
                  <a:lnTo>
                    <a:pt x="328" y="224"/>
                  </a:lnTo>
                  <a:lnTo>
                    <a:pt x="325" y="233"/>
                  </a:lnTo>
                  <a:lnTo>
                    <a:pt x="322" y="239"/>
                  </a:lnTo>
                  <a:lnTo>
                    <a:pt x="322" y="242"/>
                  </a:lnTo>
                  <a:lnTo>
                    <a:pt x="322" y="248"/>
                  </a:lnTo>
                  <a:lnTo>
                    <a:pt x="322" y="254"/>
                  </a:lnTo>
                  <a:lnTo>
                    <a:pt x="328" y="263"/>
                  </a:lnTo>
                  <a:lnTo>
                    <a:pt x="331" y="275"/>
                  </a:lnTo>
                  <a:lnTo>
                    <a:pt x="334" y="293"/>
                  </a:lnTo>
                  <a:lnTo>
                    <a:pt x="331" y="311"/>
                  </a:lnTo>
                  <a:lnTo>
                    <a:pt x="325" y="335"/>
                  </a:lnTo>
                  <a:lnTo>
                    <a:pt x="319" y="359"/>
                  </a:lnTo>
                  <a:lnTo>
                    <a:pt x="313" y="380"/>
                  </a:lnTo>
                  <a:lnTo>
                    <a:pt x="308" y="395"/>
                  </a:lnTo>
                  <a:lnTo>
                    <a:pt x="305" y="403"/>
                  </a:lnTo>
                  <a:lnTo>
                    <a:pt x="305" y="412"/>
                  </a:lnTo>
                  <a:lnTo>
                    <a:pt x="302" y="421"/>
                  </a:lnTo>
                  <a:lnTo>
                    <a:pt x="299" y="430"/>
                  </a:lnTo>
                  <a:lnTo>
                    <a:pt x="296" y="442"/>
                  </a:lnTo>
                  <a:lnTo>
                    <a:pt x="287" y="457"/>
                  </a:lnTo>
                  <a:lnTo>
                    <a:pt x="266" y="469"/>
                  </a:lnTo>
                  <a:lnTo>
                    <a:pt x="236" y="475"/>
                  </a:lnTo>
                  <a:lnTo>
                    <a:pt x="230" y="517"/>
                  </a:lnTo>
                  <a:lnTo>
                    <a:pt x="215" y="562"/>
                  </a:lnTo>
                  <a:lnTo>
                    <a:pt x="194" y="603"/>
                  </a:lnTo>
                  <a:lnTo>
                    <a:pt x="158" y="633"/>
                  </a:lnTo>
                  <a:lnTo>
                    <a:pt x="146" y="639"/>
                  </a:lnTo>
                  <a:lnTo>
                    <a:pt x="131" y="639"/>
                  </a:lnTo>
                  <a:lnTo>
                    <a:pt x="116" y="639"/>
                  </a:lnTo>
                  <a:lnTo>
                    <a:pt x="104" y="636"/>
                  </a:lnTo>
                  <a:lnTo>
                    <a:pt x="89" y="627"/>
                  </a:lnTo>
                  <a:lnTo>
                    <a:pt x="78" y="618"/>
                  </a:lnTo>
                  <a:lnTo>
                    <a:pt x="69" y="603"/>
                  </a:lnTo>
                  <a:lnTo>
                    <a:pt x="66" y="586"/>
                  </a:lnTo>
                  <a:lnTo>
                    <a:pt x="63" y="547"/>
                  </a:lnTo>
                  <a:lnTo>
                    <a:pt x="69" y="505"/>
                  </a:lnTo>
                  <a:lnTo>
                    <a:pt x="72" y="463"/>
                  </a:lnTo>
                  <a:lnTo>
                    <a:pt x="69" y="427"/>
                  </a:lnTo>
                  <a:lnTo>
                    <a:pt x="54" y="386"/>
                  </a:lnTo>
                  <a:lnTo>
                    <a:pt x="33" y="344"/>
                  </a:lnTo>
                  <a:lnTo>
                    <a:pt x="15" y="296"/>
                  </a:lnTo>
                  <a:lnTo>
                    <a:pt x="3" y="245"/>
                  </a:lnTo>
                  <a:lnTo>
                    <a:pt x="0" y="189"/>
                  </a:lnTo>
                  <a:lnTo>
                    <a:pt x="3" y="129"/>
                  </a:lnTo>
                  <a:lnTo>
                    <a:pt x="18" y="75"/>
                  </a:lnTo>
                  <a:lnTo>
                    <a:pt x="51" y="3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47" name="Freeform 19"/>
            <p:cNvSpPr>
              <a:spLocks noChangeAspect="1"/>
            </p:cNvSpPr>
            <p:nvPr/>
          </p:nvSpPr>
          <p:spPr bwMode="auto">
            <a:xfrm>
              <a:off x="579" y="1987"/>
              <a:ext cx="35" cy="27"/>
            </a:xfrm>
            <a:custGeom>
              <a:avLst/>
              <a:gdLst>
                <a:gd name="T0" fmla="*/ 27 w 51"/>
                <a:gd name="T1" fmla="*/ 51 h 51"/>
                <a:gd name="T2" fmla="*/ 36 w 51"/>
                <a:gd name="T3" fmla="*/ 48 h 51"/>
                <a:gd name="T4" fmla="*/ 45 w 51"/>
                <a:gd name="T5" fmla="*/ 42 h 51"/>
                <a:gd name="T6" fmla="*/ 48 w 51"/>
                <a:gd name="T7" fmla="*/ 33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6 w 51"/>
                <a:gd name="T21" fmla="*/ 9 h 51"/>
                <a:gd name="T22" fmla="*/ 3 w 51"/>
                <a:gd name="T23" fmla="*/ 18 h 51"/>
                <a:gd name="T24" fmla="*/ 0 w 51"/>
                <a:gd name="T25" fmla="*/ 27 h 51"/>
                <a:gd name="T26" fmla="*/ 3 w 51"/>
                <a:gd name="T27" fmla="*/ 36 h 51"/>
                <a:gd name="T28" fmla="*/ 9 w 51"/>
                <a:gd name="T29" fmla="*/ 45 h 51"/>
                <a:gd name="T30" fmla="*/ 18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3"/>
                  </a:lnTo>
                  <a:lnTo>
                    <a:pt x="51" y="24"/>
                  </a:lnTo>
                  <a:lnTo>
                    <a:pt x="48" y="15"/>
                  </a:lnTo>
                  <a:lnTo>
                    <a:pt x="42" y="6"/>
                  </a:lnTo>
                  <a:lnTo>
                    <a:pt x="36" y="3"/>
                  </a:lnTo>
                  <a:lnTo>
                    <a:pt x="24" y="0"/>
                  </a:lnTo>
                  <a:lnTo>
                    <a:pt x="15" y="3"/>
                  </a:lnTo>
                  <a:lnTo>
                    <a:pt x="6" y="9"/>
                  </a:lnTo>
                  <a:lnTo>
                    <a:pt x="3" y="18"/>
                  </a:lnTo>
                  <a:lnTo>
                    <a:pt x="0" y="27"/>
                  </a:lnTo>
                  <a:lnTo>
                    <a:pt x="3" y="36"/>
                  </a:lnTo>
                  <a:lnTo>
                    <a:pt x="9" y="45"/>
                  </a:lnTo>
                  <a:lnTo>
                    <a:pt x="18"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48" name="Freeform 20"/>
            <p:cNvSpPr>
              <a:spLocks noChangeAspect="1"/>
            </p:cNvSpPr>
            <p:nvPr/>
          </p:nvSpPr>
          <p:spPr bwMode="auto">
            <a:xfrm>
              <a:off x="594" y="2245"/>
              <a:ext cx="33" cy="27"/>
            </a:xfrm>
            <a:custGeom>
              <a:avLst/>
              <a:gdLst>
                <a:gd name="T0" fmla="*/ 27 w 48"/>
                <a:gd name="T1" fmla="*/ 50 h 50"/>
                <a:gd name="T2" fmla="*/ 36 w 48"/>
                <a:gd name="T3" fmla="*/ 48 h 50"/>
                <a:gd name="T4" fmla="*/ 42 w 48"/>
                <a:gd name="T5" fmla="*/ 42 h 50"/>
                <a:gd name="T6" fmla="*/ 48 w 48"/>
                <a:gd name="T7" fmla="*/ 33 h 50"/>
                <a:gd name="T8" fmla="*/ 48 w 48"/>
                <a:gd name="T9" fmla="*/ 24 h 50"/>
                <a:gd name="T10" fmla="*/ 45 w 48"/>
                <a:gd name="T11" fmla="*/ 15 h 50"/>
                <a:gd name="T12" fmla="*/ 39 w 48"/>
                <a:gd name="T13" fmla="*/ 6 h 50"/>
                <a:gd name="T14" fmla="*/ 33 w 48"/>
                <a:gd name="T15" fmla="*/ 3 h 50"/>
                <a:gd name="T16" fmla="*/ 21 w 48"/>
                <a:gd name="T17" fmla="*/ 0 h 50"/>
                <a:gd name="T18" fmla="*/ 12 w 48"/>
                <a:gd name="T19" fmla="*/ 3 h 50"/>
                <a:gd name="T20" fmla="*/ 6 w 48"/>
                <a:gd name="T21" fmla="*/ 9 h 50"/>
                <a:gd name="T22" fmla="*/ 0 w 48"/>
                <a:gd name="T23" fmla="*/ 15 h 50"/>
                <a:gd name="T24" fmla="*/ 0 w 48"/>
                <a:gd name="T25" fmla="*/ 27 h 50"/>
                <a:gd name="T26" fmla="*/ 3 w 48"/>
                <a:gd name="T27" fmla="*/ 36 h 50"/>
                <a:gd name="T28" fmla="*/ 9 w 48"/>
                <a:gd name="T29" fmla="*/ 45 h 50"/>
                <a:gd name="T30" fmla="*/ 15 w 48"/>
                <a:gd name="T31" fmla="*/ 48 h 50"/>
                <a:gd name="T32" fmla="*/ 27 w 48"/>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27" y="50"/>
                  </a:moveTo>
                  <a:lnTo>
                    <a:pt x="36" y="48"/>
                  </a:lnTo>
                  <a:lnTo>
                    <a:pt x="42" y="42"/>
                  </a:lnTo>
                  <a:lnTo>
                    <a:pt x="48" y="33"/>
                  </a:lnTo>
                  <a:lnTo>
                    <a:pt x="48" y="24"/>
                  </a:lnTo>
                  <a:lnTo>
                    <a:pt x="45" y="15"/>
                  </a:lnTo>
                  <a:lnTo>
                    <a:pt x="39" y="6"/>
                  </a:lnTo>
                  <a:lnTo>
                    <a:pt x="33" y="3"/>
                  </a:lnTo>
                  <a:lnTo>
                    <a:pt x="21" y="0"/>
                  </a:lnTo>
                  <a:lnTo>
                    <a:pt x="12" y="3"/>
                  </a:lnTo>
                  <a:lnTo>
                    <a:pt x="6" y="9"/>
                  </a:lnTo>
                  <a:lnTo>
                    <a:pt x="0" y="15"/>
                  </a:lnTo>
                  <a:lnTo>
                    <a:pt x="0" y="27"/>
                  </a:lnTo>
                  <a:lnTo>
                    <a:pt x="3" y="36"/>
                  </a:lnTo>
                  <a:lnTo>
                    <a:pt x="9" y="45"/>
                  </a:lnTo>
                  <a:lnTo>
                    <a:pt x="15" y="48"/>
                  </a:lnTo>
                  <a:lnTo>
                    <a:pt x="27"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49" name="Freeform 21"/>
            <p:cNvSpPr>
              <a:spLocks noChangeAspect="1"/>
            </p:cNvSpPr>
            <p:nvPr/>
          </p:nvSpPr>
          <p:spPr bwMode="auto">
            <a:xfrm>
              <a:off x="639" y="2200"/>
              <a:ext cx="39" cy="8"/>
            </a:xfrm>
            <a:custGeom>
              <a:avLst/>
              <a:gdLst>
                <a:gd name="T0" fmla="*/ 57 w 57"/>
                <a:gd name="T1" fmla="*/ 12 h 15"/>
                <a:gd name="T2" fmla="*/ 45 w 57"/>
                <a:gd name="T3" fmla="*/ 12 h 15"/>
                <a:gd name="T4" fmla="*/ 30 w 57"/>
                <a:gd name="T5" fmla="*/ 6 h 15"/>
                <a:gd name="T6" fmla="*/ 15 w 57"/>
                <a:gd name="T7" fmla="*/ 3 h 15"/>
                <a:gd name="T8" fmla="*/ 6 w 57"/>
                <a:gd name="T9" fmla="*/ 0 h 15"/>
                <a:gd name="T10" fmla="*/ 3 w 57"/>
                <a:gd name="T11" fmla="*/ 0 h 15"/>
                <a:gd name="T12" fmla="*/ 0 w 57"/>
                <a:gd name="T13" fmla="*/ 0 h 15"/>
                <a:gd name="T14" fmla="*/ 0 w 57"/>
                <a:gd name="T15" fmla="*/ 0 h 15"/>
                <a:gd name="T16" fmla="*/ 3 w 57"/>
                <a:gd name="T17" fmla="*/ 3 h 15"/>
                <a:gd name="T18" fmla="*/ 12 w 57"/>
                <a:gd name="T19" fmla="*/ 6 h 15"/>
                <a:gd name="T20" fmla="*/ 27 w 57"/>
                <a:gd name="T21" fmla="*/ 9 h 15"/>
                <a:gd name="T22" fmla="*/ 42 w 57"/>
                <a:gd name="T23" fmla="*/ 15 h 15"/>
                <a:gd name="T24" fmla="*/ 57 w 57"/>
                <a:gd name="T25" fmla="*/ 15 h 15"/>
                <a:gd name="T26" fmla="*/ 57 w 57"/>
                <a:gd name="T27" fmla="*/ 15 h 15"/>
                <a:gd name="T28" fmla="*/ 57 w 57"/>
                <a:gd name="T29" fmla="*/ 12 h 15"/>
                <a:gd name="T30" fmla="*/ 57 w 57"/>
                <a:gd name="T31" fmla="*/ 12 h 15"/>
                <a:gd name="T32" fmla="*/ 57 w 57"/>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5">
                  <a:moveTo>
                    <a:pt x="57" y="12"/>
                  </a:moveTo>
                  <a:lnTo>
                    <a:pt x="45" y="12"/>
                  </a:lnTo>
                  <a:lnTo>
                    <a:pt x="30" y="6"/>
                  </a:lnTo>
                  <a:lnTo>
                    <a:pt x="15" y="3"/>
                  </a:lnTo>
                  <a:lnTo>
                    <a:pt x="6" y="0"/>
                  </a:lnTo>
                  <a:lnTo>
                    <a:pt x="3" y="0"/>
                  </a:lnTo>
                  <a:lnTo>
                    <a:pt x="0" y="0"/>
                  </a:lnTo>
                  <a:lnTo>
                    <a:pt x="0" y="0"/>
                  </a:lnTo>
                  <a:lnTo>
                    <a:pt x="3" y="3"/>
                  </a:lnTo>
                  <a:lnTo>
                    <a:pt x="12" y="6"/>
                  </a:lnTo>
                  <a:lnTo>
                    <a:pt x="27" y="9"/>
                  </a:lnTo>
                  <a:lnTo>
                    <a:pt x="42" y="15"/>
                  </a:lnTo>
                  <a:lnTo>
                    <a:pt x="57" y="15"/>
                  </a:lnTo>
                  <a:lnTo>
                    <a:pt x="57" y="15"/>
                  </a:lnTo>
                  <a:lnTo>
                    <a:pt x="57" y="12"/>
                  </a:lnTo>
                  <a:lnTo>
                    <a:pt x="57" y="1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50" name="Freeform 22"/>
            <p:cNvSpPr>
              <a:spLocks noChangeAspect="1"/>
            </p:cNvSpPr>
            <p:nvPr/>
          </p:nvSpPr>
          <p:spPr bwMode="auto">
            <a:xfrm>
              <a:off x="662" y="2135"/>
              <a:ext cx="61" cy="35"/>
            </a:xfrm>
            <a:custGeom>
              <a:avLst/>
              <a:gdLst>
                <a:gd name="T0" fmla="*/ 6 w 90"/>
                <a:gd name="T1" fmla="*/ 21 h 65"/>
                <a:gd name="T2" fmla="*/ 15 w 90"/>
                <a:gd name="T3" fmla="*/ 18 h 65"/>
                <a:gd name="T4" fmla="*/ 27 w 90"/>
                <a:gd name="T5" fmla="*/ 12 h 65"/>
                <a:gd name="T6" fmla="*/ 36 w 90"/>
                <a:gd name="T7" fmla="*/ 6 h 65"/>
                <a:gd name="T8" fmla="*/ 48 w 90"/>
                <a:gd name="T9" fmla="*/ 3 h 65"/>
                <a:gd name="T10" fmla="*/ 60 w 90"/>
                <a:gd name="T11" fmla="*/ 0 h 65"/>
                <a:gd name="T12" fmla="*/ 69 w 90"/>
                <a:gd name="T13" fmla="*/ 0 h 65"/>
                <a:gd name="T14" fmla="*/ 75 w 90"/>
                <a:gd name="T15" fmla="*/ 0 h 65"/>
                <a:gd name="T16" fmla="*/ 81 w 90"/>
                <a:gd name="T17" fmla="*/ 0 h 65"/>
                <a:gd name="T18" fmla="*/ 84 w 90"/>
                <a:gd name="T19" fmla="*/ 3 h 65"/>
                <a:gd name="T20" fmla="*/ 87 w 90"/>
                <a:gd name="T21" fmla="*/ 6 h 65"/>
                <a:gd name="T22" fmla="*/ 90 w 90"/>
                <a:gd name="T23" fmla="*/ 12 h 65"/>
                <a:gd name="T24" fmla="*/ 87 w 90"/>
                <a:gd name="T25" fmla="*/ 15 h 65"/>
                <a:gd name="T26" fmla="*/ 84 w 90"/>
                <a:gd name="T27" fmla="*/ 15 h 65"/>
                <a:gd name="T28" fmla="*/ 84 w 90"/>
                <a:gd name="T29" fmla="*/ 18 h 65"/>
                <a:gd name="T30" fmla="*/ 84 w 90"/>
                <a:gd name="T31" fmla="*/ 21 h 65"/>
                <a:gd name="T32" fmla="*/ 84 w 90"/>
                <a:gd name="T33" fmla="*/ 27 h 65"/>
                <a:gd name="T34" fmla="*/ 81 w 90"/>
                <a:gd name="T35" fmla="*/ 36 h 65"/>
                <a:gd name="T36" fmla="*/ 78 w 90"/>
                <a:gd name="T37" fmla="*/ 48 h 65"/>
                <a:gd name="T38" fmla="*/ 69 w 90"/>
                <a:gd name="T39" fmla="*/ 59 h 65"/>
                <a:gd name="T40" fmla="*/ 60 w 90"/>
                <a:gd name="T41" fmla="*/ 65 h 65"/>
                <a:gd name="T42" fmla="*/ 48 w 90"/>
                <a:gd name="T43" fmla="*/ 65 h 65"/>
                <a:gd name="T44" fmla="*/ 36 w 90"/>
                <a:gd name="T45" fmla="*/ 59 h 65"/>
                <a:gd name="T46" fmla="*/ 27 w 90"/>
                <a:gd name="T47" fmla="*/ 53 h 65"/>
                <a:gd name="T48" fmla="*/ 21 w 90"/>
                <a:gd name="T49" fmla="*/ 48 h 65"/>
                <a:gd name="T50" fmla="*/ 15 w 90"/>
                <a:gd name="T51" fmla="*/ 42 h 65"/>
                <a:gd name="T52" fmla="*/ 9 w 90"/>
                <a:gd name="T53" fmla="*/ 39 h 65"/>
                <a:gd name="T54" fmla="*/ 6 w 90"/>
                <a:gd name="T55" fmla="*/ 36 h 65"/>
                <a:gd name="T56" fmla="*/ 3 w 90"/>
                <a:gd name="T57" fmla="*/ 33 h 65"/>
                <a:gd name="T58" fmla="*/ 0 w 90"/>
                <a:gd name="T59" fmla="*/ 30 h 65"/>
                <a:gd name="T60" fmla="*/ 0 w 90"/>
                <a:gd name="T61" fmla="*/ 27 h 65"/>
                <a:gd name="T62" fmla="*/ 0 w 90"/>
                <a:gd name="T63" fmla="*/ 24 h 65"/>
                <a:gd name="T64" fmla="*/ 6 w 90"/>
                <a:gd name="T6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65">
                  <a:moveTo>
                    <a:pt x="6" y="21"/>
                  </a:moveTo>
                  <a:lnTo>
                    <a:pt x="15" y="18"/>
                  </a:lnTo>
                  <a:lnTo>
                    <a:pt x="27" y="12"/>
                  </a:lnTo>
                  <a:lnTo>
                    <a:pt x="36" y="6"/>
                  </a:lnTo>
                  <a:lnTo>
                    <a:pt x="48" y="3"/>
                  </a:lnTo>
                  <a:lnTo>
                    <a:pt x="60" y="0"/>
                  </a:lnTo>
                  <a:lnTo>
                    <a:pt x="69" y="0"/>
                  </a:lnTo>
                  <a:lnTo>
                    <a:pt x="75" y="0"/>
                  </a:lnTo>
                  <a:lnTo>
                    <a:pt x="81" y="0"/>
                  </a:lnTo>
                  <a:lnTo>
                    <a:pt x="84" y="3"/>
                  </a:lnTo>
                  <a:lnTo>
                    <a:pt x="87" y="6"/>
                  </a:lnTo>
                  <a:lnTo>
                    <a:pt x="90" y="12"/>
                  </a:lnTo>
                  <a:lnTo>
                    <a:pt x="87" y="15"/>
                  </a:lnTo>
                  <a:lnTo>
                    <a:pt x="84" y="15"/>
                  </a:lnTo>
                  <a:lnTo>
                    <a:pt x="84" y="18"/>
                  </a:lnTo>
                  <a:lnTo>
                    <a:pt x="84" y="21"/>
                  </a:lnTo>
                  <a:lnTo>
                    <a:pt x="84" y="27"/>
                  </a:lnTo>
                  <a:lnTo>
                    <a:pt x="81" y="36"/>
                  </a:lnTo>
                  <a:lnTo>
                    <a:pt x="78" y="48"/>
                  </a:lnTo>
                  <a:lnTo>
                    <a:pt x="69" y="59"/>
                  </a:lnTo>
                  <a:lnTo>
                    <a:pt x="60" y="65"/>
                  </a:lnTo>
                  <a:lnTo>
                    <a:pt x="48" y="65"/>
                  </a:lnTo>
                  <a:lnTo>
                    <a:pt x="36" y="59"/>
                  </a:lnTo>
                  <a:lnTo>
                    <a:pt x="27" y="53"/>
                  </a:lnTo>
                  <a:lnTo>
                    <a:pt x="21" y="48"/>
                  </a:lnTo>
                  <a:lnTo>
                    <a:pt x="15" y="42"/>
                  </a:lnTo>
                  <a:lnTo>
                    <a:pt x="9" y="39"/>
                  </a:lnTo>
                  <a:lnTo>
                    <a:pt x="6" y="36"/>
                  </a:lnTo>
                  <a:lnTo>
                    <a:pt x="3" y="33"/>
                  </a:lnTo>
                  <a:lnTo>
                    <a:pt x="0" y="30"/>
                  </a:lnTo>
                  <a:lnTo>
                    <a:pt x="0" y="27"/>
                  </a:lnTo>
                  <a:lnTo>
                    <a:pt x="0" y="24"/>
                  </a:lnTo>
                  <a:lnTo>
                    <a:pt x="6" y="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51" name="Freeform 23"/>
            <p:cNvSpPr>
              <a:spLocks noChangeAspect="1"/>
            </p:cNvSpPr>
            <p:nvPr/>
          </p:nvSpPr>
          <p:spPr bwMode="auto">
            <a:xfrm>
              <a:off x="668" y="2142"/>
              <a:ext cx="47" cy="18"/>
            </a:xfrm>
            <a:custGeom>
              <a:avLst/>
              <a:gdLst>
                <a:gd name="T0" fmla="*/ 3 w 69"/>
                <a:gd name="T1" fmla="*/ 15 h 33"/>
                <a:gd name="T2" fmla="*/ 12 w 69"/>
                <a:gd name="T3" fmla="*/ 12 h 33"/>
                <a:gd name="T4" fmla="*/ 24 w 69"/>
                <a:gd name="T5" fmla="*/ 6 h 33"/>
                <a:gd name="T6" fmla="*/ 36 w 69"/>
                <a:gd name="T7" fmla="*/ 3 h 33"/>
                <a:gd name="T8" fmla="*/ 48 w 69"/>
                <a:gd name="T9" fmla="*/ 3 h 33"/>
                <a:gd name="T10" fmla="*/ 57 w 69"/>
                <a:gd name="T11" fmla="*/ 3 h 33"/>
                <a:gd name="T12" fmla="*/ 63 w 69"/>
                <a:gd name="T13" fmla="*/ 0 h 33"/>
                <a:gd name="T14" fmla="*/ 69 w 69"/>
                <a:gd name="T15" fmla="*/ 0 h 33"/>
                <a:gd name="T16" fmla="*/ 69 w 69"/>
                <a:gd name="T17" fmla="*/ 3 h 33"/>
                <a:gd name="T18" fmla="*/ 69 w 69"/>
                <a:gd name="T19" fmla="*/ 9 h 33"/>
                <a:gd name="T20" fmla="*/ 69 w 69"/>
                <a:gd name="T21" fmla="*/ 18 h 33"/>
                <a:gd name="T22" fmla="*/ 66 w 69"/>
                <a:gd name="T23" fmla="*/ 24 h 33"/>
                <a:gd name="T24" fmla="*/ 60 w 69"/>
                <a:gd name="T25" fmla="*/ 30 h 33"/>
                <a:gd name="T26" fmla="*/ 51 w 69"/>
                <a:gd name="T27" fmla="*/ 33 h 33"/>
                <a:gd name="T28" fmla="*/ 45 w 69"/>
                <a:gd name="T29" fmla="*/ 33 h 33"/>
                <a:gd name="T30" fmla="*/ 36 w 69"/>
                <a:gd name="T31" fmla="*/ 33 h 33"/>
                <a:gd name="T32" fmla="*/ 27 w 69"/>
                <a:gd name="T33" fmla="*/ 30 h 33"/>
                <a:gd name="T34" fmla="*/ 18 w 69"/>
                <a:gd name="T35" fmla="*/ 27 h 33"/>
                <a:gd name="T36" fmla="*/ 12 w 69"/>
                <a:gd name="T37" fmla="*/ 24 h 33"/>
                <a:gd name="T38" fmla="*/ 6 w 69"/>
                <a:gd name="T39" fmla="*/ 21 h 33"/>
                <a:gd name="T40" fmla="*/ 3 w 69"/>
                <a:gd name="T41" fmla="*/ 18 h 33"/>
                <a:gd name="T42" fmla="*/ 0 w 69"/>
                <a:gd name="T43" fmla="*/ 18 h 33"/>
                <a:gd name="T44" fmla="*/ 0 w 69"/>
                <a:gd name="T45" fmla="*/ 18 h 33"/>
                <a:gd name="T46" fmla="*/ 0 w 69"/>
                <a:gd name="T47" fmla="*/ 18 h 33"/>
                <a:gd name="T48" fmla="*/ 3 w 69"/>
                <a:gd name="T4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33">
                  <a:moveTo>
                    <a:pt x="3" y="15"/>
                  </a:moveTo>
                  <a:lnTo>
                    <a:pt x="12" y="12"/>
                  </a:lnTo>
                  <a:lnTo>
                    <a:pt x="24" y="6"/>
                  </a:lnTo>
                  <a:lnTo>
                    <a:pt x="36" y="3"/>
                  </a:lnTo>
                  <a:lnTo>
                    <a:pt x="48" y="3"/>
                  </a:lnTo>
                  <a:lnTo>
                    <a:pt x="57" y="3"/>
                  </a:lnTo>
                  <a:lnTo>
                    <a:pt x="63" y="0"/>
                  </a:lnTo>
                  <a:lnTo>
                    <a:pt x="69" y="0"/>
                  </a:lnTo>
                  <a:lnTo>
                    <a:pt x="69" y="3"/>
                  </a:lnTo>
                  <a:lnTo>
                    <a:pt x="69" y="9"/>
                  </a:lnTo>
                  <a:lnTo>
                    <a:pt x="69" y="18"/>
                  </a:lnTo>
                  <a:lnTo>
                    <a:pt x="66" y="24"/>
                  </a:lnTo>
                  <a:lnTo>
                    <a:pt x="60" y="30"/>
                  </a:lnTo>
                  <a:lnTo>
                    <a:pt x="51" y="33"/>
                  </a:lnTo>
                  <a:lnTo>
                    <a:pt x="45" y="33"/>
                  </a:lnTo>
                  <a:lnTo>
                    <a:pt x="36" y="33"/>
                  </a:lnTo>
                  <a:lnTo>
                    <a:pt x="27" y="30"/>
                  </a:lnTo>
                  <a:lnTo>
                    <a:pt x="18" y="27"/>
                  </a:lnTo>
                  <a:lnTo>
                    <a:pt x="12" y="24"/>
                  </a:lnTo>
                  <a:lnTo>
                    <a:pt x="6" y="21"/>
                  </a:lnTo>
                  <a:lnTo>
                    <a:pt x="3" y="18"/>
                  </a:lnTo>
                  <a:lnTo>
                    <a:pt x="0" y="18"/>
                  </a:lnTo>
                  <a:lnTo>
                    <a:pt x="0" y="18"/>
                  </a:lnTo>
                  <a:lnTo>
                    <a:pt x="0" y="18"/>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52" name="Freeform 24"/>
            <p:cNvSpPr>
              <a:spLocks noChangeAspect="1"/>
            </p:cNvSpPr>
            <p:nvPr/>
          </p:nvSpPr>
          <p:spPr bwMode="auto">
            <a:xfrm>
              <a:off x="691" y="2112"/>
              <a:ext cx="30" cy="10"/>
            </a:xfrm>
            <a:custGeom>
              <a:avLst/>
              <a:gdLst>
                <a:gd name="T0" fmla="*/ 0 w 45"/>
                <a:gd name="T1" fmla="*/ 15 h 18"/>
                <a:gd name="T2" fmla="*/ 3 w 45"/>
                <a:gd name="T3" fmla="*/ 12 h 18"/>
                <a:gd name="T4" fmla="*/ 9 w 45"/>
                <a:gd name="T5" fmla="*/ 12 h 18"/>
                <a:gd name="T6" fmla="*/ 12 w 45"/>
                <a:gd name="T7" fmla="*/ 12 h 18"/>
                <a:gd name="T8" fmla="*/ 18 w 45"/>
                <a:gd name="T9" fmla="*/ 15 h 18"/>
                <a:gd name="T10" fmla="*/ 24 w 45"/>
                <a:gd name="T11" fmla="*/ 15 h 18"/>
                <a:gd name="T12" fmla="*/ 30 w 45"/>
                <a:gd name="T13" fmla="*/ 15 h 18"/>
                <a:gd name="T14" fmla="*/ 36 w 45"/>
                <a:gd name="T15" fmla="*/ 9 h 18"/>
                <a:gd name="T16" fmla="*/ 39 w 45"/>
                <a:gd name="T17" fmla="*/ 6 h 18"/>
                <a:gd name="T18" fmla="*/ 39 w 45"/>
                <a:gd name="T19" fmla="*/ 3 h 18"/>
                <a:gd name="T20" fmla="*/ 42 w 45"/>
                <a:gd name="T21" fmla="*/ 0 h 18"/>
                <a:gd name="T22" fmla="*/ 45 w 45"/>
                <a:gd name="T23" fmla="*/ 0 h 18"/>
                <a:gd name="T24" fmla="*/ 45 w 45"/>
                <a:gd name="T25" fmla="*/ 6 h 18"/>
                <a:gd name="T26" fmla="*/ 42 w 45"/>
                <a:gd name="T27" fmla="*/ 9 h 18"/>
                <a:gd name="T28" fmla="*/ 39 w 45"/>
                <a:gd name="T29" fmla="*/ 12 h 18"/>
                <a:gd name="T30" fmla="*/ 36 w 45"/>
                <a:gd name="T31" fmla="*/ 15 h 18"/>
                <a:gd name="T32" fmla="*/ 33 w 45"/>
                <a:gd name="T33" fmla="*/ 18 h 18"/>
                <a:gd name="T34" fmla="*/ 27 w 45"/>
                <a:gd name="T35" fmla="*/ 18 h 18"/>
                <a:gd name="T36" fmla="*/ 21 w 45"/>
                <a:gd name="T37" fmla="*/ 15 h 18"/>
                <a:gd name="T38" fmla="*/ 15 w 45"/>
                <a:gd name="T39" fmla="*/ 15 h 18"/>
                <a:gd name="T40" fmla="*/ 12 w 45"/>
                <a:gd name="T41" fmla="*/ 15 h 18"/>
                <a:gd name="T42" fmla="*/ 9 w 45"/>
                <a:gd name="T43" fmla="*/ 15 h 18"/>
                <a:gd name="T44" fmla="*/ 9 w 45"/>
                <a:gd name="T45" fmla="*/ 15 h 18"/>
                <a:gd name="T46" fmla="*/ 6 w 45"/>
                <a:gd name="T47" fmla="*/ 15 h 18"/>
                <a:gd name="T48" fmla="*/ 3 w 45"/>
                <a:gd name="T49" fmla="*/ 18 h 18"/>
                <a:gd name="T50" fmla="*/ 3 w 45"/>
                <a:gd name="T51" fmla="*/ 18 h 18"/>
                <a:gd name="T52" fmla="*/ 0 w 45"/>
                <a:gd name="T53" fmla="*/ 18 h 18"/>
                <a:gd name="T54" fmla="*/ 0 w 45"/>
                <a:gd name="T55" fmla="*/ 18 h 18"/>
                <a:gd name="T56" fmla="*/ 0 w 45"/>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18">
                  <a:moveTo>
                    <a:pt x="0" y="15"/>
                  </a:moveTo>
                  <a:lnTo>
                    <a:pt x="3" y="12"/>
                  </a:lnTo>
                  <a:lnTo>
                    <a:pt x="9" y="12"/>
                  </a:lnTo>
                  <a:lnTo>
                    <a:pt x="12" y="12"/>
                  </a:lnTo>
                  <a:lnTo>
                    <a:pt x="18" y="15"/>
                  </a:lnTo>
                  <a:lnTo>
                    <a:pt x="24" y="15"/>
                  </a:lnTo>
                  <a:lnTo>
                    <a:pt x="30" y="15"/>
                  </a:lnTo>
                  <a:lnTo>
                    <a:pt x="36" y="9"/>
                  </a:lnTo>
                  <a:lnTo>
                    <a:pt x="39" y="6"/>
                  </a:lnTo>
                  <a:lnTo>
                    <a:pt x="39" y="3"/>
                  </a:lnTo>
                  <a:lnTo>
                    <a:pt x="42" y="0"/>
                  </a:lnTo>
                  <a:lnTo>
                    <a:pt x="45" y="0"/>
                  </a:lnTo>
                  <a:lnTo>
                    <a:pt x="45" y="6"/>
                  </a:lnTo>
                  <a:lnTo>
                    <a:pt x="42" y="9"/>
                  </a:lnTo>
                  <a:lnTo>
                    <a:pt x="39" y="12"/>
                  </a:lnTo>
                  <a:lnTo>
                    <a:pt x="36" y="15"/>
                  </a:lnTo>
                  <a:lnTo>
                    <a:pt x="33" y="18"/>
                  </a:lnTo>
                  <a:lnTo>
                    <a:pt x="27" y="18"/>
                  </a:lnTo>
                  <a:lnTo>
                    <a:pt x="21" y="15"/>
                  </a:lnTo>
                  <a:lnTo>
                    <a:pt x="15" y="15"/>
                  </a:lnTo>
                  <a:lnTo>
                    <a:pt x="12" y="15"/>
                  </a:lnTo>
                  <a:lnTo>
                    <a:pt x="9" y="15"/>
                  </a:lnTo>
                  <a:lnTo>
                    <a:pt x="9" y="15"/>
                  </a:lnTo>
                  <a:lnTo>
                    <a:pt x="6" y="15"/>
                  </a:lnTo>
                  <a:lnTo>
                    <a:pt x="3" y="18"/>
                  </a:lnTo>
                  <a:lnTo>
                    <a:pt x="3" y="18"/>
                  </a:lnTo>
                  <a:lnTo>
                    <a:pt x="0" y="18"/>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53" name="Freeform 25"/>
            <p:cNvSpPr>
              <a:spLocks noChangeAspect="1"/>
            </p:cNvSpPr>
            <p:nvPr/>
          </p:nvSpPr>
          <p:spPr bwMode="auto">
            <a:xfrm>
              <a:off x="631" y="2082"/>
              <a:ext cx="51" cy="9"/>
            </a:xfrm>
            <a:custGeom>
              <a:avLst/>
              <a:gdLst>
                <a:gd name="T0" fmla="*/ 69 w 75"/>
                <a:gd name="T1" fmla="*/ 6 h 18"/>
                <a:gd name="T2" fmla="*/ 60 w 75"/>
                <a:gd name="T3" fmla="*/ 3 h 18"/>
                <a:gd name="T4" fmla="*/ 51 w 75"/>
                <a:gd name="T5" fmla="*/ 0 h 18"/>
                <a:gd name="T6" fmla="*/ 42 w 75"/>
                <a:gd name="T7" fmla="*/ 0 h 18"/>
                <a:gd name="T8" fmla="*/ 30 w 75"/>
                <a:gd name="T9" fmla="*/ 3 h 18"/>
                <a:gd name="T10" fmla="*/ 21 w 75"/>
                <a:gd name="T11" fmla="*/ 6 h 18"/>
                <a:gd name="T12" fmla="*/ 15 w 75"/>
                <a:gd name="T13" fmla="*/ 6 h 18"/>
                <a:gd name="T14" fmla="*/ 6 w 75"/>
                <a:gd name="T15" fmla="*/ 9 h 18"/>
                <a:gd name="T16" fmla="*/ 3 w 75"/>
                <a:gd name="T17" fmla="*/ 9 h 18"/>
                <a:gd name="T18" fmla="*/ 0 w 75"/>
                <a:gd name="T19" fmla="*/ 9 h 18"/>
                <a:gd name="T20" fmla="*/ 0 w 75"/>
                <a:gd name="T21" fmla="*/ 12 h 18"/>
                <a:gd name="T22" fmla="*/ 0 w 75"/>
                <a:gd name="T23" fmla="*/ 15 h 18"/>
                <a:gd name="T24" fmla="*/ 3 w 75"/>
                <a:gd name="T25" fmla="*/ 15 h 18"/>
                <a:gd name="T26" fmla="*/ 12 w 75"/>
                <a:gd name="T27" fmla="*/ 15 h 18"/>
                <a:gd name="T28" fmla="*/ 21 w 75"/>
                <a:gd name="T29" fmla="*/ 15 h 18"/>
                <a:gd name="T30" fmla="*/ 27 w 75"/>
                <a:gd name="T31" fmla="*/ 15 h 18"/>
                <a:gd name="T32" fmla="*/ 33 w 75"/>
                <a:gd name="T33" fmla="*/ 15 h 18"/>
                <a:gd name="T34" fmla="*/ 36 w 75"/>
                <a:gd name="T35" fmla="*/ 18 h 18"/>
                <a:gd name="T36" fmla="*/ 42 w 75"/>
                <a:gd name="T37" fmla="*/ 18 h 18"/>
                <a:gd name="T38" fmla="*/ 45 w 75"/>
                <a:gd name="T39" fmla="*/ 18 h 18"/>
                <a:gd name="T40" fmla="*/ 51 w 75"/>
                <a:gd name="T41" fmla="*/ 18 h 18"/>
                <a:gd name="T42" fmla="*/ 57 w 75"/>
                <a:gd name="T43" fmla="*/ 15 h 18"/>
                <a:gd name="T44" fmla="*/ 60 w 75"/>
                <a:gd name="T45" fmla="*/ 15 h 18"/>
                <a:gd name="T46" fmla="*/ 66 w 75"/>
                <a:gd name="T47" fmla="*/ 15 h 18"/>
                <a:gd name="T48" fmla="*/ 72 w 75"/>
                <a:gd name="T49" fmla="*/ 15 h 18"/>
                <a:gd name="T50" fmla="*/ 75 w 75"/>
                <a:gd name="T51" fmla="*/ 15 h 18"/>
                <a:gd name="T52" fmla="*/ 75 w 75"/>
                <a:gd name="T53" fmla="*/ 12 h 18"/>
                <a:gd name="T54" fmla="*/ 75 w 75"/>
                <a:gd name="T55" fmla="*/ 9 h 18"/>
                <a:gd name="T56" fmla="*/ 69 w 75"/>
                <a:gd name="T5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8">
                  <a:moveTo>
                    <a:pt x="69" y="6"/>
                  </a:moveTo>
                  <a:lnTo>
                    <a:pt x="60" y="3"/>
                  </a:lnTo>
                  <a:lnTo>
                    <a:pt x="51" y="0"/>
                  </a:lnTo>
                  <a:lnTo>
                    <a:pt x="42" y="0"/>
                  </a:lnTo>
                  <a:lnTo>
                    <a:pt x="30" y="3"/>
                  </a:lnTo>
                  <a:lnTo>
                    <a:pt x="21" y="6"/>
                  </a:lnTo>
                  <a:lnTo>
                    <a:pt x="15" y="6"/>
                  </a:lnTo>
                  <a:lnTo>
                    <a:pt x="6" y="9"/>
                  </a:lnTo>
                  <a:lnTo>
                    <a:pt x="3" y="9"/>
                  </a:lnTo>
                  <a:lnTo>
                    <a:pt x="0" y="9"/>
                  </a:lnTo>
                  <a:lnTo>
                    <a:pt x="0" y="12"/>
                  </a:lnTo>
                  <a:lnTo>
                    <a:pt x="0" y="15"/>
                  </a:lnTo>
                  <a:lnTo>
                    <a:pt x="3" y="15"/>
                  </a:lnTo>
                  <a:lnTo>
                    <a:pt x="12" y="15"/>
                  </a:lnTo>
                  <a:lnTo>
                    <a:pt x="21" y="15"/>
                  </a:lnTo>
                  <a:lnTo>
                    <a:pt x="27" y="15"/>
                  </a:lnTo>
                  <a:lnTo>
                    <a:pt x="33" y="15"/>
                  </a:lnTo>
                  <a:lnTo>
                    <a:pt x="36" y="18"/>
                  </a:lnTo>
                  <a:lnTo>
                    <a:pt x="42" y="18"/>
                  </a:lnTo>
                  <a:lnTo>
                    <a:pt x="45" y="18"/>
                  </a:lnTo>
                  <a:lnTo>
                    <a:pt x="51" y="18"/>
                  </a:lnTo>
                  <a:lnTo>
                    <a:pt x="57" y="15"/>
                  </a:lnTo>
                  <a:lnTo>
                    <a:pt x="60" y="15"/>
                  </a:lnTo>
                  <a:lnTo>
                    <a:pt x="66" y="15"/>
                  </a:lnTo>
                  <a:lnTo>
                    <a:pt x="72" y="15"/>
                  </a:lnTo>
                  <a:lnTo>
                    <a:pt x="75" y="15"/>
                  </a:lnTo>
                  <a:lnTo>
                    <a:pt x="75" y="12"/>
                  </a:lnTo>
                  <a:lnTo>
                    <a:pt x="75" y="9"/>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54" name="Freeform 26"/>
            <p:cNvSpPr>
              <a:spLocks noChangeAspect="1"/>
            </p:cNvSpPr>
            <p:nvPr/>
          </p:nvSpPr>
          <p:spPr bwMode="auto">
            <a:xfrm>
              <a:off x="711" y="2077"/>
              <a:ext cx="26" cy="11"/>
            </a:xfrm>
            <a:custGeom>
              <a:avLst/>
              <a:gdLst>
                <a:gd name="T0" fmla="*/ 29 w 38"/>
                <a:gd name="T1" fmla="*/ 3 h 21"/>
                <a:gd name="T2" fmla="*/ 32 w 38"/>
                <a:gd name="T3" fmla="*/ 3 h 21"/>
                <a:gd name="T4" fmla="*/ 35 w 38"/>
                <a:gd name="T5" fmla="*/ 3 h 21"/>
                <a:gd name="T6" fmla="*/ 38 w 38"/>
                <a:gd name="T7" fmla="*/ 3 h 21"/>
                <a:gd name="T8" fmla="*/ 38 w 38"/>
                <a:gd name="T9" fmla="*/ 3 h 21"/>
                <a:gd name="T10" fmla="*/ 38 w 38"/>
                <a:gd name="T11" fmla="*/ 6 h 21"/>
                <a:gd name="T12" fmla="*/ 38 w 38"/>
                <a:gd name="T13" fmla="*/ 6 h 21"/>
                <a:gd name="T14" fmla="*/ 38 w 38"/>
                <a:gd name="T15" fmla="*/ 9 h 21"/>
                <a:gd name="T16" fmla="*/ 38 w 38"/>
                <a:gd name="T17" fmla="*/ 12 h 21"/>
                <a:gd name="T18" fmla="*/ 35 w 38"/>
                <a:gd name="T19" fmla="*/ 12 h 21"/>
                <a:gd name="T20" fmla="*/ 32 w 38"/>
                <a:gd name="T21" fmla="*/ 12 h 21"/>
                <a:gd name="T22" fmla="*/ 29 w 38"/>
                <a:gd name="T23" fmla="*/ 15 h 21"/>
                <a:gd name="T24" fmla="*/ 27 w 38"/>
                <a:gd name="T25" fmla="*/ 15 h 21"/>
                <a:gd name="T26" fmla="*/ 21 w 38"/>
                <a:gd name="T27" fmla="*/ 18 h 21"/>
                <a:gd name="T28" fmla="*/ 18 w 38"/>
                <a:gd name="T29" fmla="*/ 18 h 21"/>
                <a:gd name="T30" fmla="*/ 12 w 38"/>
                <a:gd name="T31" fmla="*/ 21 h 21"/>
                <a:gd name="T32" fmla="*/ 9 w 38"/>
                <a:gd name="T33" fmla="*/ 21 h 21"/>
                <a:gd name="T34" fmla="*/ 3 w 38"/>
                <a:gd name="T35" fmla="*/ 21 h 21"/>
                <a:gd name="T36" fmla="*/ 0 w 38"/>
                <a:gd name="T37" fmla="*/ 18 h 21"/>
                <a:gd name="T38" fmla="*/ 0 w 38"/>
                <a:gd name="T39" fmla="*/ 12 h 21"/>
                <a:gd name="T40" fmla="*/ 3 w 38"/>
                <a:gd name="T41" fmla="*/ 6 h 21"/>
                <a:gd name="T42" fmla="*/ 9 w 38"/>
                <a:gd name="T43" fmla="*/ 3 h 21"/>
                <a:gd name="T44" fmla="*/ 18 w 38"/>
                <a:gd name="T45" fmla="*/ 0 h 21"/>
                <a:gd name="T46" fmla="*/ 24 w 38"/>
                <a:gd name="T47" fmla="*/ 0 h 21"/>
                <a:gd name="T48" fmla="*/ 29 w 38"/>
                <a:gd name="T4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1">
                  <a:moveTo>
                    <a:pt x="29" y="3"/>
                  </a:moveTo>
                  <a:lnTo>
                    <a:pt x="32" y="3"/>
                  </a:lnTo>
                  <a:lnTo>
                    <a:pt x="35" y="3"/>
                  </a:lnTo>
                  <a:lnTo>
                    <a:pt x="38" y="3"/>
                  </a:lnTo>
                  <a:lnTo>
                    <a:pt x="38" y="3"/>
                  </a:lnTo>
                  <a:lnTo>
                    <a:pt x="38" y="6"/>
                  </a:lnTo>
                  <a:lnTo>
                    <a:pt x="38" y="6"/>
                  </a:lnTo>
                  <a:lnTo>
                    <a:pt x="38" y="9"/>
                  </a:lnTo>
                  <a:lnTo>
                    <a:pt x="38" y="12"/>
                  </a:lnTo>
                  <a:lnTo>
                    <a:pt x="35" y="12"/>
                  </a:lnTo>
                  <a:lnTo>
                    <a:pt x="32" y="12"/>
                  </a:lnTo>
                  <a:lnTo>
                    <a:pt x="29" y="15"/>
                  </a:lnTo>
                  <a:lnTo>
                    <a:pt x="27" y="15"/>
                  </a:lnTo>
                  <a:lnTo>
                    <a:pt x="21" y="18"/>
                  </a:lnTo>
                  <a:lnTo>
                    <a:pt x="18" y="18"/>
                  </a:lnTo>
                  <a:lnTo>
                    <a:pt x="12" y="21"/>
                  </a:lnTo>
                  <a:lnTo>
                    <a:pt x="9" y="21"/>
                  </a:lnTo>
                  <a:lnTo>
                    <a:pt x="3" y="21"/>
                  </a:lnTo>
                  <a:lnTo>
                    <a:pt x="0" y="18"/>
                  </a:lnTo>
                  <a:lnTo>
                    <a:pt x="0" y="12"/>
                  </a:lnTo>
                  <a:lnTo>
                    <a:pt x="3" y="6"/>
                  </a:lnTo>
                  <a:lnTo>
                    <a:pt x="9" y="3"/>
                  </a:lnTo>
                  <a:lnTo>
                    <a:pt x="18" y="0"/>
                  </a:lnTo>
                  <a:lnTo>
                    <a:pt x="24"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55" name="Freeform 27"/>
            <p:cNvSpPr>
              <a:spLocks noChangeAspect="1"/>
            </p:cNvSpPr>
            <p:nvPr/>
          </p:nvSpPr>
          <p:spPr bwMode="auto">
            <a:xfrm>
              <a:off x="715" y="2055"/>
              <a:ext cx="26" cy="10"/>
            </a:xfrm>
            <a:custGeom>
              <a:avLst/>
              <a:gdLst>
                <a:gd name="T0" fmla="*/ 0 w 38"/>
                <a:gd name="T1" fmla="*/ 14 h 20"/>
                <a:gd name="T2" fmla="*/ 9 w 38"/>
                <a:gd name="T3" fmla="*/ 5 h 20"/>
                <a:gd name="T4" fmla="*/ 18 w 38"/>
                <a:gd name="T5" fmla="*/ 3 h 20"/>
                <a:gd name="T6" fmla="*/ 26 w 38"/>
                <a:gd name="T7" fmla="*/ 0 h 20"/>
                <a:gd name="T8" fmla="*/ 35 w 38"/>
                <a:gd name="T9" fmla="*/ 0 h 20"/>
                <a:gd name="T10" fmla="*/ 38 w 38"/>
                <a:gd name="T11" fmla="*/ 3 h 20"/>
                <a:gd name="T12" fmla="*/ 38 w 38"/>
                <a:gd name="T13" fmla="*/ 5 h 20"/>
                <a:gd name="T14" fmla="*/ 38 w 38"/>
                <a:gd name="T15" fmla="*/ 11 h 20"/>
                <a:gd name="T16" fmla="*/ 38 w 38"/>
                <a:gd name="T17" fmla="*/ 14 h 20"/>
                <a:gd name="T18" fmla="*/ 32 w 38"/>
                <a:gd name="T19" fmla="*/ 11 h 20"/>
                <a:gd name="T20" fmla="*/ 26 w 38"/>
                <a:gd name="T21" fmla="*/ 8 h 20"/>
                <a:gd name="T22" fmla="*/ 21 w 38"/>
                <a:gd name="T23" fmla="*/ 8 h 20"/>
                <a:gd name="T24" fmla="*/ 15 w 38"/>
                <a:gd name="T25" fmla="*/ 8 h 20"/>
                <a:gd name="T26" fmla="*/ 12 w 38"/>
                <a:gd name="T27" fmla="*/ 11 h 20"/>
                <a:gd name="T28" fmla="*/ 9 w 38"/>
                <a:gd name="T29" fmla="*/ 14 h 20"/>
                <a:gd name="T30" fmla="*/ 6 w 38"/>
                <a:gd name="T31" fmla="*/ 14 h 20"/>
                <a:gd name="T32" fmla="*/ 3 w 38"/>
                <a:gd name="T33" fmla="*/ 17 h 20"/>
                <a:gd name="T34" fmla="*/ 3 w 38"/>
                <a:gd name="T35" fmla="*/ 20 h 20"/>
                <a:gd name="T36" fmla="*/ 0 w 38"/>
                <a:gd name="T37" fmla="*/ 20 h 20"/>
                <a:gd name="T38" fmla="*/ 0 w 38"/>
                <a:gd name="T39" fmla="*/ 20 h 20"/>
                <a:gd name="T40" fmla="*/ 0 w 38"/>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0" y="14"/>
                  </a:moveTo>
                  <a:lnTo>
                    <a:pt x="9" y="5"/>
                  </a:lnTo>
                  <a:lnTo>
                    <a:pt x="18" y="3"/>
                  </a:lnTo>
                  <a:lnTo>
                    <a:pt x="26" y="0"/>
                  </a:lnTo>
                  <a:lnTo>
                    <a:pt x="35" y="0"/>
                  </a:lnTo>
                  <a:lnTo>
                    <a:pt x="38" y="3"/>
                  </a:lnTo>
                  <a:lnTo>
                    <a:pt x="38" y="5"/>
                  </a:lnTo>
                  <a:lnTo>
                    <a:pt x="38" y="11"/>
                  </a:lnTo>
                  <a:lnTo>
                    <a:pt x="38" y="14"/>
                  </a:lnTo>
                  <a:lnTo>
                    <a:pt x="32" y="11"/>
                  </a:lnTo>
                  <a:lnTo>
                    <a:pt x="26" y="8"/>
                  </a:lnTo>
                  <a:lnTo>
                    <a:pt x="21" y="8"/>
                  </a:lnTo>
                  <a:lnTo>
                    <a:pt x="15" y="8"/>
                  </a:lnTo>
                  <a:lnTo>
                    <a:pt x="12" y="11"/>
                  </a:lnTo>
                  <a:lnTo>
                    <a:pt x="9" y="14"/>
                  </a:lnTo>
                  <a:lnTo>
                    <a:pt x="6" y="14"/>
                  </a:lnTo>
                  <a:lnTo>
                    <a:pt x="3" y="17"/>
                  </a:lnTo>
                  <a:lnTo>
                    <a:pt x="3" y="20"/>
                  </a:lnTo>
                  <a:lnTo>
                    <a:pt x="0" y="20"/>
                  </a:lnTo>
                  <a:lnTo>
                    <a:pt x="0"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56" name="Freeform 28"/>
            <p:cNvSpPr>
              <a:spLocks noChangeAspect="1"/>
            </p:cNvSpPr>
            <p:nvPr/>
          </p:nvSpPr>
          <p:spPr bwMode="auto">
            <a:xfrm>
              <a:off x="623" y="2056"/>
              <a:ext cx="57" cy="19"/>
            </a:xfrm>
            <a:custGeom>
              <a:avLst/>
              <a:gdLst>
                <a:gd name="T0" fmla="*/ 12 w 84"/>
                <a:gd name="T1" fmla="*/ 26 h 35"/>
                <a:gd name="T2" fmla="*/ 6 w 84"/>
                <a:gd name="T3" fmla="*/ 32 h 35"/>
                <a:gd name="T4" fmla="*/ 0 w 84"/>
                <a:gd name="T5" fmla="*/ 35 h 35"/>
                <a:gd name="T6" fmla="*/ 0 w 84"/>
                <a:gd name="T7" fmla="*/ 35 h 35"/>
                <a:gd name="T8" fmla="*/ 3 w 84"/>
                <a:gd name="T9" fmla="*/ 29 h 35"/>
                <a:gd name="T10" fmla="*/ 6 w 84"/>
                <a:gd name="T11" fmla="*/ 26 h 35"/>
                <a:gd name="T12" fmla="*/ 15 w 84"/>
                <a:gd name="T13" fmla="*/ 17 h 35"/>
                <a:gd name="T14" fmla="*/ 21 w 84"/>
                <a:gd name="T15" fmla="*/ 11 h 35"/>
                <a:gd name="T16" fmla="*/ 30 w 84"/>
                <a:gd name="T17" fmla="*/ 5 h 35"/>
                <a:gd name="T18" fmla="*/ 39 w 84"/>
                <a:gd name="T19" fmla="*/ 2 h 35"/>
                <a:gd name="T20" fmla="*/ 51 w 84"/>
                <a:gd name="T21" fmla="*/ 0 h 35"/>
                <a:gd name="T22" fmla="*/ 66 w 84"/>
                <a:gd name="T23" fmla="*/ 2 h 35"/>
                <a:gd name="T24" fmla="*/ 75 w 84"/>
                <a:gd name="T25" fmla="*/ 5 h 35"/>
                <a:gd name="T26" fmla="*/ 78 w 84"/>
                <a:gd name="T27" fmla="*/ 8 h 35"/>
                <a:gd name="T28" fmla="*/ 81 w 84"/>
                <a:gd name="T29" fmla="*/ 11 h 35"/>
                <a:gd name="T30" fmla="*/ 84 w 84"/>
                <a:gd name="T31" fmla="*/ 14 h 35"/>
                <a:gd name="T32" fmla="*/ 84 w 84"/>
                <a:gd name="T33" fmla="*/ 14 h 35"/>
                <a:gd name="T34" fmla="*/ 81 w 84"/>
                <a:gd name="T35" fmla="*/ 14 h 35"/>
                <a:gd name="T36" fmla="*/ 81 w 84"/>
                <a:gd name="T37" fmla="*/ 14 h 35"/>
                <a:gd name="T38" fmla="*/ 78 w 84"/>
                <a:gd name="T39" fmla="*/ 11 h 35"/>
                <a:gd name="T40" fmla="*/ 75 w 84"/>
                <a:gd name="T41" fmla="*/ 11 h 35"/>
                <a:gd name="T42" fmla="*/ 63 w 84"/>
                <a:gd name="T43" fmla="*/ 11 h 35"/>
                <a:gd name="T44" fmla="*/ 45 w 84"/>
                <a:gd name="T45" fmla="*/ 11 h 35"/>
                <a:gd name="T46" fmla="*/ 30 w 84"/>
                <a:gd name="T47" fmla="*/ 17 h 35"/>
                <a:gd name="T48" fmla="*/ 12 w 84"/>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35">
                  <a:moveTo>
                    <a:pt x="12" y="26"/>
                  </a:moveTo>
                  <a:lnTo>
                    <a:pt x="6" y="32"/>
                  </a:lnTo>
                  <a:lnTo>
                    <a:pt x="0" y="35"/>
                  </a:lnTo>
                  <a:lnTo>
                    <a:pt x="0" y="35"/>
                  </a:lnTo>
                  <a:lnTo>
                    <a:pt x="3" y="29"/>
                  </a:lnTo>
                  <a:lnTo>
                    <a:pt x="6" y="26"/>
                  </a:lnTo>
                  <a:lnTo>
                    <a:pt x="15" y="17"/>
                  </a:lnTo>
                  <a:lnTo>
                    <a:pt x="21" y="11"/>
                  </a:lnTo>
                  <a:lnTo>
                    <a:pt x="30" y="5"/>
                  </a:lnTo>
                  <a:lnTo>
                    <a:pt x="39" y="2"/>
                  </a:lnTo>
                  <a:lnTo>
                    <a:pt x="51" y="0"/>
                  </a:lnTo>
                  <a:lnTo>
                    <a:pt x="66" y="2"/>
                  </a:lnTo>
                  <a:lnTo>
                    <a:pt x="75" y="5"/>
                  </a:lnTo>
                  <a:lnTo>
                    <a:pt x="78" y="8"/>
                  </a:lnTo>
                  <a:lnTo>
                    <a:pt x="81" y="11"/>
                  </a:lnTo>
                  <a:lnTo>
                    <a:pt x="84" y="14"/>
                  </a:lnTo>
                  <a:lnTo>
                    <a:pt x="84" y="14"/>
                  </a:lnTo>
                  <a:lnTo>
                    <a:pt x="81" y="14"/>
                  </a:lnTo>
                  <a:lnTo>
                    <a:pt x="81" y="14"/>
                  </a:lnTo>
                  <a:lnTo>
                    <a:pt x="78" y="11"/>
                  </a:lnTo>
                  <a:lnTo>
                    <a:pt x="75" y="11"/>
                  </a:lnTo>
                  <a:lnTo>
                    <a:pt x="63" y="11"/>
                  </a:lnTo>
                  <a:lnTo>
                    <a:pt x="45" y="11"/>
                  </a:lnTo>
                  <a:lnTo>
                    <a:pt x="30" y="1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57" name="Freeform 29"/>
            <p:cNvSpPr>
              <a:spLocks noChangeAspect="1"/>
            </p:cNvSpPr>
            <p:nvPr/>
          </p:nvSpPr>
          <p:spPr bwMode="auto">
            <a:xfrm>
              <a:off x="430" y="1938"/>
              <a:ext cx="330" cy="265"/>
            </a:xfrm>
            <a:custGeom>
              <a:avLst/>
              <a:gdLst>
                <a:gd name="T0" fmla="*/ 60 w 481"/>
                <a:gd name="T1" fmla="*/ 283 h 489"/>
                <a:gd name="T2" fmla="*/ 78 w 481"/>
                <a:gd name="T3" fmla="*/ 182 h 489"/>
                <a:gd name="T4" fmla="*/ 102 w 481"/>
                <a:gd name="T5" fmla="*/ 116 h 489"/>
                <a:gd name="T6" fmla="*/ 141 w 481"/>
                <a:gd name="T7" fmla="*/ 35 h 489"/>
                <a:gd name="T8" fmla="*/ 201 w 481"/>
                <a:gd name="T9" fmla="*/ 9 h 489"/>
                <a:gd name="T10" fmla="*/ 251 w 481"/>
                <a:gd name="T11" fmla="*/ 0 h 489"/>
                <a:gd name="T12" fmla="*/ 308 w 481"/>
                <a:gd name="T13" fmla="*/ 0 h 489"/>
                <a:gd name="T14" fmla="*/ 362 w 481"/>
                <a:gd name="T15" fmla="*/ 12 h 489"/>
                <a:gd name="T16" fmla="*/ 413 w 481"/>
                <a:gd name="T17" fmla="*/ 35 h 489"/>
                <a:gd name="T18" fmla="*/ 439 w 481"/>
                <a:gd name="T19" fmla="*/ 53 h 489"/>
                <a:gd name="T20" fmla="*/ 457 w 481"/>
                <a:gd name="T21" fmla="*/ 77 h 489"/>
                <a:gd name="T22" fmla="*/ 472 w 481"/>
                <a:gd name="T23" fmla="*/ 101 h 489"/>
                <a:gd name="T24" fmla="*/ 481 w 481"/>
                <a:gd name="T25" fmla="*/ 134 h 489"/>
                <a:gd name="T26" fmla="*/ 478 w 481"/>
                <a:gd name="T27" fmla="*/ 173 h 489"/>
                <a:gd name="T28" fmla="*/ 466 w 481"/>
                <a:gd name="T29" fmla="*/ 203 h 489"/>
                <a:gd name="T30" fmla="*/ 451 w 481"/>
                <a:gd name="T31" fmla="*/ 220 h 489"/>
                <a:gd name="T32" fmla="*/ 448 w 481"/>
                <a:gd name="T33" fmla="*/ 209 h 489"/>
                <a:gd name="T34" fmla="*/ 457 w 481"/>
                <a:gd name="T35" fmla="*/ 182 h 489"/>
                <a:gd name="T36" fmla="*/ 448 w 481"/>
                <a:gd name="T37" fmla="*/ 182 h 489"/>
                <a:gd name="T38" fmla="*/ 422 w 481"/>
                <a:gd name="T39" fmla="*/ 197 h 489"/>
                <a:gd name="T40" fmla="*/ 389 w 481"/>
                <a:gd name="T41" fmla="*/ 209 h 489"/>
                <a:gd name="T42" fmla="*/ 356 w 481"/>
                <a:gd name="T43" fmla="*/ 215 h 489"/>
                <a:gd name="T44" fmla="*/ 329 w 481"/>
                <a:gd name="T45" fmla="*/ 209 h 489"/>
                <a:gd name="T46" fmla="*/ 305 w 481"/>
                <a:gd name="T47" fmla="*/ 203 h 489"/>
                <a:gd name="T48" fmla="*/ 323 w 481"/>
                <a:gd name="T49" fmla="*/ 194 h 489"/>
                <a:gd name="T50" fmla="*/ 350 w 481"/>
                <a:gd name="T51" fmla="*/ 173 h 489"/>
                <a:gd name="T52" fmla="*/ 341 w 481"/>
                <a:gd name="T53" fmla="*/ 170 h 489"/>
                <a:gd name="T54" fmla="*/ 299 w 481"/>
                <a:gd name="T55" fmla="*/ 185 h 489"/>
                <a:gd name="T56" fmla="*/ 260 w 481"/>
                <a:gd name="T57" fmla="*/ 200 h 489"/>
                <a:gd name="T58" fmla="*/ 218 w 481"/>
                <a:gd name="T59" fmla="*/ 232 h 489"/>
                <a:gd name="T60" fmla="*/ 201 w 481"/>
                <a:gd name="T61" fmla="*/ 265 h 489"/>
                <a:gd name="T62" fmla="*/ 195 w 481"/>
                <a:gd name="T63" fmla="*/ 283 h 489"/>
                <a:gd name="T64" fmla="*/ 174 w 481"/>
                <a:gd name="T65" fmla="*/ 268 h 489"/>
                <a:gd name="T66" fmla="*/ 156 w 481"/>
                <a:gd name="T67" fmla="*/ 274 h 489"/>
                <a:gd name="T68" fmla="*/ 150 w 481"/>
                <a:gd name="T69" fmla="*/ 301 h 489"/>
                <a:gd name="T70" fmla="*/ 159 w 481"/>
                <a:gd name="T71" fmla="*/ 343 h 489"/>
                <a:gd name="T72" fmla="*/ 189 w 481"/>
                <a:gd name="T73" fmla="*/ 382 h 489"/>
                <a:gd name="T74" fmla="*/ 192 w 481"/>
                <a:gd name="T75" fmla="*/ 426 h 489"/>
                <a:gd name="T76" fmla="*/ 174 w 481"/>
                <a:gd name="T77" fmla="*/ 456 h 489"/>
                <a:gd name="T78" fmla="*/ 153 w 481"/>
                <a:gd name="T79" fmla="*/ 471 h 489"/>
                <a:gd name="T80" fmla="*/ 129 w 481"/>
                <a:gd name="T81" fmla="*/ 483 h 489"/>
                <a:gd name="T82" fmla="*/ 102 w 481"/>
                <a:gd name="T83" fmla="*/ 489 h 489"/>
                <a:gd name="T84" fmla="*/ 81 w 481"/>
                <a:gd name="T85" fmla="*/ 480 h 489"/>
                <a:gd name="T86" fmla="*/ 69 w 481"/>
                <a:gd name="T87" fmla="*/ 465 h 489"/>
                <a:gd name="T88" fmla="*/ 45 w 481"/>
                <a:gd name="T89" fmla="*/ 459 h 489"/>
                <a:gd name="T90" fmla="*/ 9 w 481"/>
                <a:gd name="T91" fmla="*/ 438 h 489"/>
                <a:gd name="T92" fmla="*/ 21 w 481"/>
                <a:gd name="T93" fmla="*/ 406 h 489"/>
                <a:gd name="T94" fmla="*/ 54 w 481"/>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489">
                  <a:moveTo>
                    <a:pt x="60" y="337"/>
                  </a:moveTo>
                  <a:lnTo>
                    <a:pt x="60" y="283"/>
                  </a:lnTo>
                  <a:lnTo>
                    <a:pt x="69" y="229"/>
                  </a:lnTo>
                  <a:lnTo>
                    <a:pt x="78" y="182"/>
                  </a:lnTo>
                  <a:lnTo>
                    <a:pt x="90" y="149"/>
                  </a:lnTo>
                  <a:lnTo>
                    <a:pt x="102" y="116"/>
                  </a:lnTo>
                  <a:lnTo>
                    <a:pt x="117" y="74"/>
                  </a:lnTo>
                  <a:lnTo>
                    <a:pt x="141" y="35"/>
                  </a:lnTo>
                  <a:lnTo>
                    <a:pt x="177" y="15"/>
                  </a:lnTo>
                  <a:lnTo>
                    <a:pt x="201" y="9"/>
                  </a:lnTo>
                  <a:lnTo>
                    <a:pt x="224" y="6"/>
                  </a:lnTo>
                  <a:lnTo>
                    <a:pt x="251" y="0"/>
                  </a:lnTo>
                  <a:lnTo>
                    <a:pt x="278" y="0"/>
                  </a:lnTo>
                  <a:lnTo>
                    <a:pt x="308" y="0"/>
                  </a:lnTo>
                  <a:lnTo>
                    <a:pt x="335" y="3"/>
                  </a:lnTo>
                  <a:lnTo>
                    <a:pt x="362" y="12"/>
                  </a:lnTo>
                  <a:lnTo>
                    <a:pt x="389" y="23"/>
                  </a:lnTo>
                  <a:lnTo>
                    <a:pt x="413" y="35"/>
                  </a:lnTo>
                  <a:lnTo>
                    <a:pt x="428" y="44"/>
                  </a:lnTo>
                  <a:lnTo>
                    <a:pt x="439" y="53"/>
                  </a:lnTo>
                  <a:lnTo>
                    <a:pt x="448" y="65"/>
                  </a:lnTo>
                  <a:lnTo>
                    <a:pt x="457" y="77"/>
                  </a:lnTo>
                  <a:lnTo>
                    <a:pt x="466" y="89"/>
                  </a:lnTo>
                  <a:lnTo>
                    <a:pt x="472" y="101"/>
                  </a:lnTo>
                  <a:lnTo>
                    <a:pt x="478" y="116"/>
                  </a:lnTo>
                  <a:lnTo>
                    <a:pt x="481" y="134"/>
                  </a:lnTo>
                  <a:lnTo>
                    <a:pt x="481" y="155"/>
                  </a:lnTo>
                  <a:lnTo>
                    <a:pt x="478" y="173"/>
                  </a:lnTo>
                  <a:lnTo>
                    <a:pt x="472" y="188"/>
                  </a:lnTo>
                  <a:lnTo>
                    <a:pt x="466" y="203"/>
                  </a:lnTo>
                  <a:lnTo>
                    <a:pt x="457" y="212"/>
                  </a:lnTo>
                  <a:lnTo>
                    <a:pt x="451" y="220"/>
                  </a:lnTo>
                  <a:lnTo>
                    <a:pt x="445" y="223"/>
                  </a:lnTo>
                  <a:lnTo>
                    <a:pt x="448" y="209"/>
                  </a:lnTo>
                  <a:lnTo>
                    <a:pt x="454" y="194"/>
                  </a:lnTo>
                  <a:lnTo>
                    <a:pt x="457" y="182"/>
                  </a:lnTo>
                  <a:lnTo>
                    <a:pt x="457" y="173"/>
                  </a:lnTo>
                  <a:lnTo>
                    <a:pt x="448" y="182"/>
                  </a:lnTo>
                  <a:lnTo>
                    <a:pt x="437" y="188"/>
                  </a:lnTo>
                  <a:lnTo>
                    <a:pt x="422" y="197"/>
                  </a:lnTo>
                  <a:lnTo>
                    <a:pt x="407" y="203"/>
                  </a:lnTo>
                  <a:lnTo>
                    <a:pt x="389" y="209"/>
                  </a:lnTo>
                  <a:lnTo>
                    <a:pt x="371" y="212"/>
                  </a:lnTo>
                  <a:lnTo>
                    <a:pt x="356" y="215"/>
                  </a:lnTo>
                  <a:lnTo>
                    <a:pt x="344" y="212"/>
                  </a:lnTo>
                  <a:lnTo>
                    <a:pt x="329" y="209"/>
                  </a:lnTo>
                  <a:lnTo>
                    <a:pt x="317" y="206"/>
                  </a:lnTo>
                  <a:lnTo>
                    <a:pt x="305" y="203"/>
                  </a:lnTo>
                  <a:lnTo>
                    <a:pt x="299" y="203"/>
                  </a:lnTo>
                  <a:lnTo>
                    <a:pt x="323" y="194"/>
                  </a:lnTo>
                  <a:lnTo>
                    <a:pt x="341" y="182"/>
                  </a:lnTo>
                  <a:lnTo>
                    <a:pt x="350" y="173"/>
                  </a:lnTo>
                  <a:lnTo>
                    <a:pt x="359" y="161"/>
                  </a:lnTo>
                  <a:lnTo>
                    <a:pt x="341" y="170"/>
                  </a:lnTo>
                  <a:lnTo>
                    <a:pt x="320" y="179"/>
                  </a:lnTo>
                  <a:lnTo>
                    <a:pt x="299" y="185"/>
                  </a:lnTo>
                  <a:lnTo>
                    <a:pt x="278" y="191"/>
                  </a:lnTo>
                  <a:lnTo>
                    <a:pt x="260" y="200"/>
                  </a:lnTo>
                  <a:lnTo>
                    <a:pt x="239" y="215"/>
                  </a:lnTo>
                  <a:lnTo>
                    <a:pt x="218" y="232"/>
                  </a:lnTo>
                  <a:lnTo>
                    <a:pt x="207" y="250"/>
                  </a:lnTo>
                  <a:lnTo>
                    <a:pt x="201" y="265"/>
                  </a:lnTo>
                  <a:lnTo>
                    <a:pt x="201" y="277"/>
                  </a:lnTo>
                  <a:lnTo>
                    <a:pt x="195" y="283"/>
                  </a:lnTo>
                  <a:lnTo>
                    <a:pt x="186" y="277"/>
                  </a:lnTo>
                  <a:lnTo>
                    <a:pt x="174" y="268"/>
                  </a:lnTo>
                  <a:lnTo>
                    <a:pt x="165" y="268"/>
                  </a:lnTo>
                  <a:lnTo>
                    <a:pt x="156" y="274"/>
                  </a:lnTo>
                  <a:lnTo>
                    <a:pt x="150" y="286"/>
                  </a:lnTo>
                  <a:lnTo>
                    <a:pt x="150" y="301"/>
                  </a:lnTo>
                  <a:lnTo>
                    <a:pt x="153" y="322"/>
                  </a:lnTo>
                  <a:lnTo>
                    <a:pt x="159" y="343"/>
                  </a:lnTo>
                  <a:lnTo>
                    <a:pt x="171" y="361"/>
                  </a:lnTo>
                  <a:lnTo>
                    <a:pt x="189" y="382"/>
                  </a:lnTo>
                  <a:lnTo>
                    <a:pt x="195" y="406"/>
                  </a:lnTo>
                  <a:lnTo>
                    <a:pt x="192" y="426"/>
                  </a:lnTo>
                  <a:lnTo>
                    <a:pt x="183" y="447"/>
                  </a:lnTo>
                  <a:lnTo>
                    <a:pt x="174" y="456"/>
                  </a:lnTo>
                  <a:lnTo>
                    <a:pt x="165" y="465"/>
                  </a:lnTo>
                  <a:lnTo>
                    <a:pt x="153" y="471"/>
                  </a:lnTo>
                  <a:lnTo>
                    <a:pt x="141" y="480"/>
                  </a:lnTo>
                  <a:lnTo>
                    <a:pt x="129" y="483"/>
                  </a:lnTo>
                  <a:lnTo>
                    <a:pt x="114" y="486"/>
                  </a:lnTo>
                  <a:lnTo>
                    <a:pt x="102" y="489"/>
                  </a:lnTo>
                  <a:lnTo>
                    <a:pt x="90" y="486"/>
                  </a:lnTo>
                  <a:lnTo>
                    <a:pt x="81" y="480"/>
                  </a:lnTo>
                  <a:lnTo>
                    <a:pt x="75" y="474"/>
                  </a:lnTo>
                  <a:lnTo>
                    <a:pt x="69" y="465"/>
                  </a:lnTo>
                  <a:lnTo>
                    <a:pt x="66" y="456"/>
                  </a:lnTo>
                  <a:lnTo>
                    <a:pt x="45" y="459"/>
                  </a:lnTo>
                  <a:lnTo>
                    <a:pt x="24" y="453"/>
                  </a:lnTo>
                  <a:lnTo>
                    <a:pt x="9" y="438"/>
                  </a:lnTo>
                  <a:lnTo>
                    <a:pt x="0" y="412"/>
                  </a:lnTo>
                  <a:lnTo>
                    <a:pt x="21" y="406"/>
                  </a:lnTo>
                  <a:lnTo>
                    <a:pt x="39" y="391"/>
                  </a:lnTo>
                  <a:lnTo>
                    <a:pt x="54" y="370"/>
                  </a:lnTo>
                  <a:lnTo>
                    <a:pt x="60" y="33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58" name="Freeform 30"/>
            <p:cNvSpPr>
              <a:spLocks noChangeAspect="1"/>
            </p:cNvSpPr>
            <p:nvPr/>
          </p:nvSpPr>
          <p:spPr bwMode="auto">
            <a:xfrm>
              <a:off x="579" y="1987"/>
              <a:ext cx="35" cy="27"/>
            </a:xfrm>
            <a:custGeom>
              <a:avLst/>
              <a:gdLst>
                <a:gd name="T0" fmla="*/ 24 w 51"/>
                <a:gd name="T1" fmla="*/ 51 h 51"/>
                <a:gd name="T2" fmla="*/ 36 w 51"/>
                <a:gd name="T3" fmla="*/ 48 h 51"/>
                <a:gd name="T4" fmla="*/ 42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7"/>
                  </a:lnTo>
                  <a:lnTo>
                    <a:pt x="48" y="15"/>
                  </a:lnTo>
                  <a:lnTo>
                    <a:pt x="45" y="9"/>
                  </a:lnTo>
                  <a:lnTo>
                    <a:pt x="36" y="3"/>
                  </a:lnTo>
                  <a:lnTo>
                    <a:pt x="27" y="0"/>
                  </a:lnTo>
                  <a:lnTo>
                    <a:pt x="15" y="3"/>
                  </a:lnTo>
                  <a:lnTo>
                    <a:pt x="9" y="6"/>
                  </a:lnTo>
                  <a:lnTo>
                    <a:pt x="3" y="15"/>
                  </a:lnTo>
                  <a:lnTo>
                    <a:pt x="0" y="24"/>
                  </a:lnTo>
                  <a:lnTo>
                    <a:pt x="3" y="36"/>
                  </a:lnTo>
                  <a:lnTo>
                    <a:pt x="9" y="42"/>
                  </a:lnTo>
                  <a:lnTo>
                    <a:pt x="15" y="48"/>
                  </a:lnTo>
                  <a:lnTo>
                    <a:pt x="24"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59" name="Freeform 31"/>
            <p:cNvSpPr>
              <a:spLocks noChangeAspect="1"/>
            </p:cNvSpPr>
            <p:nvPr/>
          </p:nvSpPr>
          <p:spPr bwMode="auto">
            <a:xfrm>
              <a:off x="461" y="1924"/>
              <a:ext cx="336" cy="148"/>
            </a:xfrm>
            <a:custGeom>
              <a:avLst/>
              <a:gdLst>
                <a:gd name="T0" fmla="*/ 275 w 490"/>
                <a:gd name="T1" fmla="*/ 15 h 274"/>
                <a:gd name="T2" fmla="*/ 263 w 490"/>
                <a:gd name="T3" fmla="*/ 0 h 274"/>
                <a:gd name="T4" fmla="*/ 251 w 490"/>
                <a:gd name="T5" fmla="*/ 0 h 274"/>
                <a:gd name="T6" fmla="*/ 236 w 490"/>
                <a:gd name="T7" fmla="*/ 3 h 274"/>
                <a:gd name="T8" fmla="*/ 224 w 490"/>
                <a:gd name="T9" fmla="*/ 3 h 274"/>
                <a:gd name="T10" fmla="*/ 209 w 490"/>
                <a:gd name="T11" fmla="*/ 6 h 274"/>
                <a:gd name="T12" fmla="*/ 194 w 490"/>
                <a:gd name="T13" fmla="*/ 9 h 274"/>
                <a:gd name="T14" fmla="*/ 179 w 490"/>
                <a:gd name="T15" fmla="*/ 12 h 274"/>
                <a:gd name="T16" fmla="*/ 167 w 490"/>
                <a:gd name="T17" fmla="*/ 15 h 274"/>
                <a:gd name="T18" fmla="*/ 156 w 490"/>
                <a:gd name="T19" fmla="*/ 18 h 274"/>
                <a:gd name="T20" fmla="*/ 147 w 490"/>
                <a:gd name="T21" fmla="*/ 30 h 274"/>
                <a:gd name="T22" fmla="*/ 132 w 490"/>
                <a:gd name="T23" fmla="*/ 39 h 274"/>
                <a:gd name="T24" fmla="*/ 117 w 490"/>
                <a:gd name="T25" fmla="*/ 47 h 274"/>
                <a:gd name="T26" fmla="*/ 99 w 490"/>
                <a:gd name="T27" fmla="*/ 59 h 274"/>
                <a:gd name="T28" fmla="*/ 81 w 490"/>
                <a:gd name="T29" fmla="*/ 71 h 274"/>
                <a:gd name="T30" fmla="*/ 63 w 490"/>
                <a:gd name="T31" fmla="*/ 86 h 274"/>
                <a:gd name="T32" fmla="*/ 51 w 490"/>
                <a:gd name="T33" fmla="*/ 104 h 274"/>
                <a:gd name="T34" fmla="*/ 39 w 490"/>
                <a:gd name="T35" fmla="*/ 122 h 274"/>
                <a:gd name="T36" fmla="*/ 30 w 490"/>
                <a:gd name="T37" fmla="*/ 143 h 274"/>
                <a:gd name="T38" fmla="*/ 24 w 490"/>
                <a:gd name="T39" fmla="*/ 182 h 274"/>
                <a:gd name="T40" fmla="*/ 18 w 490"/>
                <a:gd name="T41" fmla="*/ 212 h 274"/>
                <a:gd name="T42" fmla="*/ 15 w 490"/>
                <a:gd name="T43" fmla="*/ 233 h 274"/>
                <a:gd name="T44" fmla="*/ 6 w 490"/>
                <a:gd name="T45" fmla="*/ 247 h 274"/>
                <a:gd name="T46" fmla="*/ 0 w 490"/>
                <a:gd name="T47" fmla="*/ 259 h 274"/>
                <a:gd name="T48" fmla="*/ 0 w 490"/>
                <a:gd name="T49" fmla="*/ 265 h 274"/>
                <a:gd name="T50" fmla="*/ 3 w 490"/>
                <a:gd name="T51" fmla="*/ 268 h 274"/>
                <a:gd name="T52" fmla="*/ 12 w 490"/>
                <a:gd name="T53" fmla="*/ 271 h 274"/>
                <a:gd name="T54" fmla="*/ 24 w 490"/>
                <a:gd name="T55" fmla="*/ 271 h 274"/>
                <a:gd name="T56" fmla="*/ 45 w 490"/>
                <a:gd name="T57" fmla="*/ 274 h 274"/>
                <a:gd name="T58" fmla="*/ 75 w 490"/>
                <a:gd name="T59" fmla="*/ 274 h 274"/>
                <a:gd name="T60" fmla="*/ 111 w 490"/>
                <a:gd name="T61" fmla="*/ 274 h 274"/>
                <a:gd name="T62" fmla="*/ 147 w 490"/>
                <a:gd name="T63" fmla="*/ 274 h 274"/>
                <a:gd name="T64" fmla="*/ 182 w 490"/>
                <a:gd name="T65" fmla="*/ 274 h 274"/>
                <a:gd name="T66" fmla="*/ 212 w 490"/>
                <a:gd name="T67" fmla="*/ 271 h 274"/>
                <a:gd name="T68" fmla="*/ 233 w 490"/>
                <a:gd name="T69" fmla="*/ 268 h 274"/>
                <a:gd name="T70" fmla="*/ 257 w 490"/>
                <a:gd name="T71" fmla="*/ 265 h 274"/>
                <a:gd name="T72" fmla="*/ 290 w 490"/>
                <a:gd name="T73" fmla="*/ 265 h 274"/>
                <a:gd name="T74" fmla="*/ 329 w 490"/>
                <a:gd name="T75" fmla="*/ 262 h 274"/>
                <a:gd name="T76" fmla="*/ 374 w 490"/>
                <a:gd name="T77" fmla="*/ 259 h 274"/>
                <a:gd name="T78" fmla="*/ 415 w 490"/>
                <a:gd name="T79" fmla="*/ 259 h 274"/>
                <a:gd name="T80" fmla="*/ 451 w 490"/>
                <a:gd name="T81" fmla="*/ 253 h 274"/>
                <a:gd name="T82" fmla="*/ 478 w 490"/>
                <a:gd name="T83" fmla="*/ 247 h 274"/>
                <a:gd name="T84" fmla="*/ 490 w 490"/>
                <a:gd name="T85" fmla="*/ 236 h 274"/>
                <a:gd name="T86" fmla="*/ 487 w 490"/>
                <a:gd name="T87" fmla="*/ 227 h 274"/>
                <a:gd name="T88" fmla="*/ 478 w 490"/>
                <a:gd name="T89" fmla="*/ 224 h 274"/>
                <a:gd name="T90" fmla="*/ 466 w 490"/>
                <a:gd name="T91" fmla="*/ 221 h 274"/>
                <a:gd name="T92" fmla="*/ 457 w 490"/>
                <a:gd name="T93" fmla="*/ 209 h 274"/>
                <a:gd name="T94" fmla="*/ 448 w 490"/>
                <a:gd name="T95" fmla="*/ 185 h 274"/>
                <a:gd name="T96" fmla="*/ 436 w 490"/>
                <a:gd name="T97" fmla="*/ 146 h 274"/>
                <a:gd name="T98" fmla="*/ 421 w 490"/>
                <a:gd name="T99" fmla="*/ 107 h 274"/>
                <a:gd name="T100" fmla="*/ 397 w 490"/>
                <a:gd name="T101" fmla="*/ 74 h 274"/>
                <a:gd name="T102" fmla="*/ 383 w 490"/>
                <a:gd name="T103" fmla="*/ 59 h 274"/>
                <a:gd name="T104" fmla="*/ 368 w 490"/>
                <a:gd name="T105" fmla="*/ 50 h 274"/>
                <a:gd name="T106" fmla="*/ 353 w 490"/>
                <a:gd name="T107" fmla="*/ 39 h 274"/>
                <a:gd name="T108" fmla="*/ 338 w 490"/>
                <a:gd name="T109" fmla="*/ 30 h 274"/>
                <a:gd name="T110" fmla="*/ 323 w 490"/>
                <a:gd name="T111" fmla="*/ 24 h 274"/>
                <a:gd name="T112" fmla="*/ 305 w 490"/>
                <a:gd name="T113" fmla="*/ 21 h 274"/>
                <a:gd name="T114" fmla="*/ 290 w 490"/>
                <a:gd name="T115" fmla="*/ 18 h 274"/>
                <a:gd name="T116" fmla="*/ 275 w 490"/>
                <a:gd name="T117" fmla="*/ 1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 h="274">
                  <a:moveTo>
                    <a:pt x="275" y="15"/>
                  </a:moveTo>
                  <a:lnTo>
                    <a:pt x="263" y="0"/>
                  </a:lnTo>
                  <a:lnTo>
                    <a:pt x="251" y="0"/>
                  </a:lnTo>
                  <a:lnTo>
                    <a:pt x="236" y="3"/>
                  </a:lnTo>
                  <a:lnTo>
                    <a:pt x="224" y="3"/>
                  </a:lnTo>
                  <a:lnTo>
                    <a:pt x="209" y="6"/>
                  </a:lnTo>
                  <a:lnTo>
                    <a:pt x="194" y="9"/>
                  </a:lnTo>
                  <a:lnTo>
                    <a:pt x="179" y="12"/>
                  </a:lnTo>
                  <a:lnTo>
                    <a:pt x="167" y="15"/>
                  </a:lnTo>
                  <a:lnTo>
                    <a:pt x="156" y="18"/>
                  </a:lnTo>
                  <a:lnTo>
                    <a:pt x="147" y="30"/>
                  </a:lnTo>
                  <a:lnTo>
                    <a:pt x="132" y="39"/>
                  </a:lnTo>
                  <a:lnTo>
                    <a:pt x="117" y="47"/>
                  </a:lnTo>
                  <a:lnTo>
                    <a:pt x="99" y="59"/>
                  </a:lnTo>
                  <a:lnTo>
                    <a:pt x="81" y="71"/>
                  </a:lnTo>
                  <a:lnTo>
                    <a:pt x="63" y="86"/>
                  </a:lnTo>
                  <a:lnTo>
                    <a:pt x="51" y="104"/>
                  </a:lnTo>
                  <a:lnTo>
                    <a:pt x="39" y="122"/>
                  </a:lnTo>
                  <a:lnTo>
                    <a:pt x="30" y="143"/>
                  </a:lnTo>
                  <a:lnTo>
                    <a:pt x="24" y="182"/>
                  </a:lnTo>
                  <a:lnTo>
                    <a:pt x="18" y="212"/>
                  </a:lnTo>
                  <a:lnTo>
                    <a:pt x="15" y="233"/>
                  </a:lnTo>
                  <a:lnTo>
                    <a:pt x="6" y="247"/>
                  </a:lnTo>
                  <a:lnTo>
                    <a:pt x="0" y="259"/>
                  </a:lnTo>
                  <a:lnTo>
                    <a:pt x="0" y="265"/>
                  </a:lnTo>
                  <a:lnTo>
                    <a:pt x="3" y="268"/>
                  </a:lnTo>
                  <a:lnTo>
                    <a:pt x="12" y="271"/>
                  </a:lnTo>
                  <a:lnTo>
                    <a:pt x="24" y="271"/>
                  </a:lnTo>
                  <a:lnTo>
                    <a:pt x="45" y="274"/>
                  </a:lnTo>
                  <a:lnTo>
                    <a:pt x="75" y="274"/>
                  </a:lnTo>
                  <a:lnTo>
                    <a:pt x="111" y="274"/>
                  </a:lnTo>
                  <a:lnTo>
                    <a:pt x="147" y="274"/>
                  </a:lnTo>
                  <a:lnTo>
                    <a:pt x="182" y="274"/>
                  </a:lnTo>
                  <a:lnTo>
                    <a:pt x="212" y="271"/>
                  </a:lnTo>
                  <a:lnTo>
                    <a:pt x="233" y="268"/>
                  </a:lnTo>
                  <a:lnTo>
                    <a:pt x="257" y="265"/>
                  </a:lnTo>
                  <a:lnTo>
                    <a:pt x="290" y="265"/>
                  </a:lnTo>
                  <a:lnTo>
                    <a:pt x="329" y="262"/>
                  </a:lnTo>
                  <a:lnTo>
                    <a:pt x="374" y="259"/>
                  </a:lnTo>
                  <a:lnTo>
                    <a:pt x="415" y="259"/>
                  </a:lnTo>
                  <a:lnTo>
                    <a:pt x="451" y="253"/>
                  </a:lnTo>
                  <a:lnTo>
                    <a:pt x="478" y="247"/>
                  </a:lnTo>
                  <a:lnTo>
                    <a:pt x="490" y="236"/>
                  </a:lnTo>
                  <a:lnTo>
                    <a:pt x="487" y="227"/>
                  </a:lnTo>
                  <a:lnTo>
                    <a:pt x="478" y="224"/>
                  </a:lnTo>
                  <a:lnTo>
                    <a:pt x="466" y="221"/>
                  </a:lnTo>
                  <a:lnTo>
                    <a:pt x="457" y="209"/>
                  </a:lnTo>
                  <a:lnTo>
                    <a:pt x="448" y="185"/>
                  </a:lnTo>
                  <a:lnTo>
                    <a:pt x="436" y="146"/>
                  </a:lnTo>
                  <a:lnTo>
                    <a:pt x="421" y="107"/>
                  </a:lnTo>
                  <a:lnTo>
                    <a:pt x="397" y="74"/>
                  </a:lnTo>
                  <a:lnTo>
                    <a:pt x="383" y="59"/>
                  </a:lnTo>
                  <a:lnTo>
                    <a:pt x="368" y="50"/>
                  </a:lnTo>
                  <a:lnTo>
                    <a:pt x="353" y="39"/>
                  </a:lnTo>
                  <a:lnTo>
                    <a:pt x="338" y="30"/>
                  </a:lnTo>
                  <a:lnTo>
                    <a:pt x="323" y="24"/>
                  </a:lnTo>
                  <a:lnTo>
                    <a:pt x="305" y="21"/>
                  </a:lnTo>
                  <a:lnTo>
                    <a:pt x="290" y="18"/>
                  </a:lnTo>
                  <a:lnTo>
                    <a:pt x="275" y="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0" name="Freeform 32"/>
            <p:cNvSpPr>
              <a:spLocks noChangeAspect="1"/>
            </p:cNvSpPr>
            <p:nvPr/>
          </p:nvSpPr>
          <p:spPr bwMode="auto">
            <a:xfrm>
              <a:off x="381" y="2809"/>
              <a:ext cx="389" cy="1025"/>
            </a:xfrm>
            <a:custGeom>
              <a:avLst/>
              <a:gdLst>
                <a:gd name="T0" fmla="*/ 18 w 567"/>
                <a:gd name="T1" fmla="*/ 1612 h 1896"/>
                <a:gd name="T2" fmla="*/ 0 w 567"/>
                <a:gd name="T3" fmla="*/ 1371 h 1896"/>
                <a:gd name="T4" fmla="*/ 30 w 567"/>
                <a:gd name="T5" fmla="*/ 1168 h 1896"/>
                <a:gd name="T6" fmla="*/ 80 w 567"/>
                <a:gd name="T7" fmla="*/ 1039 h 1896"/>
                <a:gd name="T8" fmla="*/ 107 w 567"/>
                <a:gd name="T9" fmla="*/ 983 h 1896"/>
                <a:gd name="T10" fmla="*/ 119 w 567"/>
                <a:gd name="T11" fmla="*/ 929 h 1896"/>
                <a:gd name="T12" fmla="*/ 158 w 567"/>
                <a:gd name="T13" fmla="*/ 759 h 1896"/>
                <a:gd name="T14" fmla="*/ 203 w 567"/>
                <a:gd name="T15" fmla="*/ 389 h 1896"/>
                <a:gd name="T16" fmla="*/ 224 w 567"/>
                <a:gd name="T17" fmla="*/ 251 h 1896"/>
                <a:gd name="T18" fmla="*/ 269 w 567"/>
                <a:gd name="T19" fmla="*/ 147 h 1896"/>
                <a:gd name="T20" fmla="*/ 331 w 567"/>
                <a:gd name="T21" fmla="*/ 54 h 1896"/>
                <a:gd name="T22" fmla="*/ 409 w 567"/>
                <a:gd name="T23" fmla="*/ 3 h 1896"/>
                <a:gd name="T24" fmla="*/ 499 w 567"/>
                <a:gd name="T25" fmla="*/ 18 h 1896"/>
                <a:gd name="T26" fmla="*/ 549 w 567"/>
                <a:gd name="T27" fmla="*/ 99 h 1896"/>
                <a:gd name="T28" fmla="*/ 567 w 567"/>
                <a:gd name="T29" fmla="*/ 206 h 1896"/>
                <a:gd name="T30" fmla="*/ 564 w 567"/>
                <a:gd name="T31" fmla="*/ 311 h 1896"/>
                <a:gd name="T32" fmla="*/ 546 w 567"/>
                <a:gd name="T33" fmla="*/ 403 h 1896"/>
                <a:gd name="T34" fmla="*/ 508 w 567"/>
                <a:gd name="T35" fmla="*/ 532 h 1896"/>
                <a:gd name="T36" fmla="*/ 472 w 567"/>
                <a:gd name="T37" fmla="*/ 627 h 1896"/>
                <a:gd name="T38" fmla="*/ 427 w 567"/>
                <a:gd name="T39" fmla="*/ 711 h 1896"/>
                <a:gd name="T40" fmla="*/ 376 w 567"/>
                <a:gd name="T41" fmla="*/ 803 h 1896"/>
                <a:gd name="T42" fmla="*/ 331 w 567"/>
                <a:gd name="T43" fmla="*/ 878 h 1896"/>
                <a:gd name="T44" fmla="*/ 304 w 567"/>
                <a:gd name="T45" fmla="*/ 932 h 1896"/>
                <a:gd name="T46" fmla="*/ 292 w 567"/>
                <a:gd name="T47" fmla="*/ 1003 h 1896"/>
                <a:gd name="T48" fmla="*/ 272 w 567"/>
                <a:gd name="T49" fmla="*/ 1054 h 1896"/>
                <a:gd name="T50" fmla="*/ 239 w 567"/>
                <a:gd name="T51" fmla="*/ 1105 h 1896"/>
                <a:gd name="T52" fmla="*/ 218 w 567"/>
                <a:gd name="T53" fmla="*/ 1147 h 1896"/>
                <a:gd name="T54" fmla="*/ 188 w 567"/>
                <a:gd name="T55" fmla="*/ 1266 h 1896"/>
                <a:gd name="T56" fmla="*/ 152 w 567"/>
                <a:gd name="T57" fmla="*/ 1457 h 1896"/>
                <a:gd name="T58" fmla="*/ 116 w 567"/>
                <a:gd name="T59" fmla="*/ 1690 h 1896"/>
                <a:gd name="T60" fmla="*/ 95 w 567"/>
                <a:gd name="T61" fmla="*/ 1848 h 1896"/>
                <a:gd name="T62" fmla="*/ 50 w 567"/>
                <a:gd name="T63" fmla="*/ 1896 h 1896"/>
                <a:gd name="T64" fmla="*/ 6 w 567"/>
                <a:gd name="T65" fmla="*/ 1860 h 1896"/>
                <a:gd name="T66" fmla="*/ 9 w 567"/>
                <a:gd name="T67" fmla="*/ 175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1896">
                  <a:moveTo>
                    <a:pt x="18" y="1702"/>
                  </a:moveTo>
                  <a:lnTo>
                    <a:pt x="18" y="1612"/>
                  </a:lnTo>
                  <a:lnTo>
                    <a:pt x="6" y="1499"/>
                  </a:lnTo>
                  <a:lnTo>
                    <a:pt x="0" y="1371"/>
                  </a:lnTo>
                  <a:lnTo>
                    <a:pt x="12" y="1227"/>
                  </a:lnTo>
                  <a:lnTo>
                    <a:pt x="30" y="1168"/>
                  </a:lnTo>
                  <a:lnTo>
                    <a:pt x="56" y="1099"/>
                  </a:lnTo>
                  <a:lnTo>
                    <a:pt x="80" y="1039"/>
                  </a:lnTo>
                  <a:lnTo>
                    <a:pt x="98" y="1003"/>
                  </a:lnTo>
                  <a:lnTo>
                    <a:pt x="107" y="983"/>
                  </a:lnTo>
                  <a:lnTo>
                    <a:pt x="113" y="956"/>
                  </a:lnTo>
                  <a:lnTo>
                    <a:pt x="119" y="929"/>
                  </a:lnTo>
                  <a:lnTo>
                    <a:pt x="128" y="899"/>
                  </a:lnTo>
                  <a:lnTo>
                    <a:pt x="158" y="759"/>
                  </a:lnTo>
                  <a:lnTo>
                    <a:pt x="182" y="565"/>
                  </a:lnTo>
                  <a:lnTo>
                    <a:pt x="203" y="389"/>
                  </a:lnTo>
                  <a:lnTo>
                    <a:pt x="212" y="302"/>
                  </a:lnTo>
                  <a:lnTo>
                    <a:pt x="224" y="251"/>
                  </a:lnTo>
                  <a:lnTo>
                    <a:pt x="242" y="200"/>
                  </a:lnTo>
                  <a:lnTo>
                    <a:pt x="269" y="147"/>
                  </a:lnTo>
                  <a:lnTo>
                    <a:pt x="298" y="96"/>
                  </a:lnTo>
                  <a:lnTo>
                    <a:pt x="331" y="54"/>
                  </a:lnTo>
                  <a:lnTo>
                    <a:pt x="370" y="21"/>
                  </a:lnTo>
                  <a:lnTo>
                    <a:pt x="409" y="3"/>
                  </a:lnTo>
                  <a:lnTo>
                    <a:pt x="454" y="0"/>
                  </a:lnTo>
                  <a:lnTo>
                    <a:pt x="499" y="18"/>
                  </a:lnTo>
                  <a:lnTo>
                    <a:pt x="528" y="54"/>
                  </a:lnTo>
                  <a:lnTo>
                    <a:pt x="549" y="99"/>
                  </a:lnTo>
                  <a:lnTo>
                    <a:pt x="564" y="150"/>
                  </a:lnTo>
                  <a:lnTo>
                    <a:pt x="567" y="206"/>
                  </a:lnTo>
                  <a:lnTo>
                    <a:pt x="567" y="260"/>
                  </a:lnTo>
                  <a:lnTo>
                    <a:pt x="564" y="311"/>
                  </a:lnTo>
                  <a:lnTo>
                    <a:pt x="558" y="356"/>
                  </a:lnTo>
                  <a:lnTo>
                    <a:pt x="546" y="403"/>
                  </a:lnTo>
                  <a:lnTo>
                    <a:pt x="528" y="466"/>
                  </a:lnTo>
                  <a:lnTo>
                    <a:pt x="508" y="532"/>
                  </a:lnTo>
                  <a:lnTo>
                    <a:pt x="487" y="595"/>
                  </a:lnTo>
                  <a:lnTo>
                    <a:pt x="472" y="627"/>
                  </a:lnTo>
                  <a:lnTo>
                    <a:pt x="451" y="669"/>
                  </a:lnTo>
                  <a:lnTo>
                    <a:pt x="427" y="711"/>
                  </a:lnTo>
                  <a:lnTo>
                    <a:pt x="403" y="759"/>
                  </a:lnTo>
                  <a:lnTo>
                    <a:pt x="376" y="803"/>
                  </a:lnTo>
                  <a:lnTo>
                    <a:pt x="352" y="842"/>
                  </a:lnTo>
                  <a:lnTo>
                    <a:pt x="331" y="878"/>
                  </a:lnTo>
                  <a:lnTo>
                    <a:pt x="313" y="905"/>
                  </a:lnTo>
                  <a:lnTo>
                    <a:pt x="304" y="932"/>
                  </a:lnTo>
                  <a:lnTo>
                    <a:pt x="298" y="968"/>
                  </a:lnTo>
                  <a:lnTo>
                    <a:pt x="292" y="1003"/>
                  </a:lnTo>
                  <a:lnTo>
                    <a:pt x="283" y="1030"/>
                  </a:lnTo>
                  <a:lnTo>
                    <a:pt x="272" y="1054"/>
                  </a:lnTo>
                  <a:lnTo>
                    <a:pt x="257" y="1081"/>
                  </a:lnTo>
                  <a:lnTo>
                    <a:pt x="239" y="1105"/>
                  </a:lnTo>
                  <a:lnTo>
                    <a:pt x="227" y="1126"/>
                  </a:lnTo>
                  <a:lnTo>
                    <a:pt x="218" y="1147"/>
                  </a:lnTo>
                  <a:lnTo>
                    <a:pt x="206" y="1194"/>
                  </a:lnTo>
                  <a:lnTo>
                    <a:pt x="188" y="1266"/>
                  </a:lnTo>
                  <a:lnTo>
                    <a:pt x="170" y="1353"/>
                  </a:lnTo>
                  <a:lnTo>
                    <a:pt x="152" y="1457"/>
                  </a:lnTo>
                  <a:lnTo>
                    <a:pt x="134" y="1571"/>
                  </a:lnTo>
                  <a:lnTo>
                    <a:pt x="116" y="1690"/>
                  </a:lnTo>
                  <a:lnTo>
                    <a:pt x="104" y="1812"/>
                  </a:lnTo>
                  <a:lnTo>
                    <a:pt x="95" y="1848"/>
                  </a:lnTo>
                  <a:lnTo>
                    <a:pt x="74" y="1878"/>
                  </a:lnTo>
                  <a:lnTo>
                    <a:pt x="50" y="1896"/>
                  </a:lnTo>
                  <a:lnTo>
                    <a:pt x="27" y="1893"/>
                  </a:lnTo>
                  <a:lnTo>
                    <a:pt x="6" y="1860"/>
                  </a:lnTo>
                  <a:lnTo>
                    <a:pt x="3" y="1809"/>
                  </a:lnTo>
                  <a:lnTo>
                    <a:pt x="9" y="1756"/>
                  </a:lnTo>
                  <a:lnTo>
                    <a:pt x="18" y="170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1" name="Freeform 33"/>
            <p:cNvSpPr>
              <a:spLocks noChangeAspect="1"/>
            </p:cNvSpPr>
            <p:nvPr/>
          </p:nvSpPr>
          <p:spPr bwMode="auto">
            <a:xfrm>
              <a:off x="649" y="2884"/>
              <a:ext cx="33" cy="28"/>
            </a:xfrm>
            <a:custGeom>
              <a:avLst/>
              <a:gdLst>
                <a:gd name="T0" fmla="*/ 18 w 48"/>
                <a:gd name="T1" fmla="*/ 51 h 51"/>
                <a:gd name="T2" fmla="*/ 30 w 48"/>
                <a:gd name="T3" fmla="*/ 51 h 51"/>
                <a:gd name="T4" fmla="*/ 39 w 48"/>
                <a:gd name="T5" fmla="*/ 48 h 51"/>
                <a:gd name="T6" fmla="*/ 45 w 48"/>
                <a:gd name="T7" fmla="*/ 39 h 51"/>
                <a:gd name="T8" fmla="*/ 48 w 48"/>
                <a:gd name="T9" fmla="*/ 30 h 51"/>
                <a:gd name="T10" fmla="*/ 48 w 48"/>
                <a:gd name="T11" fmla="*/ 21 h 51"/>
                <a:gd name="T12" fmla="*/ 45 w 48"/>
                <a:gd name="T13" fmla="*/ 12 h 51"/>
                <a:gd name="T14" fmla="*/ 36 w 48"/>
                <a:gd name="T15" fmla="*/ 3 h 51"/>
                <a:gd name="T16" fmla="*/ 27 w 48"/>
                <a:gd name="T17" fmla="*/ 0 h 51"/>
                <a:gd name="T18" fmla="*/ 18 w 48"/>
                <a:gd name="T19" fmla="*/ 3 h 51"/>
                <a:gd name="T20" fmla="*/ 9 w 48"/>
                <a:gd name="T21" fmla="*/ 6 h 51"/>
                <a:gd name="T22" fmla="*/ 3 w 48"/>
                <a:gd name="T23" fmla="*/ 12 h 51"/>
                <a:gd name="T24" fmla="*/ 0 w 48"/>
                <a:gd name="T25" fmla="*/ 21 h 51"/>
                <a:gd name="T26" fmla="*/ 0 w 48"/>
                <a:gd name="T27" fmla="*/ 33 h 51"/>
                <a:gd name="T28" fmla="*/ 3 w 48"/>
                <a:gd name="T29" fmla="*/ 39 h 51"/>
                <a:gd name="T30" fmla="*/ 9 w 48"/>
                <a:gd name="T31" fmla="*/ 48 h 51"/>
                <a:gd name="T32" fmla="*/ 18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18" y="51"/>
                  </a:moveTo>
                  <a:lnTo>
                    <a:pt x="30" y="51"/>
                  </a:lnTo>
                  <a:lnTo>
                    <a:pt x="39" y="48"/>
                  </a:lnTo>
                  <a:lnTo>
                    <a:pt x="45" y="39"/>
                  </a:lnTo>
                  <a:lnTo>
                    <a:pt x="48" y="30"/>
                  </a:lnTo>
                  <a:lnTo>
                    <a:pt x="48" y="21"/>
                  </a:lnTo>
                  <a:lnTo>
                    <a:pt x="45" y="12"/>
                  </a:lnTo>
                  <a:lnTo>
                    <a:pt x="36" y="3"/>
                  </a:lnTo>
                  <a:lnTo>
                    <a:pt x="27" y="0"/>
                  </a:lnTo>
                  <a:lnTo>
                    <a:pt x="18" y="3"/>
                  </a:lnTo>
                  <a:lnTo>
                    <a:pt x="9" y="6"/>
                  </a:lnTo>
                  <a:lnTo>
                    <a:pt x="3" y="12"/>
                  </a:lnTo>
                  <a:lnTo>
                    <a:pt x="0" y="21"/>
                  </a:lnTo>
                  <a:lnTo>
                    <a:pt x="0" y="33"/>
                  </a:lnTo>
                  <a:lnTo>
                    <a:pt x="3" y="39"/>
                  </a:lnTo>
                  <a:lnTo>
                    <a:pt x="9" y="48"/>
                  </a:lnTo>
                  <a:lnTo>
                    <a:pt x="18"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2" name="Freeform 34"/>
            <p:cNvSpPr>
              <a:spLocks noChangeAspect="1"/>
            </p:cNvSpPr>
            <p:nvPr/>
          </p:nvSpPr>
          <p:spPr bwMode="auto">
            <a:xfrm>
              <a:off x="402" y="3778"/>
              <a:ext cx="34" cy="26"/>
            </a:xfrm>
            <a:custGeom>
              <a:avLst/>
              <a:gdLst>
                <a:gd name="T0" fmla="*/ 20 w 50"/>
                <a:gd name="T1" fmla="*/ 48 h 48"/>
                <a:gd name="T2" fmla="*/ 32 w 50"/>
                <a:gd name="T3" fmla="*/ 48 h 48"/>
                <a:gd name="T4" fmla="*/ 41 w 50"/>
                <a:gd name="T5" fmla="*/ 45 h 48"/>
                <a:gd name="T6" fmla="*/ 47 w 50"/>
                <a:gd name="T7" fmla="*/ 39 h 48"/>
                <a:gd name="T8" fmla="*/ 50 w 50"/>
                <a:gd name="T9" fmla="*/ 30 h 48"/>
                <a:gd name="T10" fmla="*/ 50 w 50"/>
                <a:gd name="T11" fmla="*/ 18 h 48"/>
                <a:gd name="T12" fmla="*/ 47 w 50"/>
                <a:gd name="T13" fmla="*/ 9 h 48"/>
                <a:gd name="T14" fmla="*/ 38 w 50"/>
                <a:gd name="T15" fmla="*/ 3 h 48"/>
                <a:gd name="T16" fmla="*/ 29 w 50"/>
                <a:gd name="T17" fmla="*/ 0 h 48"/>
                <a:gd name="T18" fmla="*/ 20 w 50"/>
                <a:gd name="T19" fmla="*/ 0 h 48"/>
                <a:gd name="T20" fmla="*/ 12 w 50"/>
                <a:gd name="T21" fmla="*/ 3 h 48"/>
                <a:gd name="T22" fmla="*/ 3 w 50"/>
                <a:gd name="T23" fmla="*/ 12 h 48"/>
                <a:gd name="T24" fmla="*/ 0 w 50"/>
                <a:gd name="T25" fmla="*/ 21 h 48"/>
                <a:gd name="T26" fmla="*/ 3 w 50"/>
                <a:gd name="T27" fmla="*/ 30 h 48"/>
                <a:gd name="T28" fmla="*/ 6 w 50"/>
                <a:gd name="T29" fmla="*/ 39 h 48"/>
                <a:gd name="T30" fmla="*/ 12 w 50"/>
                <a:gd name="T31" fmla="*/ 45 h 48"/>
                <a:gd name="T32" fmla="*/ 20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0" y="48"/>
                  </a:moveTo>
                  <a:lnTo>
                    <a:pt x="32" y="48"/>
                  </a:lnTo>
                  <a:lnTo>
                    <a:pt x="41" y="45"/>
                  </a:lnTo>
                  <a:lnTo>
                    <a:pt x="47" y="39"/>
                  </a:lnTo>
                  <a:lnTo>
                    <a:pt x="50" y="30"/>
                  </a:lnTo>
                  <a:lnTo>
                    <a:pt x="50" y="18"/>
                  </a:lnTo>
                  <a:lnTo>
                    <a:pt x="47" y="9"/>
                  </a:lnTo>
                  <a:lnTo>
                    <a:pt x="38" y="3"/>
                  </a:lnTo>
                  <a:lnTo>
                    <a:pt x="29" y="0"/>
                  </a:lnTo>
                  <a:lnTo>
                    <a:pt x="20" y="0"/>
                  </a:lnTo>
                  <a:lnTo>
                    <a:pt x="12" y="3"/>
                  </a:lnTo>
                  <a:lnTo>
                    <a:pt x="3" y="12"/>
                  </a:lnTo>
                  <a:lnTo>
                    <a:pt x="0" y="21"/>
                  </a:lnTo>
                  <a:lnTo>
                    <a:pt x="3" y="30"/>
                  </a:lnTo>
                  <a:lnTo>
                    <a:pt x="6" y="39"/>
                  </a:lnTo>
                  <a:lnTo>
                    <a:pt x="12" y="45"/>
                  </a:lnTo>
                  <a:lnTo>
                    <a:pt x="20"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3" name="Freeform 35"/>
            <p:cNvSpPr>
              <a:spLocks noChangeAspect="1"/>
            </p:cNvSpPr>
            <p:nvPr/>
          </p:nvSpPr>
          <p:spPr bwMode="auto">
            <a:xfrm>
              <a:off x="363" y="3767"/>
              <a:ext cx="270" cy="113"/>
            </a:xfrm>
            <a:custGeom>
              <a:avLst/>
              <a:gdLst>
                <a:gd name="T0" fmla="*/ 69 w 394"/>
                <a:gd name="T1" fmla="*/ 0 h 209"/>
                <a:gd name="T2" fmla="*/ 45 w 394"/>
                <a:gd name="T3" fmla="*/ 15 h 209"/>
                <a:gd name="T4" fmla="*/ 24 w 394"/>
                <a:gd name="T5" fmla="*/ 47 h 209"/>
                <a:gd name="T6" fmla="*/ 6 w 394"/>
                <a:gd name="T7" fmla="*/ 86 h 209"/>
                <a:gd name="T8" fmla="*/ 0 w 394"/>
                <a:gd name="T9" fmla="*/ 116 h 209"/>
                <a:gd name="T10" fmla="*/ 3 w 394"/>
                <a:gd name="T11" fmla="*/ 137 h 209"/>
                <a:gd name="T12" fmla="*/ 18 w 394"/>
                <a:gd name="T13" fmla="*/ 155 h 209"/>
                <a:gd name="T14" fmla="*/ 42 w 394"/>
                <a:gd name="T15" fmla="*/ 167 h 209"/>
                <a:gd name="T16" fmla="*/ 80 w 394"/>
                <a:gd name="T17" fmla="*/ 173 h 209"/>
                <a:gd name="T18" fmla="*/ 110 w 394"/>
                <a:gd name="T19" fmla="*/ 173 h 209"/>
                <a:gd name="T20" fmla="*/ 143 w 394"/>
                <a:gd name="T21" fmla="*/ 176 h 209"/>
                <a:gd name="T22" fmla="*/ 179 w 394"/>
                <a:gd name="T23" fmla="*/ 182 h 209"/>
                <a:gd name="T24" fmla="*/ 212 w 394"/>
                <a:gd name="T25" fmla="*/ 188 h 209"/>
                <a:gd name="T26" fmla="*/ 245 w 394"/>
                <a:gd name="T27" fmla="*/ 194 h 209"/>
                <a:gd name="T28" fmla="*/ 272 w 394"/>
                <a:gd name="T29" fmla="*/ 203 h 209"/>
                <a:gd name="T30" fmla="*/ 299 w 394"/>
                <a:gd name="T31" fmla="*/ 206 h 209"/>
                <a:gd name="T32" fmla="*/ 319 w 394"/>
                <a:gd name="T33" fmla="*/ 209 h 209"/>
                <a:gd name="T34" fmla="*/ 346 w 394"/>
                <a:gd name="T35" fmla="*/ 206 h 209"/>
                <a:gd name="T36" fmla="*/ 370 w 394"/>
                <a:gd name="T37" fmla="*/ 203 h 209"/>
                <a:gd name="T38" fmla="*/ 388 w 394"/>
                <a:gd name="T39" fmla="*/ 194 h 209"/>
                <a:gd name="T40" fmla="*/ 394 w 394"/>
                <a:gd name="T41" fmla="*/ 185 h 209"/>
                <a:gd name="T42" fmla="*/ 385 w 394"/>
                <a:gd name="T43" fmla="*/ 176 h 209"/>
                <a:gd name="T44" fmla="*/ 367 w 394"/>
                <a:gd name="T45" fmla="*/ 170 h 209"/>
                <a:gd name="T46" fmla="*/ 346 w 394"/>
                <a:gd name="T47" fmla="*/ 164 h 209"/>
                <a:gd name="T48" fmla="*/ 325 w 394"/>
                <a:gd name="T49" fmla="*/ 158 h 209"/>
                <a:gd name="T50" fmla="*/ 313 w 394"/>
                <a:gd name="T51" fmla="*/ 152 h 209"/>
                <a:gd name="T52" fmla="*/ 299 w 394"/>
                <a:gd name="T53" fmla="*/ 143 h 209"/>
                <a:gd name="T54" fmla="*/ 281 w 394"/>
                <a:gd name="T55" fmla="*/ 134 h 209"/>
                <a:gd name="T56" fmla="*/ 260 w 394"/>
                <a:gd name="T57" fmla="*/ 119 h 209"/>
                <a:gd name="T58" fmla="*/ 242 w 394"/>
                <a:gd name="T59" fmla="*/ 104 h 209"/>
                <a:gd name="T60" fmla="*/ 221 w 394"/>
                <a:gd name="T61" fmla="*/ 92 h 209"/>
                <a:gd name="T62" fmla="*/ 206 w 394"/>
                <a:gd name="T63" fmla="*/ 80 h 209"/>
                <a:gd name="T64" fmla="*/ 194 w 394"/>
                <a:gd name="T65" fmla="*/ 71 h 209"/>
                <a:gd name="T66" fmla="*/ 182 w 394"/>
                <a:gd name="T67" fmla="*/ 62 h 209"/>
                <a:gd name="T68" fmla="*/ 170 w 394"/>
                <a:gd name="T69" fmla="*/ 50 h 209"/>
                <a:gd name="T70" fmla="*/ 155 w 394"/>
                <a:gd name="T71" fmla="*/ 38 h 209"/>
                <a:gd name="T72" fmla="*/ 137 w 394"/>
                <a:gd name="T73" fmla="*/ 26 h 209"/>
                <a:gd name="T74" fmla="*/ 119 w 394"/>
                <a:gd name="T75" fmla="*/ 15 h 209"/>
                <a:gd name="T76" fmla="*/ 101 w 394"/>
                <a:gd name="T77" fmla="*/ 6 h 209"/>
                <a:gd name="T78" fmla="*/ 83 w 394"/>
                <a:gd name="T79" fmla="*/ 0 h 209"/>
                <a:gd name="T80" fmla="*/ 69 w 394"/>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09">
                  <a:moveTo>
                    <a:pt x="69" y="0"/>
                  </a:moveTo>
                  <a:lnTo>
                    <a:pt x="45" y="15"/>
                  </a:lnTo>
                  <a:lnTo>
                    <a:pt x="24" y="47"/>
                  </a:lnTo>
                  <a:lnTo>
                    <a:pt x="6" y="86"/>
                  </a:lnTo>
                  <a:lnTo>
                    <a:pt x="0" y="116"/>
                  </a:lnTo>
                  <a:lnTo>
                    <a:pt x="3" y="137"/>
                  </a:lnTo>
                  <a:lnTo>
                    <a:pt x="18" y="155"/>
                  </a:lnTo>
                  <a:lnTo>
                    <a:pt x="42" y="167"/>
                  </a:lnTo>
                  <a:lnTo>
                    <a:pt x="80" y="173"/>
                  </a:lnTo>
                  <a:lnTo>
                    <a:pt x="110" y="173"/>
                  </a:lnTo>
                  <a:lnTo>
                    <a:pt x="143" y="176"/>
                  </a:lnTo>
                  <a:lnTo>
                    <a:pt x="179" y="182"/>
                  </a:lnTo>
                  <a:lnTo>
                    <a:pt x="212" y="188"/>
                  </a:lnTo>
                  <a:lnTo>
                    <a:pt x="245" y="194"/>
                  </a:lnTo>
                  <a:lnTo>
                    <a:pt x="272" y="203"/>
                  </a:lnTo>
                  <a:lnTo>
                    <a:pt x="299" y="206"/>
                  </a:lnTo>
                  <a:lnTo>
                    <a:pt x="319" y="209"/>
                  </a:lnTo>
                  <a:lnTo>
                    <a:pt x="346" y="206"/>
                  </a:lnTo>
                  <a:lnTo>
                    <a:pt x="370" y="203"/>
                  </a:lnTo>
                  <a:lnTo>
                    <a:pt x="388" y="194"/>
                  </a:lnTo>
                  <a:lnTo>
                    <a:pt x="394" y="185"/>
                  </a:lnTo>
                  <a:lnTo>
                    <a:pt x="385" y="176"/>
                  </a:lnTo>
                  <a:lnTo>
                    <a:pt x="367" y="170"/>
                  </a:lnTo>
                  <a:lnTo>
                    <a:pt x="346" y="164"/>
                  </a:lnTo>
                  <a:lnTo>
                    <a:pt x="325" y="158"/>
                  </a:lnTo>
                  <a:lnTo>
                    <a:pt x="313" y="152"/>
                  </a:lnTo>
                  <a:lnTo>
                    <a:pt x="299" y="143"/>
                  </a:lnTo>
                  <a:lnTo>
                    <a:pt x="281" y="134"/>
                  </a:lnTo>
                  <a:lnTo>
                    <a:pt x="260" y="119"/>
                  </a:lnTo>
                  <a:lnTo>
                    <a:pt x="242" y="104"/>
                  </a:lnTo>
                  <a:lnTo>
                    <a:pt x="221" y="92"/>
                  </a:lnTo>
                  <a:lnTo>
                    <a:pt x="206" y="80"/>
                  </a:lnTo>
                  <a:lnTo>
                    <a:pt x="194" y="71"/>
                  </a:lnTo>
                  <a:lnTo>
                    <a:pt x="182" y="62"/>
                  </a:lnTo>
                  <a:lnTo>
                    <a:pt x="170" y="50"/>
                  </a:lnTo>
                  <a:lnTo>
                    <a:pt x="155" y="38"/>
                  </a:lnTo>
                  <a:lnTo>
                    <a:pt x="137" y="26"/>
                  </a:lnTo>
                  <a:lnTo>
                    <a:pt x="119" y="15"/>
                  </a:lnTo>
                  <a:lnTo>
                    <a:pt x="101" y="6"/>
                  </a:lnTo>
                  <a:lnTo>
                    <a:pt x="83" y="0"/>
                  </a:lnTo>
                  <a:lnTo>
                    <a:pt x="69"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4" name="Freeform 36"/>
            <p:cNvSpPr>
              <a:spLocks noChangeAspect="1"/>
            </p:cNvSpPr>
            <p:nvPr/>
          </p:nvSpPr>
          <p:spPr bwMode="auto">
            <a:xfrm>
              <a:off x="402" y="3778"/>
              <a:ext cx="34" cy="26"/>
            </a:xfrm>
            <a:custGeom>
              <a:avLst/>
              <a:gdLst>
                <a:gd name="T0" fmla="*/ 26 w 50"/>
                <a:gd name="T1" fmla="*/ 48 h 48"/>
                <a:gd name="T2" fmla="*/ 35 w 50"/>
                <a:gd name="T3" fmla="*/ 48 h 48"/>
                <a:gd name="T4" fmla="*/ 44 w 50"/>
                <a:gd name="T5" fmla="*/ 42 h 48"/>
                <a:gd name="T6" fmla="*/ 47 w 50"/>
                <a:gd name="T7" fmla="*/ 33 h 48"/>
                <a:gd name="T8" fmla="*/ 50 w 50"/>
                <a:gd name="T9" fmla="*/ 24 h 48"/>
                <a:gd name="T10" fmla="*/ 47 w 50"/>
                <a:gd name="T11" fmla="*/ 15 h 48"/>
                <a:gd name="T12" fmla="*/ 44 w 50"/>
                <a:gd name="T13" fmla="*/ 6 h 48"/>
                <a:gd name="T14" fmla="*/ 35 w 50"/>
                <a:gd name="T15" fmla="*/ 3 h 48"/>
                <a:gd name="T16" fmla="*/ 26 w 50"/>
                <a:gd name="T17" fmla="*/ 0 h 48"/>
                <a:gd name="T18" fmla="*/ 15 w 50"/>
                <a:gd name="T19" fmla="*/ 3 h 48"/>
                <a:gd name="T20" fmla="*/ 9 w 50"/>
                <a:gd name="T21" fmla="*/ 6 h 48"/>
                <a:gd name="T22" fmla="*/ 3 w 50"/>
                <a:gd name="T23" fmla="*/ 15 h 48"/>
                <a:gd name="T24" fmla="*/ 0 w 50"/>
                <a:gd name="T25" fmla="*/ 24 h 48"/>
                <a:gd name="T26" fmla="*/ 3 w 50"/>
                <a:gd name="T27" fmla="*/ 33 h 48"/>
                <a:gd name="T28" fmla="*/ 9 w 50"/>
                <a:gd name="T29" fmla="*/ 39 h 48"/>
                <a:gd name="T30" fmla="*/ 15 w 50"/>
                <a:gd name="T31" fmla="*/ 45 h 48"/>
                <a:gd name="T32" fmla="*/ 26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6" y="48"/>
                  </a:moveTo>
                  <a:lnTo>
                    <a:pt x="35" y="48"/>
                  </a:lnTo>
                  <a:lnTo>
                    <a:pt x="44" y="42"/>
                  </a:lnTo>
                  <a:lnTo>
                    <a:pt x="47" y="33"/>
                  </a:lnTo>
                  <a:lnTo>
                    <a:pt x="50" y="24"/>
                  </a:lnTo>
                  <a:lnTo>
                    <a:pt x="47" y="15"/>
                  </a:lnTo>
                  <a:lnTo>
                    <a:pt x="44" y="6"/>
                  </a:lnTo>
                  <a:lnTo>
                    <a:pt x="35" y="3"/>
                  </a:lnTo>
                  <a:lnTo>
                    <a:pt x="26" y="0"/>
                  </a:lnTo>
                  <a:lnTo>
                    <a:pt x="15" y="3"/>
                  </a:lnTo>
                  <a:lnTo>
                    <a:pt x="9" y="6"/>
                  </a:lnTo>
                  <a:lnTo>
                    <a:pt x="3" y="15"/>
                  </a:lnTo>
                  <a:lnTo>
                    <a:pt x="0" y="24"/>
                  </a:lnTo>
                  <a:lnTo>
                    <a:pt x="3" y="33"/>
                  </a:lnTo>
                  <a:lnTo>
                    <a:pt x="9" y="39"/>
                  </a:lnTo>
                  <a:lnTo>
                    <a:pt x="15" y="45"/>
                  </a:lnTo>
                  <a:lnTo>
                    <a:pt x="26"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5" name="Freeform 37"/>
            <p:cNvSpPr>
              <a:spLocks noChangeAspect="1"/>
            </p:cNvSpPr>
            <p:nvPr/>
          </p:nvSpPr>
          <p:spPr bwMode="auto">
            <a:xfrm>
              <a:off x="350" y="3789"/>
              <a:ext cx="289" cy="95"/>
            </a:xfrm>
            <a:custGeom>
              <a:avLst/>
              <a:gdLst>
                <a:gd name="T0" fmla="*/ 197 w 421"/>
                <a:gd name="T1" fmla="*/ 12 h 176"/>
                <a:gd name="T2" fmla="*/ 212 w 421"/>
                <a:gd name="T3" fmla="*/ 24 h 176"/>
                <a:gd name="T4" fmla="*/ 230 w 421"/>
                <a:gd name="T5" fmla="*/ 33 h 176"/>
                <a:gd name="T6" fmla="*/ 248 w 421"/>
                <a:gd name="T7" fmla="*/ 45 h 176"/>
                <a:gd name="T8" fmla="*/ 266 w 421"/>
                <a:gd name="T9" fmla="*/ 57 h 176"/>
                <a:gd name="T10" fmla="*/ 284 w 421"/>
                <a:gd name="T11" fmla="*/ 69 h 176"/>
                <a:gd name="T12" fmla="*/ 302 w 421"/>
                <a:gd name="T13" fmla="*/ 78 h 176"/>
                <a:gd name="T14" fmla="*/ 320 w 421"/>
                <a:gd name="T15" fmla="*/ 87 h 176"/>
                <a:gd name="T16" fmla="*/ 334 w 421"/>
                <a:gd name="T17" fmla="*/ 93 h 176"/>
                <a:gd name="T18" fmla="*/ 349 w 421"/>
                <a:gd name="T19" fmla="*/ 99 h 176"/>
                <a:gd name="T20" fmla="*/ 364 w 421"/>
                <a:gd name="T21" fmla="*/ 105 h 176"/>
                <a:gd name="T22" fmla="*/ 379 w 421"/>
                <a:gd name="T23" fmla="*/ 108 h 176"/>
                <a:gd name="T24" fmla="*/ 391 w 421"/>
                <a:gd name="T25" fmla="*/ 114 h 176"/>
                <a:gd name="T26" fmla="*/ 403 w 421"/>
                <a:gd name="T27" fmla="*/ 120 h 176"/>
                <a:gd name="T28" fmla="*/ 415 w 421"/>
                <a:gd name="T29" fmla="*/ 129 h 176"/>
                <a:gd name="T30" fmla="*/ 421 w 421"/>
                <a:gd name="T31" fmla="*/ 138 h 176"/>
                <a:gd name="T32" fmla="*/ 421 w 421"/>
                <a:gd name="T33" fmla="*/ 150 h 176"/>
                <a:gd name="T34" fmla="*/ 418 w 421"/>
                <a:gd name="T35" fmla="*/ 162 h 176"/>
                <a:gd name="T36" fmla="*/ 409 w 421"/>
                <a:gd name="T37" fmla="*/ 168 h 176"/>
                <a:gd name="T38" fmla="*/ 397 w 421"/>
                <a:gd name="T39" fmla="*/ 174 h 176"/>
                <a:gd name="T40" fmla="*/ 385 w 421"/>
                <a:gd name="T41" fmla="*/ 174 h 176"/>
                <a:gd name="T42" fmla="*/ 370 w 421"/>
                <a:gd name="T43" fmla="*/ 176 h 176"/>
                <a:gd name="T44" fmla="*/ 355 w 421"/>
                <a:gd name="T45" fmla="*/ 176 h 176"/>
                <a:gd name="T46" fmla="*/ 337 w 421"/>
                <a:gd name="T47" fmla="*/ 174 h 176"/>
                <a:gd name="T48" fmla="*/ 323 w 421"/>
                <a:gd name="T49" fmla="*/ 174 h 176"/>
                <a:gd name="T50" fmla="*/ 305 w 421"/>
                <a:gd name="T51" fmla="*/ 171 h 176"/>
                <a:gd name="T52" fmla="*/ 281 w 421"/>
                <a:gd name="T53" fmla="*/ 168 h 176"/>
                <a:gd name="T54" fmla="*/ 254 w 421"/>
                <a:gd name="T55" fmla="*/ 162 h 176"/>
                <a:gd name="T56" fmla="*/ 227 w 421"/>
                <a:gd name="T57" fmla="*/ 156 h 176"/>
                <a:gd name="T58" fmla="*/ 200 w 421"/>
                <a:gd name="T59" fmla="*/ 153 h 176"/>
                <a:gd name="T60" fmla="*/ 173 w 421"/>
                <a:gd name="T61" fmla="*/ 147 h 176"/>
                <a:gd name="T62" fmla="*/ 146 w 421"/>
                <a:gd name="T63" fmla="*/ 144 h 176"/>
                <a:gd name="T64" fmla="*/ 125 w 421"/>
                <a:gd name="T65" fmla="*/ 141 h 176"/>
                <a:gd name="T66" fmla="*/ 104 w 421"/>
                <a:gd name="T67" fmla="*/ 138 h 176"/>
                <a:gd name="T68" fmla="*/ 87 w 421"/>
                <a:gd name="T69" fmla="*/ 138 h 176"/>
                <a:gd name="T70" fmla="*/ 66 w 421"/>
                <a:gd name="T71" fmla="*/ 135 h 176"/>
                <a:gd name="T72" fmla="*/ 51 w 421"/>
                <a:gd name="T73" fmla="*/ 132 h 176"/>
                <a:gd name="T74" fmla="*/ 33 w 421"/>
                <a:gd name="T75" fmla="*/ 126 h 176"/>
                <a:gd name="T76" fmla="*/ 21 w 421"/>
                <a:gd name="T77" fmla="*/ 123 h 176"/>
                <a:gd name="T78" fmla="*/ 9 w 421"/>
                <a:gd name="T79" fmla="*/ 117 h 176"/>
                <a:gd name="T80" fmla="*/ 3 w 421"/>
                <a:gd name="T81" fmla="*/ 108 h 176"/>
                <a:gd name="T82" fmla="*/ 0 w 421"/>
                <a:gd name="T83" fmla="*/ 84 h 176"/>
                <a:gd name="T84" fmla="*/ 6 w 421"/>
                <a:gd name="T85" fmla="*/ 48 h 176"/>
                <a:gd name="T86" fmla="*/ 15 w 421"/>
                <a:gd name="T87" fmla="*/ 18 h 176"/>
                <a:gd name="T88" fmla="*/ 24 w 421"/>
                <a:gd name="T89" fmla="*/ 0 h 176"/>
                <a:gd name="T90" fmla="*/ 39 w 421"/>
                <a:gd name="T91" fmla="*/ 12 h 176"/>
                <a:gd name="T92" fmla="*/ 54 w 421"/>
                <a:gd name="T93" fmla="*/ 21 h 176"/>
                <a:gd name="T94" fmla="*/ 69 w 421"/>
                <a:gd name="T95" fmla="*/ 30 h 176"/>
                <a:gd name="T96" fmla="*/ 84 w 421"/>
                <a:gd name="T97" fmla="*/ 33 h 176"/>
                <a:gd name="T98" fmla="*/ 101 w 421"/>
                <a:gd name="T99" fmla="*/ 39 h 176"/>
                <a:gd name="T100" fmla="*/ 116 w 421"/>
                <a:gd name="T101" fmla="*/ 42 h 176"/>
                <a:gd name="T102" fmla="*/ 134 w 421"/>
                <a:gd name="T103" fmla="*/ 42 h 176"/>
                <a:gd name="T104" fmla="*/ 152 w 421"/>
                <a:gd name="T105" fmla="*/ 42 h 176"/>
                <a:gd name="T106" fmla="*/ 161 w 421"/>
                <a:gd name="T107" fmla="*/ 24 h 176"/>
                <a:gd name="T108" fmla="*/ 170 w 421"/>
                <a:gd name="T109" fmla="*/ 12 h 176"/>
                <a:gd name="T110" fmla="*/ 182 w 421"/>
                <a:gd name="T111" fmla="*/ 6 h 176"/>
                <a:gd name="T112" fmla="*/ 197 w 421"/>
                <a:gd name="T113"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1" h="176">
                  <a:moveTo>
                    <a:pt x="197" y="12"/>
                  </a:moveTo>
                  <a:lnTo>
                    <a:pt x="212" y="24"/>
                  </a:lnTo>
                  <a:lnTo>
                    <a:pt x="230" y="33"/>
                  </a:lnTo>
                  <a:lnTo>
                    <a:pt x="248" y="45"/>
                  </a:lnTo>
                  <a:lnTo>
                    <a:pt x="266" y="57"/>
                  </a:lnTo>
                  <a:lnTo>
                    <a:pt x="284" y="69"/>
                  </a:lnTo>
                  <a:lnTo>
                    <a:pt x="302" y="78"/>
                  </a:lnTo>
                  <a:lnTo>
                    <a:pt x="320" y="87"/>
                  </a:lnTo>
                  <a:lnTo>
                    <a:pt x="334" y="93"/>
                  </a:lnTo>
                  <a:lnTo>
                    <a:pt x="349" y="99"/>
                  </a:lnTo>
                  <a:lnTo>
                    <a:pt x="364" y="105"/>
                  </a:lnTo>
                  <a:lnTo>
                    <a:pt x="379" y="108"/>
                  </a:lnTo>
                  <a:lnTo>
                    <a:pt x="391" y="114"/>
                  </a:lnTo>
                  <a:lnTo>
                    <a:pt x="403" y="120"/>
                  </a:lnTo>
                  <a:lnTo>
                    <a:pt x="415" y="129"/>
                  </a:lnTo>
                  <a:lnTo>
                    <a:pt x="421" y="138"/>
                  </a:lnTo>
                  <a:lnTo>
                    <a:pt x="421" y="150"/>
                  </a:lnTo>
                  <a:lnTo>
                    <a:pt x="418" y="162"/>
                  </a:lnTo>
                  <a:lnTo>
                    <a:pt x="409" y="168"/>
                  </a:lnTo>
                  <a:lnTo>
                    <a:pt x="397" y="174"/>
                  </a:lnTo>
                  <a:lnTo>
                    <a:pt x="385" y="174"/>
                  </a:lnTo>
                  <a:lnTo>
                    <a:pt x="370" y="176"/>
                  </a:lnTo>
                  <a:lnTo>
                    <a:pt x="355" y="176"/>
                  </a:lnTo>
                  <a:lnTo>
                    <a:pt x="337" y="174"/>
                  </a:lnTo>
                  <a:lnTo>
                    <a:pt x="323" y="174"/>
                  </a:lnTo>
                  <a:lnTo>
                    <a:pt x="305" y="171"/>
                  </a:lnTo>
                  <a:lnTo>
                    <a:pt x="281" y="168"/>
                  </a:lnTo>
                  <a:lnTo>
                    <a:pt x="254" y="162"/>
                  </a:lnTo>
                  <a:lnTo>
                    <a:pt x="227" y="156"/>
                  </a:lnTo>
                  <a:lnTo>
                    <a:pt x="200" y="153"/>
                  </a:lnTo>
                  <a:lnTo>
                    <a:pt x="173" y="147"/>
                  </a:lnTo>
                  <a:lnTo>
                    <a:pt x="146" y="144"/>
                  </a:lnTo>
                  <a:lnTo>
                    <a:pt x="125" y="141"/>
                  </a:lnTo>
                  <a:lnTo>
                    <a:pt x="104" y="138"/>
                  </a:lnTo>
                  <a:lnTo>
                    <a:pt x="87" y="138"/>
                  </a:lnTo>
                  <a:lnTo>
                    <a:pt x="66" y="135"/>
                  </a:lnTo>
                  <a:lnTo>
                    <a:pt x="51" y="132"/>
                  </a:lnTo>
                  <a:lnTo>
                    <a:pt x="33" y="126"/>
                  </a:lnTo>
                  <a:lnTo>
                    <a:pt x="21" y="123"/>
                  </a:lnTo>
                  <a:lnTo>
                    <a:pt x="9" y="117"/>
                  </a:lnTo>
                  <a:lnTo>
                    <a:pt x="3" y="108"/>
                  </a:lnTo>
                  <a:lnTo>
                    <a:pt x="0" y="84"/>
                  </a:lnTo>
                  <a:lnTo>
                    <a:pt x="6" y="48"/>
                  </a:lnTo>
                  <a:lnTo>
                    <a:pt x="15" y="18"/>
                  </a:lnTo>
                  <a:lnTo>
                    <a:pt x="24" y="0"/>
                  </a:lnTo>
                  <a:lnTo>
                    <a:pt x="39" y="12"/>
                  </a:lnTo>
                  <a:lnTo>
                    <a:pt x="54" y="21"/>
                  </a:lnTo>
                  <a:lnTo>
                    <a:pt x="69" y="30"/>
                  </a:lnTo>
                  <a:lnTo>
                    <a:pt x="84" y="33"/>
                  </a:lnTo>
                  <a:lnTo>
                    <a:pt x="101" y="39"/>
                  </a:lnTo>
                  <a:lnTo>
                    <a:pt x="116" y="42"/>
                  </a:lnTo>
                  <a:lnTo>
                    <a:pt x="134" y="42"/>
                  </a:lnTo>
                  <a:lnTo>
                    <a:pt x="152" y="42"/>
                  </a:lnTo>
                  <a:lnTo>
                    <a:pt x="161" y="24"/>
                  </a:lnTo>
                  <a:lnTo>
                    <a:pt x="170" y="12"/>
                  </a:lnTo>
                  <a:lnTo>
                    <a:pt x="182" y="6"/>
                  </a:lnTo>
                  <a:lnTo>
                    <a:pt x="197" y="12"/>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6" name="Freeform 38"/>
            <p:cNvSpPr>
              <a:spLocks noChangeAspect="1"/>
            </p:cNvSpPr>
            <p:nvPr/>
          </p:nvSpPr>
          <p:spPr bwMode="auto">
            <a:xfrm>
              <a:off x="352" y="3847"/>
              <a:ext cx="277" cy="42"/>
            </a:xfrm>
            <a:custGeom>
              <a:avLst/>
              <a:gdLst>
                <a:gd name="T0" fmla="*/ 400 w 403"/>
                <a:gd name="T1" fmla="*/ 63 h 77"/>
                <a:gd name="T2" fmla="*/ 382 w 403"/>
                <a:gd name="T3" fmla="*/ 68 h 77"/>
                <a:gd name="T4" fmla="*/ 361 w 403"/>
                <a:gd name="T5" fmla="*/ 68 h 77"/>
                <a:gd name="T6" fmla="*/ 340 w 403"/>
                <a:gd name="T7" fmla="*/ 68 h 77"/>
                <a:gd name="T8" fmla="*/ 320 w 403"/>
                <a:gd name="T9" fmla="*/ 66 h 77"/>
                <a:gd name="T10" fmla="*/ 302 w 403"/>
                <a:gd name="T11" fmla="*/ 63 h 77"/>
                <a:gd name="T12" fmla="*/ 278 w 403"/>
                <a:gd name="T13" fmla="*/ 60 h 77"/>
                <a:gd name="T14" fmla="*/ 251 w 403"/>
                <a:gd name="T15" fmla="*/ 54 h 77"/>
                <a:gd name="T16" fmla="*/ 224 w 403"/>
                <a:gd name="T17" fmla="*/ 48 h 77"/>
                <a:gd name="T18" fmla="*/ 197 w 403"/>
                <a:gd name="T19" fmla="*/ 45 h 77"/>
                <a:gd name="T20" fmla="*/ 170 w 403"/>
                <a:gd name="T21" fmla="*/ 39 h 77"/>
                <a:gd name="T22" fmla="*/ 143 w 403"/>
                <a:gd name="T23" fmla="*/ 36 h 77"/>
                <a:gd name="T24" fmla="*/ 122 w 403"/>
                <a:gd name="T25" fmla="*/ 33 h 77"/>
                <a:gd name="T26" fmla="*/ 101 w 403"/>
                <a:gd name="T27" fmla="*/ 30 h 77"/>
                <a:gd name="T28" fmla="*/ 84 w 403"/>
                <a:gd name="T29" fmla="*/ 30 h 77"/>
                <a:gd name="T30" fmla="*/ 63 w 403"/>
                <a:gd name="T31" fmla="*/ 27 h 77"/>
                <a:gd name="T32" fmla="*/ 48 w 403"/>
                <a:gd name="T33" fmla="*/ 24 h 77"/>
                <a:gd name="T34" fmla="*/ 30 w 403"/>
                <a:gd name="T35" fmla="*/ 18 h 77"/>
                <a:gd name="T36" fmla="*/ 18 w 403"/>
                <a:gd name="T37" fmla="*/ 15 h 77"/>
                <a:gd name="T38" fmla="*/ 6 w 403"/>
                <a:gd name="T39" fmla="*/ 9 h 77"/>
                <a:gd name="T40" fmla="*/ 0 w 403"/>
                <a:gd name="T41" fmla="*/ 0 h 77"/>
                <a:gd name="T42" fmla="*/ 0 w 403"/>
                <a:gd name="T43" fmla="*/ 12 h 77"/>
                <a:gd name="T44" fmla="*/ 0 w 403"/>
                <a:gd name="T45" fmla="*/ 24 h 77"/>
                <a:gd name="T46" fmla="*/ 0 w 403"/>
                <a:gd name="T47" fmla="*/ 33 h 77"/>
                <a:gd name="T48" fmla="*/ 0 w 403"/>
                <a:gd name="T49" fmla="*/ 36 h 77"/>
                <a:gd name="T50" fmla="*/ 3 w 403"/>
                <a:gd name="T51" fmla="*/ 39 h 77"/>
                <a:gd name="T52" fmla="*/ 15 w 403"/>
                <a:gd name="T53" fmla="*/ 42 h 77"/>
                <a:gd name="T54" fmla="*/ 27 w 403"/>
                <a:gd name="T55" fmla="*/ 45 h 77"/>
                <a:gd name="T56" fmla="*/ 45 w 403"/>
                <a:gd name="T57" fmla="*/ 48 h 77"/>
                <a:gd name="T58" fmla="*/ 63 w 403"/>
                <a:gd name="T59" fmla="*/ 51 h 77"/>
                <a:gd name="T60" fmla="*/ 84 w 403"/>
                <a:gd name="T61" fmla="*/ 54 h 77"/>
                <a:gd name="T62" fmla="*/ 101 w 403"/>
                <a:gd name="T63" fmla="*/ 57 h 77"/>
                <a:gd name="T64" fmla="*/ 116 w 403"/>
                <a:gd name="T65" fmla="*/ 57 h 77"/>
                <a:gd name="T66" fmla="*/ 119 w 403"/>
                <a:gd name="T67" fmla="*/ 51 h 77"/>
                <a:gd name="T68" fmla="*/ 119 w 403"/>
                <a:gd name="T69" fmla="*/ 45 h 77"/>
                <a:gd name="T70" fmla="*/ 122 w 403"/>
                <a:gd name="T71" fmla="*/ 42 h 77"/>
                <a:gd name="T72" fmla="*/ 122 w 403"/>
                <a:gd name="T73" fmla="*/ 42 h 77"/>
                <a:gd name="T74" fmla="*/ 140 w 403"/>
                <a:gd name="T75" fmla="*/ 45 h 77"/>
                <a:gd name="T76" fmla="*/ 161 w 403"/>
                <a:gd name="T77" fmla="*/ 51 h 77"/>
                <a:gd name="T78" fmla="*/ 185 w 403"/>
                <a:gd name="T79" fmla="*/ 54 h 77"/>
                <a:gd name="T80" fmla="*/ 215 w 403"/>
                <a:gd name="T81" fmla="*/ 60 h 77"/>
                <a:gd name="T82" fmla="*/ 242 w 403"/>
                <a:gd name="T83" fmla="*/ 63 h 77"/>
                <a:gd name="T84" fmla="*/ 269 w 403"/>
                <a:gd name="T85" fmla="*/ 68 h 77"/>
                <a:gd name="T86" fmla="*/ 296 w 403"/>
                <a:gd name="T87" fmla="*/ 71 h 77"/>
                <a:gd name="T88" fmla="*/ 317 w 403"/>
                <a:gd name="T89" fmla="*/ 74 h 77"/>
                <a:gd name="T90" fmla="*/ 346 w 403"/>
                <a:gd name="T91" fmla="*/ 77 h 77"/>
                <a:gd name="T92" fmla="*/ 367 w 403"/>
                <a:gd name="T93" fmla="*/ 77 h 77"/>
                <a:gd name="T94" fmla="*/ 382 w 403"/>
                <a:gd name="T95" fmla="*/ 77 h 77"/>
                <a:gd name="T96" fmla="*/ 394 w 403"/>
                <a:gd name="T97" fmla="*/ 77 h 77"/>
                <a:gd name="T98" fmla="*/ 400 w 403"/>
                <a:gd name="T99" fmla="*/ 74 h 77"/>
                <a:gd name="T100" fmla="*/ 403 w 403"/>
                <a:gd name="T101" fmla="*/ 71 h 77"/>
                <a:gd name="T102" fmla="*/ 403 w 403"/>
                <a:gd name="T103" fmla="*/ 68 h 77"/>
                <a:gd name="T104" fmla="*/ 400 w 403"/>
                <a:gd name="T10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77">
                  <a:moveTo>
                    <a:pt x="400" y="63"/>
                  </a:moveTo>
                  <a:lnTo>
                    <a:pt x="382" y="68"/>
                  </a:lnTo>
                  <a:lnTo>
                    <a:pt x="361" y="68"/>
                  </a:lnTo>
                  <a:lnTo>
                    <a:pt x="340" y="68"/>
                  </a:lnTo>
                  <a:lnTo>
                    <a:pt x="320" y="66"/>
                  </a:lnTo>
                  <a:lnTo>
                    <a:pt x="302" y="63"/>
                  </a:lnTo>
                  <a:lnTo>
                    <a:pt x="278" y="60"/>
                  </a:lnTo>
                  <a:lnTo>
                    <a:pt x="251" y="54"/>
                  </a:lnTo>
                  <a:lnTo>
                    <a:pt x="224" y="48"/>
                  </a:lnTo>
                  <a:lnTo>
                    <a:pt x="197" y="45"/>
                  </a:lnTo>
                  <a:lnTo>
                    <a:pt x="170" y="39"/>
                  </a:lnTo>
                  <a:lnTo>
                    <a:pt x="143" y="36"/>
                  </a:lnTo>
                  <a:lnTo>
                    <a:pt x="122" y="33"/>
                  </a:lnTo>
                  <a:lnTo>
                    <a:pt x="101" y="30"/>
                  </a:lnTo>
                  <a:lnTo>
                    <a:pt x="84" y="30"/>
                  </a:lnTo>
                  <a:lnTo>
                    <a:pt x="63" y="27"/>
                  </a:lnTo>
                  <a:lnTo>
                    <a:pt x="48" y="24"/>
                  </a:lnTo>
                  <a:lnTo>
                    <a:pt x="30" y="18"/>
                  </a:lnTo>
                  <a:lnTo>
                    <a:pt x="18" y="15"/>
                  </a:lnTo>
                  <a:lnTo>
                    <a:pt x="6" y="9"/>
                  </a:lnTo>
                  <a:lnTo>
                    <a:pt x="0" y="0"/>
                  </a:lnTo>
                  <a:lnTo>
                    <a:pt x="0" y="12"/>
                  </a:lnTo>
                  <a:lnTo>
                    <a:pt x="0" y="24"/>
                  </a:lnTo>
                  <a:lnTo>
                    <a:pt x="0" y="33"/>
                  </a:lnTo>
                  <a:lnTo>
                    <a:pt x="0" y="36"/>
                  </a:lnTo>
                  <a:lnTo>
                    <a:pt x="3" y="39"/>
                  </a:lnTo>
                  <a:lnTo>
                    <a:pt x="15" y="42"/>
                  </a:lnTo>
                  <a:lnTo>
                    <a:pt x="27" y="45"/>
                  </a:lnTo>
                  <a:lnTo>
                    <a:pt x="45" y="48"/>
                  </a:lnTo>
                  <a:lnTo>
                    <a:pt x="63" y="51"/>
                  </a:lnTo>
                  <a:lnTo>
                    <a:pt x="84" y="54"/>
                  </a:lnTo>
                  <a:lnTo>
                    <a:pt x="101" y="57"/>
                  </a:lnTo>
                  <a:lnTo>
                    <a:pt x="116" y="57"/>
                  </a:lnTo>
                  <a:lnTo>
                    <a:pt x="119" y="51"/>
                  </a:lnTo>
                  <a:lnTo>
                    <a:pt x="119" y="45"/>
                  </a:lnTo>
                  <a:lnTo>
                    <a:pt x="122" y="42"/>
                  </a:lnTo>
                  <a:lnTo>
                    <a:pt x="122" y="42"/>
                  </a:lnTo>
                  <a:lnTo>
                    <a:pt x="140" y="45"/>
                  </a:lnTo>
                  <a:lnTo>
                    <a:pt x="161" y="51"/>
                  </a:lnTo>
                  <a:lnTo>
                    <a:pt x="185" y="54"/>
                  </a:lnTo>
                  <a:lnTo>
                    <a:pt x="215" y="60"/>
                  </a:lnTo>
                  <a:lnTo>
                    <a:pt x="242" y="63"/>
                  </a:lnTo>
                  <a:lnTo>
                    <a:pt x="269" y="68"/>
                  </a:lnTo>
                  <a:lnTo>
                    <a:pt x="296" y="71"/>
                  </a:lnTo>
                  <a:lnTo>
                    <a:pt x="317" y="74"/>
                  </a:lnTo>
                  <a:lnTo>
                    <a:pt x="346" y="77"/>
                  </a:lnTo>
                  <a:lnTo>
                    <a:pt x="367" y="77"/>
                  </a:lnTo>
                  <a:lnTo>
                    <a:pt x="382" y="77"/>
                  </a:lnTo>
                  <a:lnTo>
                    <a:pt x="394" y="77"/>
                  </a:lnTo>
                  <a:lnTo>
                    <a:pt x="400" y="74"/>
                  </a:lnTo>
                  <a:lnTo>
                    <a:pt x="403" y="71"/>
                  </a:lnTo>
                  <a:lnTo>
                    <a:pt x="403" y="68"/>
                  </a:lnTo>
                  <a:lnTo>
                    <a:pt x="40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7" name="Freeform 39"/>
            <p:cNvSpPr>
              <a:spLocks noChangeAspect="1"/>
            </p:cNvSpPr>
            <p:nvPr/>
          </p:nvSpPr>
          <p:spPr bwMode="auto">
            <a:xfrm>
              <a:off x="336" y="2803"/>
              <a:ext cx="451" cy="1015"/>
            </a:xfrm>
            <a:custGeom>
              <a:avLst/>
              <a:gdLst>
                <a:gd name="T0" fmla="*/ 230 w 657"/>
                <a:gd name="T1" fmla="*/ 1856 h 1877"/>
                <a:gd name="T2" fmla="*/ 176 w 657"/>
                <a:gd name="T3" fmla="*/ 1871 h 1877"/>
                <a:gd name="T4" fmla="*/ 105 w 657"/>
                <a:gd name="T5" fmla="*/ 1877 h 1877"/>
                <a:gd name="T6" fmla="*/ 33 w 657"/>
                <a:gd name="T7" fmla="*/ 1871 h 1877"/>
                <a:gd name="T8" fmla="*/ 6 w 657"/>
                <a:gd name="T9" fmla="*/ 1677 h 1877"/>
                <a:gd name="T10" fmla="*/ 36 w 657"/>
                <a:gd name="T11" fmla="*/ 1286 h 1877"/>
                <a:gd name="T12" fmla="*/ 57 w 657"/>
                <a:gd name="T13" fmla="*/ 1161 h 1877"/>
                <a:gd name="T14" fmla="*/ 54 w 657"/>
                <a:gd name="T15" fmla="*/ 1125 h 1877"/>
                <a:gd name="T16" fmla="*/ 75 w 657"/>
                <a:gd name="T17" fmla="*/ 1092 h 1877"/>
                <a:gd name="T18" fmla="*/ 119 w 657"/>
                <a:gd name="T19" fmla="*/ 1032 h 1877"/>
                <a:gd name="T20" fmla="*/ 140 w 657"/>
                <a:gd name="T21" fmla="*/ 967 h 1877"/>
                <a:gd name="T22" fmla="*/ 167 w 657"/>
                <a:gd name="T23" fmla="*/ 785 h 1877"/>
                <a:gd name="T24" fmla="*/ 200 w 657"/>
                <a:gd name="T25" fmla="*/ 546 h 1877"/>
                <a:gd name="T26" fmla="*/ 227 w 657"/>
                <a:gd name="T27" fmla="*/ 358 h 1877"/>
                <a:gd name="T28" fmla="*/ 239 w 657"/>
                <a:gd name="T29" fmla="*/ 307 h 1877"/>
                <a:gd name="T30" fmla="*/ 239 w 657"/>
                <a:gd name="T31" fmla="*/ 289 h 1877"/>
                <a:gd name="T32" fmla="*/ 227 w 657"/>
                <a:gd name="T33" fmla="*/ 274 h 1877"/>
                <a:gd name="T34" fmla="*/ 233 w 657"/>
                <a:gd name="T35" fmla="*/ 256 h 1877"/>
                <a:gd name="T36" fmla="*/ 254 w 657"/>
                <a:gd name="T37" fmla="*/ 229 h 1877"/>
                <a:gd name="T38" fmla="*/ 290 w 657"/>
                <a:gd name="T39" fmla="*/ 161 h 1877"/>
                <a:gd name="T40" fmla="*/ 349 w 657"/>
                <a:gd name="T41" fmla="*/ 74 h 1877"/>
                <a:gd name="T42" fmla="*/ 445 w 657"/>
                <a:gd name="T43" fmla="*/ 9 h 1877"/>
                <a:gd name="T44" fmla="*/ 562 w 657"/>
                <a:gd name="T45" fmla="*/ 9 h 1877"/>
                <a:gd name="T46" fmla="*/ 633 w 657"/>
                <a:gd name="T47" fmla="*/ 74 h 1877"/>
                <a:gd name="T48" fmla="*/ 654 w 657"/>
                <a:gd name="T49" fmla="*/ 170 h 1877"/>
                <a:gd name="T50" fmla="*/ 654 w 657"/>
                <a:gd name="T51" fmla="*/ 262 h 1877"/>
                <a:gd name="T52" fmla="*/ 639 w 657"/>
                <a:gd name="T53" fmla="*/ 349 h 1877"/>
                <a:gd name="T54" fmla="*/ 609 w 657"/>
                <a:gd name="T55" fmla="*/ 477 h 1877"/>
                <a:gd name="T56" fmla="*/ 559 w 657"/>
                <a:gd name="T57" fmla="*/ 620 h 1877"/>
                <a:gd name="T58" fmla="*/ 496 w 657"/>
                <a:gd name="T59" fmla="*/ 755 h 1877"/>
                <a:gd name="T60" fmla="*/ 421 w 657"/>
                <a:gd name="T61" fmla="*/ 871 h 1877"/>
                <a:gd name="T62" fmla="*/ 379 w 657"/>
                <a:gd name="T63" fmla="*/ 961 h 1877"/>
                <a:gd name="T64" fmla="*/ 370 w 657"/>
                <a:gd name="T65" fmla="*/ 1023 h 1877"/>
                <a:gd name="T66" fmla="*/ 346 w 657"/>
                <a:gd name="T67" fmla="*/ 1089 h 1877"/>
                <a:gd name="T68" fmla="*/ 314 w 657"/>
                <a:gd name="T69" fmla="*/ 1131 h 1877"/>
                <a:gd name="T70" fmla="*/ 299 w 657"/>
                <a:gd name="T71" fmla="*/ 1176 h 1877"/>
                <a:gd name="T72" fmla="*/ 281 w 657"/>
                <a:gd name="T73" fmla="*/ 1271 h 1877"/>
                <a:gd name="T74" fmla="*/ 242 w 657"/>
                <a:gd name="T75" fmla="*/ 163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7" h="1877">
                  <a:moveTo>
                    <a:pt x="245" y="1847"/>
                  </a:moveTo>
                  <a:lnTo>
                    <a:pt x="230" y="1856"/>
                  </a:lnTo>
                  <a:lnTo>
                    <a:pt x="206" y="1862"/>
                  </a:lnTo>
                  <a:lnTo>
                    <a:pt x="176" y="1871"/>
                  </a:lnTo>
                  <a:lnTo>
                    <a:pt x="140" y="1874"/>
                  </a:lnTo>
                  <a:lnTo>
                    <a:pt x="105" y="1877"/>
                  </a:lnTo>
                  <a:lnTo>
                    <a:pt x="66" y="1877"/>
                  </a:lnTo>
                  <a:lnTo>
                    <a:pt x="33" y="1871"/>
                  </a:lnTo>
                  <a:lnTo>
                    <a:pt x="0" y="1862"/>
                  </a:lnTo>
                  <a:lnTo>
                    <a:pt x="6" y="1677"/>
                  </a:lnTo>
                  <a:lnTo>
                    <a:pt x="18" y="1468"/>
                  </a:lnTo>
                  <a:lnTo>
                    <a:pt x="36" y="1286"/>
                  </a:lnTo>
                  <a:lnTo>
                    <a:pt x="54" y="1179"/>
                  </a:lnTo>
                  <a:lnTo>
                    <a:pt x="57" y="1161"/>
                  </a:lnTo>
                  <a:lnTo>
                    <a:pt x="54" y="1143"/>
                  </a:lnTo>
                  <a:lnTo>
                    <a:pt x="54" y="1125"/>
                  </a:lnTo>
                  <a:lnTo>
                    <a:pt x="60" y="1110"/>
                  </a:lnTo>
                  <a:lnTo>
                    <a:pt x="75" y="1092"/>
                  </a:lnTo>
                  <a:lnTo>
                    <a:pt x="99" y="1065"/>
                  </a:lnTo>
                  <a:lnTo>
                    <a:pt x="119" y="1032"/>
                  </a:lnTo>
                  <a:lnTo>
                    <a:pt x="134" y="1003"/>
                  </a:lnTo>
                  <a:lnTo>
                    <a:pt x="140" y="967"/>
                  </a:lnTo>
                  <a:lnTo>
                    <a:pt x="152" y="889"/>
                  </a:lnTo>
                  <a:lnTo>
                    <a:pt x="167" y="785"/>
                  </a:lnTo>
                  <a:lnTo>
                    <a:pt x="185" y="665"/>
                  </a:lnTo>
                  <a:lnTo>
                    <a:pt x="200" y="546"/>
                  </a:lnTo>
                  <a:lnTo>
                    <a:pt x="215" y="438"/>
                  </a:lnTo>
                  <a:lnTo>
                    <a:pt x="227" y="358"/>
                  </a:lnTo>
                  <a:lnTo>
                    <a:pt x="236" y="316"/>
                  </a:lnTo>
                  <a:lnTo>
                    <a:pt x="239" y="307"/>
                  </a:lnTo>
                  <a:lnTo>
                    <a:pt x="239" y="298"/>
                  </a:lnTo>
                  <a:lnTo>
                    <a:pt x="239" y="289"/>
                  </a:lnTo>
                  <a:lnTo>
                    <a:pt x="233" y="280"/>
                  </a:lnTo>
                  <a:lnTo>
                    <a:pt x="227" y="274"/>
                  </a:lnTo>
                  <a:lnTo>
                    <a:pt x="227" y="265"/>
                  </a:lnTo>
                  <a:lnTo>
                    <a:pt x="233" y="256"/>
                  </a:lnTo>
                  <a:lnTo>
                    <a:pt x="245" y="244"/>
                  </a:lnTo>
                  <a:lnTo>
                    <a:pt x="254" y="229"/>
                  </a:lnTo>
                  <a:lnTo>
                    <a:pt x="269" y="200"/>
                  </a:lnTo>
                  <a:lnTo>
                    <a:pt x="290" y="161"/>
                  </a:lnTo>
                  <a:lnTo>
                    <a:pt x="317" y="116"/>
                  </a:lnTo>
                  <a:lnTo>
                    <a:pt x="349" y="74"/>
                  </a:lnTo>
                  <a:lnTo>
                    <a:pt x="391" y="35"/>
                  </a:lnTo>
                  <a:lnTo>
                    <a:pt x="445" y="9"/>
                  </a:lnTo>
                  <a:lnTo>
                    <a:pt x="505" y="0"/>
                  </a:lnTo>
                  <a:lnTo>
                    <a:pt x="562" y="9"/>
                  </a:lnTo>
                  <a:lnTo>
                    <a:pt x="603" y="35"/>
                  </a:lnTo>
                  <a:lnTo>
                    <a:pt x="633" y="74"/>
                  </a:lnTo>
                  <a:lnTo>
                    <a:pt x="648" y="119"/>
                  </a:lnTo>
                  <a:lnTo>
                    <a:pt x="654" y="170"/>
                  </a:lnTo>
                  <a:lnTo>
                    <a:pt x="657" y="217"/>
                  </a:lnTo>
                  <a:lnTo>
                    <a:pt x="654" y="262"/>
                  </a:lnTo>
                  <a:lnTo>
                    <a:pt x="648" y="295"/>
                  </a:lnTo>
                  <a:lnTo>
                    <a:pt x="639" y="349"/>
                  </a:lnTo>
                  <a:lnTo>
                    <a:pt x="627" y="411"/>
                  </a:lnTo>
                  <a:lnTo>
                    <a:pt x="609" y="477"/>
                  </a:lnTo>
                  <a:lnTo>
                    <a:pt x="585" y="549"/>
                  </a:lnTo>
                  <a:lnTo>
                    <a:pt x="559" y="620"/>
                  </a:lnTo>
                  <a:lnTo>
                    <a:pt x="529" y="689"/>
                  </a:lnTo>
                  <a:lnTo>
                    <a:pt x="496" y="755"/>
                  </a:lnTo>
                  <a:lnTo>
                    <a:pt x="460" y="811"/>
                  </a:lnTo>
                  <a:lnTo>
                    <a:pt x="421" y="871"/>
                  </a:lnTo>
                  <a:lnTo>
                    <a:pt x="394" y="922"/>
                  </a:lnTo>
                  <a:lnTo>
                    <a:pt x="379" y="961"/>
                  </a:lnTo>
                  <a:lnTo>
                    <a:pt x="373" y="994"/>
                  </a:lnTo>
                  <a:lnTo>
                    <a:pt x="370" y="1023"/>
                  </a:lnTo>
                  <a:lnTo>
                    <a:pt x="361" y="1056"/>
                  </a:lnTo>
                  <a:lnTo>
                    <a:pt x="346" y="1089"/>
                  </a:lnTo>
                  <a:lnTo>
                    <a:pt x="323" y="1119"/>
                  </a:lnTo>
                  <a:lnTo>
                    <a:pt x="314" y="1131"/>
                  </a:lnTo>
                  <a:lnTo>
                    <a:pt x="305" y="1152"/>
                  </a:lnTo>
                  <a:lnTo>
                    <a:pt x="299" y="1176"/>
                  </a:lnTo>
                  <a:lnTo>
                    <a:pt x="293" y="1197"/>
                  </a:lnTo>
                  <a:lnTo>
                    <a:pt x="281" y="1271"/>
                  </a:lnTo>
                  <a:lnTo>
                    <a:pt x="260" y="1432"/>
                  </a:lnTo>
                  <a:lnTo>
                    <a:pt x="242" y="1638"/>
                  </a:lnTo>
                  <a:lnTo>
                    <a:pt x="245" y="184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8" name="Freeform 40"/>
            <p:cNvSpPr>
              <a:spLocks noChangeAspect="1"/>
            </p:cNvSpPr>
            <p:nvPr/>
          </p:nvSpPr>
          <p:spPr bwMode="auto">
            <a:xfrm>
              <a:off x="575" y="2807"/>
              <a:ext cx="336" cy="1029"/>
            </a:xfrm>
            <a:custGeom>
              <a:avLst/>
              <a:gdLst>
                <a:gd name="T0" fmla="*/ 63 w 490"/>
                <a:gd name="T1" fmla="*/ 23 h 1904"/>
                <a:gd name="T2" fmla="*/ 18 w 490"/>
                <a:gd name="T3" fmla="*/ 89 h 1904"/>
                <a:gd name="T4" fmla="*/ 0 w 490"/>
                <a:gd name="T5" fmla="*/ 179 h 1904"/>
                <a:gd name="T6" fmla="*/ 6 w 490"/>
                <a:gd name="T7" fmla="*/ 274 h 1904"/>
                <a:gd name="T8" fmla="*/ 39 w 490"/>
                <a:gd name="T9" fmla="*/ 394 h 1904"/>
                <a:gd name="T10" fmla="*/ 126 w 490"/>
                <a:gd name="T11" fmla="*/ 591 h 1904"/>
                <a:gd name="T12" fmla="*/ 225 w 490"/>
                <a:gd name="T13" fmla="*/ 791 h 1904"/>
                <a:gd name="T14" fmla="*/ 299 w 490"/>
                <a:gd name="T15" fmla="*/ 940 h 1904"/>
                <a:gd name="T16" fmla="*/ 302 w 490"/>
                <a:gd name="T17" fmla="*/ 1011 h 1904"/>
                <a:gd name="T18" fmla="*/ 245 w 490"/>
                <a:gd name="T19" fmla="*/ 1176 h 1904"/>
                <a:gd name="T20" fmla="*/ 227 w 490"/>
                <a:gd name="T21" fmla="*/ 1298 h 1904"/>
                <a:gd name="T22" fmla="*/ 233 w 490"/>
                <a:gd name="T23" fmla="*/ 1364 h 1904"/>
                <a:gd name="T24" fmla="*/ 251 w 490"/>
                <a:gd name="T25" fmla="*/ 1462 h 1904"/>
                <a:gd name="T26" fmla="*/ 278 w 490"/>
                <a:gd name="T27" fmla="*/ 1656 h 1904"/>
                <a:gd name="T28" fmla="*/ 272 w 490"/>
                <a:gd name="T29" fmla="*/ 1761 h 1904"/>
                <a:gd name="T30" fmla="*/ 275 w 490"/>
                <a:gd name="T31" fmla="*/ 1847 h 1904"/>
                <a:gd name="T32" fmla="*/ 299 w 490"/>
                <a:gd name="T33" fmla="*/ 1886 h 1904"/>
                <a:gd name="T34" fmla="*/ 344 w 490"/>
                <a:gd name="T35" fmla="*/ 1904 h 1904"/>
                <a:gd name="T36" fmla="*/ 371 w 490"/>
                <a:gd name="T37" fmla="*/ 1892 h 1904"/>
                <a:gd name="T38" fmla="*/ 377 w 490"/>
                <a:gd name="T39" fmla="*/ 1826 h 1904"/>
                <a:gd name="T40" fmla="*/ 377 w 490"/>
                <a:gd name="T41" fmla="*/ 1605 h 1904"/>
                <a:gd name="T42" fmla="*/ 428 w 490"/>
                <a:gd name="T43" fmla="*/ 1197 h 1904"/>
                <a:gd name="T44" fmla="*/ 463 w 490"/>
                <a:gd name="T45" fmla="*/ 1047 h 1904"/>
                <a:gd name="T46" fmla="*/ 490 w 490"/>
                <a:gd name="T47" fmla="*/ 979 h 1904"/>
                <a:gd name="T48" fmla="*/ 478 w 490"/>
                <a:gd name="T49" fmla="*/ 916 h 1904"/>
                <a:gd name="T50" fmla="*/ 463 w 490"/>
                <a:gd name="T51" fmla="*/ 847 h 1904"/>
                <a:gd name="T52" fmla="*/ 449 w 490"/>
                <a:gd name="T53" fmla="*/ 734 h 1904"/>
                <a:gd name="T54" fmla="*/ 422 w 490"/>
                <a:gd name="T55" fmla="*/ 504 h 1904"/>
                <a:gd name="T56" fmla="*/ 362 w 490"/>
                <a:gd name="T57" fmla="*/ 262 h 1904"/>
                <a:gd name="T58" fmla="*/ 278 w 490"/>
                <a:gd name="T59" fmla="*/ 89 h 1904"/>
                <a:gd name="T60" fmla="*/ 198 w 490"/>
                <a:gd name="T61" fmla="*/ 14 h 1904"/>
                <a:gd name="T62" fmla="*/ 129 w 490"/>
                <a:gd name="T63"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1904">
                  <a:moveTo>
                    <a:pt x="102" y="5"/>
                  </a:moveTo>
                  <a:lnTo>
                    <a:pt x="63" y="23"/>
                  </a:lnTo>
                  <a:lnTo>
                    <a:pt x="36" y="50"/>
                  </a:lnTo>
                  <a:lnTo>
                    <a:pt x="18" y="89"/>
                  </a:lnTo>
                  <a:lnTo>
                    <a:pt x="6" y="131"/>
                  </a:lnTo>
                  <a:lnTo>
                    <a:pt x="0" y="179"/>
                  </a:lnTo>
                  <a:lnTo>
                    <a:pt x="0" y="226"/>
                  </a:lnTo>
                  <a:lnTo>
                    <a:pt x="6" y="274"/>
                  </a:lnTo>
                  <a:lnTo>
                    <a:pt x="15" y="316"/>
                  </a:lnTo>
                  <a:lnTo>
                    <a:pt x="39" y="394"/>
                  </a:lnTo>
                  <a:lnTo>
                    <a:pt x="78" y="489"/>
                  </a:lnTo>
                  <a:lnTo>
                    <a:pt x="126" y="591"/>
                  </a:lnTo>
                  <a:lnTo>
                    <a:pt x="177" y="692"/>
                  </a:lnTo>
                  <a:lnTo>
                    <a:pt x="225" y="791"/>
                  </a:lnTo>
                  <a:lnTo>
                    <a:pt x="266" y="874"/>
                  </a:lnTo>
                  <a:lnTo>
                    <a:pt x="299" y="940"/>
                  </a:lnTo>
                  <a:lnTo>
                    <a:pt x="314" y="979"/>
                  </a:lnTo>
                  <a:lnTo>
                    <a:pt x="302" y="1011"/>
                  </a:lnTo>
                  <a:lnTo>
                    <a:pt x="272" y="1083"/>
                  </a:lnTo>
                  <a:lnTo>
                    <a:pt x="245" y="1176"/>
                  </a:lnTo>
                  <a:lnTo>
                    <a:pt x="230" y="1268"/>
                  </a:lnTo>
                  <a:lnTo>
                    <a:pt x="227" y="1298"/>
                  </a:lnTo>
                  <a:lnTo>
                    <a:pt x="230" y="1331"/>
                  </a:lnTo>
                  <a:lnTo>
                    <a:pt x="233" y="1364"/>
                  </a:lnTo>
                  <a:lnTo>
                    <a:pt x="239" y="1399"/>
                  </a:lnTo>
                  <a:lnTo>
                    <a:pt x="251" y="1462"/>
                  </a:lnTo>
                  <a:lnTo>
                    <a:pt x="266" y="1561"/>
                  </a:lnTo>
                  <a:lnTo>
                    <a:pt x="278" y="1656"/>
                  </a:lnTo>
                  <a:lnTo>
                    <a:pt x="281" y="1713"/>
                  </a:lnTo>
                  <a:lnTo>
                    <a:pt x="272" y="1761"/>
                  </a:lnTo>
                  <a:lnTo>
                    <a:pt x="272" y="1808"/>
                  </a:lnTo>
                  <a:lnTo>
                    <a:pt x="275" y="1847"/>
                  </a:lnTo>
                  <a:lnTo>
                    <a:pt x="284" y="1871"/>
                  </a:lnTo>
                  <a:lnTo>
                    <a:pt x="299" y="1886"/>
                  </a:lnTo>
                  <a:lnTo>
                    <a:pt x="323" y="1895"/>
                  </a:lnTo>
                  <a:lnTo>
                    <a:pt x="344" y="1904"/>
                  </a:lnTo>
                  <a:lnTo>
                    <a:pt x="362" y="1904"/>
                  </a:lnTo>
                  <a:lnTo>
                    <a:pt x="371" y="1892"/>
                  </a:lnTo>
                  <a:lnTo>
                    <a:pt x="374" y="1862"/>
                  </a:lnTo>
                  <a:lnTo>
                    <a:pt x="377" y="1826"/>
                  </a:lnTo>
                  <a:lnTo>
                    <a:pt x="374" y="1788"/>
                  </a:lnTo>
                  <a:lnTo>
                    <a:pt x="377" y="1605"/>
                  </a:lnTo>
                  <a:lnTo>
                    <a:pt x="401" y="1388"/>
                  </a:lnTo>
                  <a:lnTo>
                    <a:pt x="428" y="1197"/>
                  </a:lnTo>
                  <a:lnTo>
                    <a:pt x="446" y="1080"/>
                  </a:lnTo>
                  <a:lnTo>
                    <a:pt x="463" y="1047"/>
                  </a:lnTo>
                  <a:lnTo>
                    <a:pt x="481" y="1011"/>
                  </a:lnTo>
                  <a:lnTo>
                    <a:pt x="490" y="979"/>
                  </a:lnTo>
                  <a:lnTo>
                    <a:pt x="487" y="946"/>
                  </a:lnTo>
                  <a:lnTo>
                    <a:pt x="478" y="916"/>
                  </a:lnTo>
                  <a:lnTo>
                    <a:pt x="472" y="883"/>
                  </a:lnTo>
                  <a:lnTo>
                    <a:pt x="463" y="847"/>
                  </a:lnTo>
                  <a:lnTo>
                    <a:pt x="455" y="805"/>
                  </a:lnTo>
                  <a:lnTo>
                    <a:pt x="449" y="734"/>
                  </a:lnTo>
                  <a:lnTo>
                    <a:pt x="437" y="626"/>
                  </a:lnTo>
                  <a:lnTo>
                    <a:pt x="422" y="504"/>
                  </a:lnTo>
                  <a:lnTo>
                    <a:pt x="401" y="397"/>
                  </a:lnTo>
                  <a:lnTo>
                    <a:pt x="362" y="262"/>
                  </a:lnTo>
                  <a:lnTo>
                    <a:pt x="320" y="161"/>
                  </a:lnTo>
                  <a:lnTo>
                    <a:pt x="278" y="89"/>
                  </a:lnTo>
                  <a:lnTo>
                    <a:pt x="239" y="41"/>
                  </a:lnTo>
                  <a:lnTo>
                    <a:pt x="198" y="14"/>
                  </a:lnTo>
                  <a:lnTo>
                    <a:pt x="162" y="3"/>
                  </a:lnTo>
                  <a:lnTo>
                    <a:pt x="129" y="0"/>
                  </a:lnTo>
                  <a:lnTo>
                    <a:pt x="102" y="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9" name="Freeform 41"/>
            <p:cNvSpPr>
              <a:spLocks noChangeAspect="1"/>
            </p:cNvSpPr>
            <p:nvPr/>
          </p:nvSpPr>
          <p:spPr bwMode="auto">
            <a:xfrm>
              <a:off x="649" y="2884"/>
              <a:ext cx="33" cy="28"/>
            </a:xfrm>
            <a:custGeom>
              <a:avLst/>
              <a:gdLst>
                <a:gd name="T0" fmla="*/ 30 w 48"/>
                <a:gd name="T1" fmla="*/ 51 h 51"/>
                <a:gd name="T2" fmla="*/ 39 w 48"/>
                <a:gd name="T3" fmla="*/ 48 h 51"/>
                <a:gd name="T4" fmla="*/ 45 w 48"/>
                <a:gd name="T5" fmla="*/ 39 h 51"/>
                <a:gd name="T6" fmla="*/ 48 w 48"/>
                <a:gd name="T7" fmla="*/ 30 h 51"/>
                <a:gd name="T8" fmla="*/ 48 w 48"/>
                <a:gd name="T9" fmla="*/ 21 h 51"/>
                <a:gd name="T10" fmla="*/ 45 w 48"/>
                <a:gd name="T11" fmla="*/ 12 h 51"/>
                <a:gd name="T12" fmla="*/ 36 w 48"/>
                <a:gd name="T13" fmla="*/ 3 h 51"/>
                <a:gd name="T14" fmla="*/ 27 w 48"/>
                <a:gd name="T15" fmla="*/ 0 h 51"/>
                <a:gd name="T16" fmla="*/ 18 w 48"/>
                <a:gd name="T17" fmla="*/ 0 h 51"/>
                <a:gd name="T18" fmla="*/ 9 w 48"/>
                <a:gd name="T19" fmla="*/ 6 h 51"/>
                <a:gd name="T20" fmla="*/ 3 w 48"/>
                <a:gd name="T21" fmla="*/ 12 h 51"/>
                <a:gd name="T22" fmla="*/ 0 w 48"/>
                <a:gd name="T23" fmla="*/ 21 h 51"/>
                <a:gd name="T24" fmla="*/ 0 w 48"/>
                <a:gd name="T25" fmla="*/ 33 h 51"/>
                <a:gd name="T26" fmla="*/ 3 w 48"/>
                <a:gd name="T27" fmla="*/ 42 h 51"/>
                <a:gd name="T28" fmla="*/ 12 w 48"/>
                <a:gd name="T29" fmla="*/ 48 h 51"/>
                <a:gd name="T30" fmla="*/ 18 w 48"/>
                <a:gd name="T31" fmla="*/ 51 h 51"/>
                <a:gd name="T32" fmla="*/ 30 w 48"/>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30" y="51"/>
                  </a:moveTo>
                  <a:lnTo>
                    <a:pt x="39" y="48"/>
                  </a:lnTo>
                  <a:lnTo>
                    <a:pt x="45" y="39"/>
                  </a:lnTo>
                  <a:lnTo>
                    <a:pt x="48" y="30"/>
                  </a:lnTo>
                  <a:lnTo>
                    <a:pt x="48" y="21"/>
                  </a:lnTo>
                  <a:lnTo>
                    <a:pt x="45" y="12"/>
                  </a:lnTo>
                  <a:lnTo>
                    <a:pt x="36" y="3"/>
                  </a:lnTo>
                  <a:lnTo>
                    <a:pt x="27" y="0"/>
                  </a:lnTo>
                  <a:lnTo>
                    <a:pt x="18" y="0"/>
                  </a:lnTo>
                  <a:lnTo>
                    <a:pt x="9" y="6"/>
                  </a:lnTo>
                  <a:lnTo>
                    <a:pt x="3" y="12"/>
                  </a:lnTo>
                  <a:lnTo>
                    <a:pt x="0" y="21"/>
                  </a:lnTo>
                  <a:lnTo>
                    <a:pt x="0" y="33"/>
                  </a:lnTo>
                  <a:lnTo>
                    <a:pt x="3" y="42"/>
                  </a:lnTo>
                  <a:lnTo>
                    <a:pt x="12" y="48"/>
                  </a:lnTo>
                  <a:lnTo>
                    <a:pt x="18"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70" name="Freeform 42"/>
            <p:cNvSpPr>
              <a:spLocks noChangeAspect="1"/>
            </p:cNvSpPr>
            <p:nvPr/>
          </p:nvSpPr>
          <p:spPr bwMode="auto">
            <a:xfrm>
              <a:off x="780" y="3782"/>
              <a:ext cx="35" cy="28"/>
            </a:xfrm>
            <a:custGeom>
              <a:avLst/>
              <a:gdLst>
                <a:gd name="T0" fmla="*/ 30 w 51"/>
                <a:gd name="T1" fmla="*/ 51 h 51"/>
                <a:gd name="T2" fmla="*/ 39 w 51"/>
                <a:gd name="T3" fmla="*/ 48 h 51"/>
                <a:gd name="T4" fmla="*/ 48 w 51"/>
                <a:gd name="T5" fmla="*/ 39 h 51"/>
                <a:gd name="T6" fmla="*/ 51 w 51"/>
                <a:gd name="T7" fmla="*/ 30 h 51"/>
                <a:gd name="T8" fmla="*/ 48 w 51"/>
                <a:gd name="T9" fmla="*/ 18 h 51"/>
                <a:gd name="T10" fmla="*/ 45 w 51"/>
                <a:gd name="T11" fmla="*/ 9 h 51"/>
                <a:gd name="T12" fmla="*/ 39 w 51"/>
                <a:gd name="T13" fmla="*/ 3 h 51"/>
                <a:gd name="T14" fmla="*/ 30 w 51"/>
                <a:gd name="T15" fmla="*/ 0 h 51"/>
                <a:gd name="T16" fmla="*/ 18 w 51"/>
                <a:gd name="T17" fmla="*/ 0 h 51"/>
                <a:gd name="T18" fmla="*/ 9 w 51"/>
                <a:gd name="T19" fmla="*/ 3 h 51"/>
                <a:gd name="T20" fmla="*/ 3 w 51"/>
                <a:gd name="T21" fmla="*/ 12 h 51"/>
                <a:gd name="T22" fmla="*/ 0 w 51"/>
                <a:gd name="T23" fmla="*/ 21 h 51"/>
                <a:gd name="T24" fmla="*/ 0 w 51"/>
                <a:gd name="T25" fmla="*/ 33 h 51"/>
                <a:gd name="T26" fmla="*/ 3 w 51"/>
                <a:gd name="T27" fmla="*/ 42 h 51"/>
                <a:gd name="T28" fmla="*/ 12 w 51"/>
                <a:gd name="T29" fmla="*/ 48 h 51"/>
                <a:gd name="T30" fmla="*/ 21 w 51"/>
                <a:gd name="T31" fmla="*/ 51 h 51"/>
                <a:gd name="T32" fmla="*/ 30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0" y="51"/>
                  </a:moveTo>
                  <a:lnTo>
                    <a:pt x="39" y="48"/>
                  </a:lnTo>
                  <a:lnTo>
                    <a:pt x="48" y="39"/>
                  </a:lnTo>
                  <a:lnTo>
                    <a:pt x="51" y="30"/>
                  </a:lnTo>
                  <a:lnTo>
                    <a:pt x="48" y="18"/>
                  </a:lnTo>
                  <a:lnTo>
                    <a:pt x="45" y="9"/>
                  </a:lnTo>
                  <a:lnTo>
                    <a:pt x="39" y="3"/>
                  </a:lnTo>
                  <a:lnTo>
                    <a:pt x="30" y="0"/>
                  </a:lnTo>
                  <a:lnTo>
                    <a:pt x="18" y="0"/>
                  </a:lnTo>
                  <a:lnTo>
                    <a:pt x="9" y="3"/>
                  </a:lnTo>
                  <a:lnTo>
                    <a:pt x="3" y="12"/>
                  </a:lnTo>
                  <a:lnTo>
                    <a:pt x="0" y="21"/>
                  </a:lnTo>
                  <a:lnTo>
                    <a:pt x="0" y="33"/>
                  </a:lnTo>
                  <a:lnTo>
                    <a:pt x="3" y="42"/>
                  </a:lnTo>
                  <a:lnTo>
                    <a:pt x="12" y="48"/>
                  </a:lnTo>
                  <a:lnTo>
                    <a:pt x="21" y="51"/>
                  </a:lnTo>
                  <a:lnTo>
                    <a:pt x="30"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71" name="Freeform 43"/>
            <p:cNvSpPr>
              <a:spLocks noChangeAspect="1"/>
            </p:cNvSpPr>
            <p:nvPr/>
          </p:nvSpPr>
          <p:spPr bwMode="auto">
            <a:xfrm>
              <a:off x="780" y="3782"/>
              <a:ext cx="35" cy="28"/>
            </a:xfrm>
            <a:custGeom>
              <a:avLst/>
              <a:gdLst>
                <a:gd name="T0" fmla="*/ 12 w 51"/>
                <a:gd name="T1" fmla="*/ 48 h 51"/>
                <a:gd name="T2" fmla="*/ 24 w 51"/>
                <a:gd name="T3" fmla="*/ 51 h 51"/>
                <a:gd name="T4" fmla="*/ 33 w 51"/>
                <a:gd name="T5" fmla="*/ 48 h 51"/>
                <a:gd name="T6" fmla="*/ 42 w 51"/>
                <a:gd name="T7" fmla="*/ 45 h 51"/>
                <a:gd name="T8" fmla="*/ 48 w 51"/>
                <a:gd name="T9" fmla="*/ 36 h 51"/>
                <a:gd name="T10" fmla="*/ 51 w 51"/>
                <a:gd name="T11" fmla="*/ 27 h 51"/>
                <a:gd name="T12" fmla="*/ 48 w 51"/>
                <a:gd name="T13" fmla="*/ 18 h 51"/>
                <a:gd name="T14" fmla="*/ 45 w 51"/>
                <a:gd name="T15" fmla="*/ 9 h 51"/>
                <a:gd name="T16" fmla="*/ 36 w 51"/>
                <a:gd name="T17" fmla="*/ 3 h 51"/>
                <a:gd name="T18" fmla="*/ 27 w 51"/>
                <a:gd name="T19" fmla="*/ 0 h 51"/>
                <a:gd name="T20" fmla="*/ 18 w 51"/>
                <a:gd name="T21" fmla="*/ 3 h 51"/>
                <a:gd name="T22" fmla="*/ 9 w 51"/>
                <a:gd name="T23" fmla="*/ 6 h 51"/>
                <a:gd name="T24" fmla="*/ 3 w 51"/>
                <a:gd name="T25" fmla="*/ 15 h 51"/>
                <a:gd name="T26" fmla="*/ 0 w 51"/>
                <a:gd name="T27" fmla="*/ 24 h 51"/>
                <a:gd name="T28" fmla="*/ 0 w 51"/>
                <a:gd name="T29" fmla="*/ 33 h 51"/>
                <a:gd name="T30" fmla="*/ 6 w 51"/>
                <a:gd name="T31" fmla="*/ 42 h 51"/>
                <a:gd name="T32" fmla="*/ 12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12" y="48"/>
                  </a:moveTo>
                  <a:lnTo>
                    <a:pt x="24" y="51"/>
                  </a:lnTo>
                  <a:lnTo>
                    <a:pt x="33" y="48"/>
                  </a:lnTo>
                  <a:lnTo>
                    <a:pt x="42" y="45"/>
                  </a:lnTo>
                  <a:lnTo>
                    <a:pt x="48" y="36"/>
                  </a:lnTo>
                  <a:lnTo>
                    <a:pt x="51" y="27"/>
                  </a:lnTo>
                  <a:lnTo>
                    <a:pt x="48" y="18"/>
                  </a:lnTo>
                  <a:lnTo>
                    <a:pt x="45" y="9"/>
                  </a:lnTo>
                  <a:lnTo>
                    <a:pt x="36" y="3"/>
                  </a:lnTo>
                  <a:lnTo>
                    <a:pt x="27" y="0"/>
                  </a:lnTo>
                  <a:lnTo>
                    <a:pt x="18" y="3"/>
                  </a:lnTo>
                  <a:lnTo>
                    <a:pt x="9" y="6"/>
                  </a:lnTo>
                  <a:lnTo>
                    <a:pt x="3" y="15"/>
                  </a:lnTo>
                  <a:lnTo>
                    <a:pt x="0" y="24"/>
                  </a:lnTo>
                  <a:lnTo>
                    <a:pt x="0" y="33"/>
                  </a:lnTo>
                  <a:lnTo>
                    <a:pt x="6" y="42"/>
                  </a:lnTo>
                  <a:lnTo>
                    <a:pt x="12"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72" name="Freeform 44"/>
            <p:cNvSpPr>
              <a:spLocks noChangeAspect="1"/>
            </p:cNvSpPr>
            <p:nvPr/>
          </p:nvSpPr>
          <p:spPr bwMode="auto">
            <a:xfrm>
              <a:off x="758" y="3757"/>
              <a:ext cx="194" cy="174"/>
            </a:xfrm>
            <a:custGeom>
              <a:avLst/>
              <a:gdLst>
                <a:gd name="T0" fmla="*/ 75 w 284"/>
                <a:gd name="T1" fmla="*/ 9 h 322"/>
                <a:gd name="T2" fmla="*/ 60 w 284"/>
                <a:gd name="T3" fmla="*/ 3 h 322"/>
                <a:gd name="T4" fmla="*/ 42 w 284"/>
                <a:gd name="T5" fmla="*/ 0 h 322"/>
                <a:gd name="T6" fmla="*/ 27 w 284"/>
                <a:gd name="T7" fmla="*/ 6 h 322"/>
                <a:gd name="T8" fmla="*/ 18 w 284"/>
                <a:gd name="T9" fmla="*/ 24 h 322"/>
                <a:gd name="T10" fmla="*/ 15 w 284"/>
                <a:gd name="T11" fmla="*/ 41 h 322"/>
                <a:gd name="T12" fmla="*/ 12 w 284"/>
                <a:gd name="T13" fmla="*/ 62 h 322"/>
                <a:gd name="T14" fmla="*/ 12 w 284"/>
                <a:gd name="T15" fmla="*/ 86 h 322"/>
                <a:gd name="T16" fmla="*/ 6 w 284"/>
                <a:gd name="T17" fmla="*/ 110 h 322"/>
                <a:gd name="T18" fmla="*/ 3 w 284"/>
                <a:gd name="T19" fmla="*/ 134 h 322"/>
                <a:gd name="T20" fmla="*/ 0 w 284"/>
                <a:gd name="T21" fmla="*/ 158 h 322"/>
                <a:gd name="T22" fmla="*/ 3 w 284"/>
                <a:gd name="T23" fmla="*/ 179 h 322"/>
                <a:gd name="T24" fmla="*/ 15 w 284"/>
                <a:gd name="T25" fmla="*/ 191 h 322"/>
                <a:gd name="T26" fmla="*/ 36 w 284"/>
                <a:gd name="T27" fmla="*/ 200 h 322"/>
                <a:gd name="T28" fmla="*/ 57 w 284"/>
                <a:gd name="T29" fmla="*/ 209 h 322"/>
                <a:gd name="T30" fmla="*/ 75 w 284"/>
                <a:gd name="T31" fmla="*/ 221 h 322"/>
                <a:gd name="T32" fmla="*/ 90 w 284"/>
                <a:gd name="T33" fmla="*/ 233 h 322"/>
                <a:gd name="T34" fmla="*/ 102 w 284"/>
                <a:gd name="T35" fmla="*/ 247 h 322"/>
                <a:gd name="T36" fmla="*/ 117 w 284"/>
                <a:gd name="T37" fmla="*/ 262 h 322"/>
                <a:gd name="T38" fmla="*/ 132 w 284"/>
                <a:gd name="T39" fmla="*/ 280 h 322"/>
                <a:gd name="T40" fmla="*/ 153 w 284"/>
                <a:gd name="T41" fmla="*/ 292 h 322"/>
                <a:gd name="T42" fmla="*/ 168 w 284"/>
                <a:gd name="T43" fmla="*/ 298 h 322"/>
                <a:gd name="T44" fmla="*/ 186 w 284"/>
                <a:gd name="T45" fmla="*/ 304 h 322"/>
                <a:gd name="T46" fmla="*/ 206 w 284"/>
                <a:gd name="T47" fmla="*/ 310 h 322"/>
                <a:gd name="T48" fmla="*/ 227 w 284"/>
                <a:gd name="T49" fmla="*/ 316 h 322"/>
                <a:gd name="T50" fmla="*/ 248 w 284"/>
                <a:gd name="T51" fmla="*/ 319 h 322"/>
                <a:gd name="T52" fmla="*/ 266 w 284"/>
                <a:gd name="T53" fmla="*/ 322 h 322"/>
                <a:gd name="T54" fmla="*/ 278 w 284"/>
                <a:gd name="T55" fmla="*/ 322 h 322"/>
                <a:gd name="T56" fmla="*/ 284 w 284"/>
                <a:gd name="T57" fmla="*/ 316 h 322"/>
                <a:gd name="T58" fmla="*/ 284 w 284"/>
                <a:gd name="T59" fmla="*/ 301 h 322"/>
                <a:gd name="T60" fmla="*/ 281 w 284"/>
                <a:gd name="T61" fmla="*/ 289 h 322"/>
                <a:gd name="T62" fmla="*/ 272 w 284"/>
                <a:gd name="T63" fmla="*/ 274 h 322"/>
                <a:gd name="T64" fmla="*/ 266 w 284"/>
                <a:gd name="T65" fmla="*/ 265 h 322"/>
                <a:gd name="T66" fmla="*/ 260 w 284"/>
                <a:gd name="T67" fmla="*/ 256 h 322"/>
                <a:gd name="T68" fmla="*/ 245 w 284"/>
                <a:gd name="T69" fmla="*/ 244 h 322"/>
                <a:gd name="T70" fmla="*/ 230 w 284"/>
                <a:gd name="T71" fmla="*/ 230 h 322"/>
                <a:gd name="T72" fmla="*/ 212 w 284"/>
                <a:gd name="T73" fmla="*/ 212 h 322"/>
                <a:gd name="T74" fmla="*/ 197 w 284"/>
                <a:gd name="T75" fmla="*/ 191 h 322"/>
                <a:gd name="T76" fmla="*/ 180 w 284"/>
                <a:gd name="T77" fmla="*/ 173 h 322"/>
                <a:gd name="T78" fmla="*/ 168 w 284"/>
                <a:gd name="T79" fmla="*/ 161 h 322"/>
                <a:gd name="T80" fmla="*/ 159 w 284"/>
                <a:gd name="T81" fmla="*/ 149 h 322"/>
                <a:gd name="T82" fmla="*/ 144 w 284"/>
                <a:gd name="T83" fmla="*/ 122 h 322"/>
                <a:gd name="T84" fmla="*/ 123 w 284"/>
                <a:gd name="T85" fmla="*/ 77 h 322"/>
                <a:gd name="T86" fmla="*/ 99 w 284"/>
                <a:gd name="T87" fmla="*/ 36 h 322"/>
                <a:gd name="T88" fmla="*/ 75 w 284"/>
                <a:gd name="T89" fmla="*/ 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322">
                  <a:moveTo>
                    <a:pt x="75" y="9"/>
                  </a:moveTo>
                  <a:lnTo>
                    <a:pt x="60" y="3"/>
                  </a:lnTo>
                  <a:lnTo>
                    <a:pt x="42" y="0"/>
                  </a:lnTo>
                  <a:lnTo>
                    <a:pt x="27" y="6"/>
                  </a:lnTo>
                  <a:lnTo>
                    <a:pt x="18" y="24"/>
                  </a:lnTo>
                  <a:lnTo>
                    <a:pt x="15" y="41"/>
                  </a:lnTo>
                  <a:lnTo>
                    <a:pt x="12" y="62"/>
                  </a:lnTo>
                  <a:lnTo>
                    <a:pt x="12" y="86"/>
                  </a:lnTo>
                  <a:lnTo>
                    <a:pt x="6" y="110"/>
                  </a:lnTo>
                  <a:lnTo>
                    <a:pt x="3" y="134"/>
                  </a:lnTo>
                  <a:lnTo>
                    <a:pt x="0" y="158"/>
                  </a:lnTo>
                  <a:lnTo>
                    <a:pt x="3" y="179"/>
                  </a:lnTo>
                  <a:lnTo>
                    <a:pt x="15" y="191"/>
                  </a:lnTo>
                  <a:lnTo>
                    <a:pt x="36" y="200"/>
                  </a:lnTo>
                  <a:lnTo>
                    <a:pt x="57" y="209"/>
                  </a:lnTo>
                  <a:lnTo>
                    <a:pt x="75" y="221"/>
                  </a:lnTo>
                  <a:lnTo>
                    <a:pt x="90" y="233"/>
                  </a:lnTo>
                  <a:lnTo>
                    <a:pt x="102" y="247"/>
                  </a:lnTo>
                  <a:lnTo>
                    <a:pt x="117" y="262"/>
                  </a:lnTo>
                  <a:lnTo>
                    <a:pt x="132" y="280"/>
                  </a:lnTo>
                  <a:lnTo>
                    <a:pt x="153" y="292"/>
                  </a:lnTo>
                  <a:lnTo>
                    <a:pt x="168" y="298"/>
                  </a:lnTo>
                  <a:lnTo>
                    <a:pt x="186" y="304"/>
                  </a:lnTo>
                  <a:lnTo>
                    <a:pt x="206" y="310"/>
                  </a:lnTo>
                  <a:lnTo>
                    <a:pt x="227" y="316"/>
                  </a:lnTo>
                  <a:lnTo>
                    <a:pt x="248" y="319"/>
                  </a:lnTo>
                  <a:lnTo>
                    <a:pt x="266" y="322"/>
                  </a:lnTo>
                  <a:lnTo>
                    <a:pt x="278" y="322"/>
                  </a:lnTo>
                  <a:lnTo>
                    <a:pt x="284" y="316"/>
                  </a:lnTo>
                  <a:lnTo>
                    <a:pt x="284" y="301"/>
                  </a:lnTo>
                  <a:lnTo>
                    <a:pt x="281" y="289"/>
                  </a:lnTo>
                  <a:lnTo>
                    <a:pt x="272" y="274"/>
                  </a:lnTo>
                  <a:lnTo>
                    <a:pt x="266" y="265"/>
                  </a:lnTo>
                  <a:lnTo>
                    <a:pt x="260" y="256"/>
                  </a:lnTo>
                  <a:lnTo>
                    <a:pt x="245" y="244"/>
                  </a:lnTo>
                  <a:lnTo>
                    <a:pt x="230" y="230"/>
                  </a:lnTo>
                  <a:lnTo>
                    <a:pt x="212" y="212"/>
                  </a:lnTo>
                  <a:lnTo>
                    <a:pt x="197" y="191"/>
                  </a:lnTo>
                  <a:lnTo>
                    <a:pt x="180" y="173"/>
                  </a:lnTo>
                  <a:lnTo>
                    <a:pt x="168" y="161"/>
                  </a:lnTo>
                  <a:lnTo>
                    <a:pt x="159" y="149"/>
                  </a:lnTo>
                  <a:lnTo>
                    <a:pt x="144" y="122"/>
                  </a:lnTo>
                  <a:lnTo>
                    <a:pt x="123" y="77"/>
                  </a:lnTo>
                  <a:lnTo>
                    <a:pt x="99" y="36"/>
                  </a:lnTo>
                  <a:lnTo>
                    <a:pt x="75" y="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73" name="Freeform 45"/>
            <p:cNvSpPr>
              <a:spLocks noChangeAspect="1"/>
            </p:cNvSpPr>
            <p:nvPr/>
          </p:nvSpPr>
          <p:spPr bwMode="auto">
            <a:xfrm>
              <a:off x="737" y="3786"/>
              <a:ext cx="222" cy="148"/>
            </a:xfrm>
            <a:custGeom>
              <a:avLst/>
              <a:gdLst>
                <a:gd name="T0" fmla="*/ 302 w 323"/>
                <a:gd name="T1" fmla="*/ 275 h 275"/>
                <a:gd name="T2" fmla="*/ 311 w 323"/>
                <a:gd name="T3" fmla="*/ 272 h 275"/>
                <a:gd name="T4" fmla="*/ 320 w 323"/>
                <a:gd name="T5" fmla="*/ 266 h 275"/>
                <a:gd name="T6" fmla="*/ 323 w 323"/>
                <a:gd name="T7" fmla="*/ 257 h 275"/>
                <a:gd name="T8" fmla="*/ 323 w 323"/>
                <a:gd name="T9" fmla="*/ 242 h 275"/>
                <a:gd name="T10" fmla="*/ 314 w 323"/>
                <a:gd name="T11" fmla="*/ 215 h 275"/>
                <a:gd name="T12" fmla="*/ 296 w 323"/>
                <a:gd name="T13" fmla="*/ 188 h 275"/>
                <a:gd name="T14" fmla="*/ 272 w 323"/>
                <a:gd name="T15" fmla="*/ 162 h 275"/>
                <a:gd name="T16" fmla="*/ 245 w 323"/>
                <a:gd name="T17" fmla="*/ 138 h 275"/>
                <a:gd name="T18" fmla="*/ 224 w 323"/>
                <a:gd name="T19" fmla="*/ 120 h 275"/>
                <a:gd name="T20" fmla="*/ 210 w 323"/>
                <a:gd name="T21" fmla="*/ 108 h 275"/>
                <a:gd name="T22" fmla="*/ 201 w 323"/>
                <a:gd name="T23" fmla="*/ 99 h 275"/>
                <a:gd name="T24" fmla="*/ 189 w 323"/>
                <a:gd name="T25" fmla="*/ 78 h 275"/>
                <a:gd name="T26" fmla="*/ 174 w 323"/>
                <a:gd name="T27" fmla="*/ 60 h 275"/>
                <a:gd name="T28" fmla="*/ 159 w 323"/>
                <a:gd name="T29" fmla="*/ 60 h 275"/>
                <a:gd name="T30" fmla="*/ 147 w 323"/>
                <a:gd name="T31" fmla="*/ 69 h 275"/>
                <a:gd name="T32" fmla="*/ 141 w 323"/>
                <a:gd name="T33" fmla="*/ 81 h 275"/>
                <a:gd name="T34" fmla="*/ 129 w 323"/>
                <a:gd name="T35" fmla="*/ 81 h 275"/>
                <a:gd name="T36" fmla="*/ 114 w 323"/>
                <a:gd name="T37" fmla="*/ 75 h 275"/>
                <a:gd name="T38" fmla="*/ 99 w 323"/>
                <a:gd name="T39" fmla="*/ 66 h 275"/>
                <a:gd name="T40" fmla="*/ 78 w 323"/>
                <a:gd name="T41" fmla="*/ 54 h 275"/>
                <a:gd name="T42" fmla="*/ 60 w 323"/>
                <a:gd name="T43" fmla="*/ 39 h 275"/>
                <a:gd name="T44" fmla="*/ 42 w 323"/>
                <a:gd name="T45" fmla="*/ 24 h 275"/>
                <a:gd name="T46" fmla="*/ 27 w 323"/>
                <a:gd name="T47" fmla="*/ 12 h 275"/>
                <a:gd name="T48" fmla="*/ 18 w 323"/>
                <a:gd name="T49" fmla="*/ 0 h 275"/>
                <a:gd name="T50" fmla="*/ 12 w 323"/>
                <a:gd name="T51" fmla="*/ 36 h 275"/>
                <a:gd name="T52" fmla="*/ 3 w 323"/>
                <a:gd name="T53" fmla="*/ 75 h 275"/>
                <a:gd name="T54" fmla="*/ 0 w 323"/>
                <a:gd name="T55" fmla="*/ 105 h 275"/>
                <a:gd name="T56" fmla="*/ 0 w 323"/>
                <a:gd name="T57" fmla="*/ 126 h 275"/>
                <a:gd name="T58" fmla="*/ 24 w 323"/>
                <a:gd name="T59" fmla="*/ 135 h 275"/>
                <a:gd name="T60" fmla="*/ 45 w 323"/>
                <a:gd name="T61" fmla="*/ 141 h 275"/>
                <a:gd name="T62" fmla="*/ 66 w 323"/>
                <a:gd name="T63" fmla="*/ 147 h 275"/>
                <a:gd name="T64" fmla="*/ 81 w 323"/>
                <a:gd name="T65" fmla="*/ 153 h 275"/>
                <a:gd name="T66" fmla="*/ 90 w 323"/>
                <a:gd name="T67" fmla="*/ 159 h 275"/>
                <a:gd name="T68" fmla="*/ 102 w 323"/>
                <a:gd name="T69" fmla="*/ 171 h 275"/>
                <a:gd name="T70" fmla="*/ 114 w 323"/>
                <a:gd name="T71" fmla="*/ 182 h 275"/>
                <a:gd name="T72" fmla="*/ 129 w 323"/>
                <a:gd name="T73" fmla="*/ 194 h 275"/>
                <a:gd name="T74" fmla="*/ 144 w 323"/>
                <a:gd name="T75" fmla="*/ 209 h 275"/>
                <a:gd name="T76" fmla="*/ 159 w 323"/>
                <a:gd name="T77" fmla="*/ 221 h 275"/>
                <a:gd name="T78" fmla="*/ 171 w 323"/>
                <a:gd name="T79" fmla="*/ 230 h 275"/>
                <a:gd name="T80" fmla="*/ 183 w 323"/>
                <a:gd name="T81" fmla="*/ 236 h 275"/>
                <a:gd name="T82" fmla="*/ 195 w 323"/>
                <a:gd name="T83" fmla="*/ 242 h 275"/>
                <a:gd name="T84" fmla="*/ 210 w 323"/>
                <a:gd name="T85" fmla="*/ 245 h 275"/>
                <a:gd name="T86" fmla="*/ 224 w 323"/>
                <a:gd name="T87" fmla="*/ 251 h 275"/>
                <a:gd name="T88" fmla="*/ 239 w 323"/>
                <a:gd name="T89" fmla="*/ 257 h 275"/>
                <a:gd name="T90" fmla="*/ 257 w 323"/>
                <a:gd name="T91" fmla="*/ 263 h 275"/>
                <a:gd name="T92" fmla="*/ 272 w 323"/>
                <a:gd name="T93" fmla="*/ 266 h 275"/>
                <a:gd name="T94" fmla="*/ 287 w 323"/>
                <a:gd name="T95" fmla="*/ 272 h 275"/>
                <a:gd name="T96" fmla="*/ 302 w 323"/>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 h="275">
                  <a:moveTo>
                    <a:pt x="302" y="275"/>
                  </a:moveTo>
                  <a:lnTo>
                    <a:pt x="311" y="272"/>
                  </a:lnTo>
                  <a:lnTo>
                    <a:pt x="320" y="266"/>
                  </a:lnTo>
                  <a:lnTo>
                    <a:pt x="323" y="257"/>
                  </a:lnTo>
                  <a:lnTo>
                    <a:pt x="323" y="242"/>
                  </a:lnTo>
                  <a:lnTo>
                    <a:pt x="314" y="215"/>
                  </a:lnTo>
                  <a:lnTo>
                    <a:pt x="296" y="188"/>
                  </a:lnTo>
                  <a:lnTo>
                    <a:pt x="272" y="162"/>
                  </a:lnTo>
                  <a:lnTo>
                    <a:pt x="245" y="138"/>
                  </a:lnTo>
                  <a:lnTo>
                    <a:pt x="224" y="120"/>
                  </a:lnTo>
                  <a:lnTo>
                    <a:pt x="210" y="108"/>
                  </a:lnTo>
                  <a:lnTo>
                    <a:pt x="201" y="99"/>
                  </a:lnTo>
                  <a:lnTo>
                    <a:pt x="189" y="78"/>
                  </a:lnTo>
                  <a:lnTo>
                    <a:pt x="174" y="60"/>
                  </a:lnTo>
                  <a:lnTo>
                    <a:pt x="159" y="60"/>
                  </a:lnTo>
                  <a:lnTo>
                    <a:pt x="147" y="69"/>
                  </a:lnTo>
                  <a:lnTo>
                    <a:pt x="141" y="81"/>
                  </a:lnTo>
                  <a:lnTo>
                    <a:pt x="129" y="81"/>
                  </a:lnTo>
                  <a:lnTo>
                    <a:pt x="114" y="75"/>
                  </a:lnTo>
                  <a:lnTo>
                    <a:pt x="99" y="66"/>
                  </a:lnTo>
                  <a:lnTo>
                    <a:pt x="78" y="54"/>
                  </a:lnTo>
                  <a:lnTo>
                    <a:pt x="60" y="39"/>
                  </a:lnTo>
                  <a:lnTo>
                    <a:pt x="42" y="24"/>
                  </a:lnTo>
                  <a:lnTo>
                    <a:pt x="27" y="12"/>
                  </a:lnTo>
                  <a:lnTo>
                    <a:pt x="18" y="0"/>
                  </a:lnTo>
                  <a:lnTo>
                    <a:pt x="12" y="36"/>
                  </a:lnTo>
                  <a:lnTo>
                    <a:pt x="3" y="75"/>
                  </a:lnTo>
                  <a:lnTo>
                    <a:pt x="0" y="105"/>
                  </a:lnTo>
                  <a:lnTo>
                    <a:pt x="0" y="126"/>
                  </a:lnTo>
                  <a:lnTo>
                    <a:pt x="24" y="135"/>
                  </a:lnTo>
                  <a:lnTo>
                    <a:pt x="45" y="141"/>
                  </a:lnTo>
                  <a:lnTo>
                    <a:pt x="66" y="147"/>
                  </a:lnTo>
                  <a:lnTo>
                    <a:pt x="81" y="153"/>
                  </a:lnTo>
                  <a:lnTo>
                    <a:pt x="90" y="159"/>
                  </a:lnTo>
                  <a:lnTo>
                    <a:pt x="102" y="171"/>
                  </a:lnTo>
                  <a:lnTo>
                    <a:pt x="114" y="182"/>
                  </a:lnTo>
                  <a:lnTo>
                    <a:pt x="129" y="194"/>
                  </a:lnTo>
                  <a:lnTo>
                    <a:pt x="144" y="209"/>
                  </a:lnTo>
                  <a:lnTo>
                    <a:pt x="159" y="221"/>
                  </a:lnTo>
                  <a:lnTo>
                    <a:pt x="171" y="230"/>
                  </a:lnTo>
                  <a:lnTo>
                    <a:pt x="183" y="236"/>
                  </a:lnTo>
                  <a:lnTo>
                    <a:pt x="195" y="242"/>
                  </a:lnTo>
                  <a:lnTo>
                    <a:pt x="210" y="245"/>
                  </a:lnTo>
                  <a:lnTo>
                    <a:pt x="224" y="251"/>
                  </a:lnTo>
                  <a:lnTo>
                    <a:pt x="239" y="257"/>
                  </a:lnTo>
                  <a:lnTo>
                    <a:pt x="257" y="263"/>
                  </a:lnTo>
                  <a:lnTo>
                    <a:pt x="272" y="266"/>
                  </a:lnTo>
                  <a:lnTo>
                    <a:pt x="287" y="272"/>
                  </a:lnTo>
                  <a:lnTo>
                    <a:pt x="302" y="27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74" name="Freeform 46"/>
            <p:cNvSpPr>
              <a:spLocks noChangeAspect="1"/>
            </p:cNvSpPr>
            <p:nvPr/>
          </p:nvSpPr>
          <p:spPr bwMode="auto">
            <a:xfrm>
              <a:off x="737" y="3854"/>
              <a:ext cx="207" cy="82"/>
            </a:xfrm>
            <a:custGeom>
              <a:avLst/>
              <a:gdLst>
                <a:gd name="T0" fmla="*/ 302 w 302"/>
                <a:gd name="T1" fmla="*/ 149 h 152"/>
                <a:gd name="T2" fmla="*/ 287 w 302"/>
                <a:gd name="T3" fmla="*/ 146 h 152"/>
                <a:gd name="T4" fmla="*/ 272 w 302"/>
                <a:gd name="T5" fmla="*/ 140 h 152"/>
                <a:gd name="T6" fmla="*/ 257 w 302"/>
                <a:gd name="T7" fmla="*/ 137 h 152"/>
                <a:gd name="T8" fmla="*/ 239 w 302"/>
                <a:gd name="T9" fmla="*/ 131 h 152"/>
                <a:gd name="T10" fmla="*/ 224 w 302"/>
                <a:gd name="T11" fmla="*/ 125 h 152"/>
                <a:gd name="T12" fmla="*/ 210 w 302"/>
                <a:gd name="T13" fmla="*/ 119 h 152"/>
                <a:gd name="T14" fmla="*/ 195 w 302"/>
                <a:gd name="T15" fmla="*/ 116 h 152"/>
                <a:gd name="T16" fmla="*/ 183 w 302"/>
                <a:gd name="T17" fmla="*/ 110 h 152"/>
                <a:gd name="T18" fmla="*/ 171 w 302"/>
                <a:gd name="T19" fmla="*/ 104 h 152"/>
                <a:gd name="T20" fmla="*/ 159 w 302"/>
                <a:gd name="T21" fmla="*/ 95 h 152"/>
                <a:gd name="T22" fmla="*/ 144 w 302"/>
                <a:gd name="T23" fmla="*/ 83 h 152"/>
                <a:gd name="T24" fmla="*/ 129 w 302"/>
                <a:gd name="T25" fmla="*/ 68 h 152"/>
                <a:gd name="T26" fmla="*/ 114 w 302"/>
                <a:gd name="T27" fmla="*/ 56 h 152"/>
                <a:gd name="T28" fmla="*/ 102 w 302"/>
                <a:gd name="T29" fmla="*/ 45 h 152"/>
                <a:gd name="T30" fmla="*/ 90 w 302"/>
                <a:gd name="T31" fmla="*/ 33 h 152"/>
                <a:gd name="T32" fmla="*/ 81 w 302"/>
                <a:gd name="T33" fmla="*/ 27 h 152"/>
                <a:gd name="T34" fmla="*/ 66 w 302"/>
                <a:gd name="T35" fmla="*/ 21 h 152"/>
                <a:gd name="T36" fmla="*/ 45 w 302"/>
                <a:gd name="T37" fmla="*/ 15 h 152"/>
                <a:gd name="T38" fmla="*/ 24 w 302"/>
                <a:gd name="T39" fmla="*/ 9 h 152"/>
                <a:gd name="T40" fmla="*/ 0 w 302"/>
                <a:gd name="T41" fmla="*/ 0 h 152"/>
                <a:gd name="T42" fmla="*/ 12 w 302"/>
                <a:gd name="T43" fmla="*/ 9 h 152"/>
                <a:gd name="T44" fmla="*/ 27 w 302"/>
                <a:gd name="T45" fmla="*/ 21 h 152"/>
                <a:gd name="T46" fmla="*/ 48 w 302"/>
                <a:gd name="T47" fmla="*/ 36 h 152"/>
                <a:gd name="T48" fmla="*/ 69 w 302"/>
                <a:gd name="T49" fmla="*/ 45 h 152"/>
                <a:gd name="T50" fmla="*/ 72 w 302"/>
                <a:gd name="T51" fmla="*/ 36 h 152"/>
                <a:gd name="T52" fmla="*/ 75 w 302"/>
                <a:gd name="T53" fmla="*/ 33 h 152"/>
                <a:gd name="T54" fmla="*/ 81 w 302"/>
                <a:gd name="T55" fmla="*/ 33 h 152"/>
                <a:gd name="T56" fmla="*/ 87 w 302"/>
                <a:gd name="T57" fmla="*/ 39 h 152"/>
                <a:gd name="T58" fmla="*/ 99 w 302"/>
                <a:gd name="T59" fmla="*/ 51 h 152"/>
                <a:gd name="T60" fmla="*/ 123 w 302"/>
                <a:gd name="T61" fmla="*/ 74 h 152"/>
                <a:gd name="T62" fmla="*/ 147 w 302"/>
                <a:gd name="T63" fmla="*/ 98 h 152"/>
                <a:gd name="T64" fmla="*/ 168 w 302"/>
                <a:gd name="T65" fmla="*/ 113 h 152"/>
                <a:gd name="T66" fmla="*/ 177 w 302"/>
                <a:gd name="T67" fmla="*/ 116 h 152"/>
                <a:gd name="T68" fmla="*/ 186 w 302"/>
                <a:gd name="T69" fmla="*/ 122 h 152"/>
                <a:gd name="T70" fmla="*/ 195 w 302"/>
                <a:gd name="T71" fmla="*/ 128 h 152"/>
                <a:gd name="T72" fmla="*/ 207 w 302"/>
                <a:gd name="T73" fmla="*/ 131 h 152"/>
                <a:gd name="T74" fmla="*/ 219 w 302"/>
                <a:gd name="T75" fmla="*/ 137 h 152"/>
                <a:gd name="T76" fmla="*/ 233 w 302"/>
                <a:gd name="T77" fmla="*/ 143 h 152"/>
                <a:gd name="T78" fmla="*/ 245 w 302"/>
                <a:gd name="T79" fmla="*/ 146 h 152"/>
                <a:gd name="T80" fmla="*/ 260 w 302"/>
                <a:gd name="T81" fmla="*/ 149 h 152"/>
                <a:gd name="T82" fmla="*/ 272 w 302"/>
                <a:gd name="T83" fmla="*/ 152 h 152"/>
                <a:gd name="T84" fmla="*/ 281 w 302"/>
                <a:gd name="T85" fmla="*/ 152 h 152"/>
                <a:gd name="T86" fmla="*/ 293 w 302"/>
                <a:gd name="T87" fmla="*/ 152 h 152"/>
                <a:gd name="T88" fmla="*/ 302 w 302"/>
                <a:gd name="T89" fmla="*/ 1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152">
                  <a:moveTo>
                    <a:pt x="302" y="149"/>
                  </a:moveTo>
                  <a:lnTo>
                    <a:pt x="287" y="146"/>
                  </a:lnTo>
                  <a:lnTo>
                    <a:pt x="272" y="140"/>
                  </a:lnTo>
                  <a:lnTo>
                    <a:pt x="257" y="137"/>
                  </a:lnTo>
                  <a:lnTo>
                    <a:pt x="239" y="131"/>
                  </a:lnTo>
                  <a:lnTo>
                    <a:pt x="224" y="125"/>
                  </a:lnTo>
                  <a:lnTo>
                    <a:pt x="210" y="119"/>
                  </a:lnTo>
                  <a:lnTo>
                    <a:pt x="195" y="116"/>
                  </a:lnTo>
                  <a:lnTo>
                    <a:pt x="183" y="110"/>
                  </a:lnTo>
                  <a:lnTo>
                    <a:pt x="171" y="104"/>
                  </a:lnTo>
                  <a:lnTo>
                    <a:pt x="159" y="95"/>
                  </a:lnTo>
                  <a:lnTo>
                    <a:pt x="144" y="83"/>
                  </a:lnTo>
                  <a:lnTo>
                    <a:pt x="129" y="68"/>
                  </a:lnTo>
                  <a:lnTo>
                    <a:pt x="114" y="56"/>
                  </a:lnTo>
                  <a:lnTo>
                    <a:pt x="102" y="45"/>
                  </a:lnTo>
                  <a:lnTo>
                    <a:pt x="90" y="33"/>
                  </a:lnTo>
                  <a:lnTo>
                    <a:pt x="81" y="27"/>
                  </a:lnTo>
                  <a:lnTo>
                    <a:pt x="66" y="21"/>
                  </a:lnTo>
                  <a:lnTo>
                    <a:pt x="45" y="15"/>
                  </a:lnTo>
                  <a:lnTo>
                    <a:pt x="24" y="9"/>
                  </a:lnTo>
                  <a:lnTo>
                    <a:pt x="0" y="0"/>
                  </a:lnTo>
                  <a:lnTo>
                    <a:pt x="12" y="9"/>
                  </a:lnTo>
                  <a:lnTo>
                    <a:pt x="27" y="21"/>
                  </a:lnTo>
                  <a:lnTo>
                    <a:pt x="48" y="36"/>
                  </a:lnTo>
                  <a:lnTo>
                    <a:pt x="69" y="45"/>
                  </a:lnTo>
                  <a:lnTo>
                    <a:pt x="72" y="36"/>
                  </a:lnTo>
                  <a:lnTo>
                    <a:pt x="75" y="33"/>
                  </a:lnTo>
                  <a:lnTo>
                    <a:pt x="81" y="33"/>
                  </a:lnTo>
                  <a:lnTo>
                    <a:pt x="87" y="39"/>
                  </a:lnTo>
                  <a:lnTo>
                    <a:pt x="99" y="51"/>
                  </a:lnTo>
                  <a:lnTo>
                    <a:pt x="123" y="74"/>
                  </a:lnTo>
                  <a:lnTo>
                    <a:pt x="147" y="98"/>
                  </a:lnTo>
                  <a:lnTo>
                    <a:pt x="168" y="113"/>
                  </a:lnTo>
                  <a:lnTo>
                    <a:pt x="177" y="116"/>
                  </a:lnTo>
                  <a:lnTo>
                    <a:pt x="186" y="122"/>
                  </a:lnTo>
                  <a:lnTo>
                    <a:pt x="195" y="128"/>
                  </a:lnTo>
                  <a:lnTo>
                    <a:pt x="207" y="131"/>
                  </a:lnTo>
                  <a:lnTo>
                    <a:pt x="219" y="137"/>
                  </a:lnTo>
                  <a:lnTo>
                    <a:pt x="233" y="143"/>
                  </a:lnTo>
                  <a:lnTo>
                    <a:pt x="245" y="146"/>
                  </a:lnTo>
                  <a:lnTo>
                    <a:pt x="260" y="149"/>
                  </a:lnTo>
                  <a:lnTo>
                    <a:pt x="272" y="152"/>
                  </a:lnTo>
                  <a:lnTo>
                    <a:pt x="281" y="152"/>
                  </a:lnTo>
                  <a:lnTo>
                    <a:pt x="293" y="152"/>
                  </a:lnTo>
                  <a:lnTo>
                    <a:pt x="30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75" name="Freeform 47"/>
            <p:cNvSpPr>
              <a:spLocks noChangeAspect="1"/>
            </p:cNvSpPr>
            <p:nvPr/>
          </p:nvSpPr>
          <p:spPr bwMode="auto">
            <a:xfrm>
              <a:off x="547" y="2800"/>
              <a:ext cx="375" cy="1046"/>
            </a:xfrm>
            <a:custGeom>
              <a:avLst/>
              <a:gdLst>
                <a:gd name="T0" fmla="*/ 472 w 546"/>
                <a:gd name="T1" fmla="*/ 1913 h 1934"/>
                <a:gd name="T2" fmla="*/ 445 w 546"/>
                <a:gd name="T3" fmla="*/ 1925 h 1934"/>
                <a:gd name="T4" fmla="*/ 415 w 546"/>
                <a:gd name="T5" fmla="*/ 1934 h 1934"/>
                <a:gd name="T6" fmla="*/ 382 w 546"/>
                <a:gd name="T7" fmla="*/ 1934 h 1934"/>
                <a:gd name="T8" fmla="*/ 355 w 546"/>
                <a:gd name="T9" fmla="*/ 1925 h 1934"/>
                <a:gd name="T10" fmla="*/ 325 w 546"/>
                <a:gd name="T11" fmla="*/ 1910 h 1934"/>
                <a:gd name="T12" fmla="*/ 289 w 546"/>
                <a:gd name="T13" fmla="*/ 1886 h 1934"/>
                <a:gd name="T14" fmla="*/ 254 w 546"/>
                <a:gd name="T15" fmla="*/ 1850 h 1934"/>
                <a:gd name="T16" fmla="*/ 233 w 546"/>
                <a:gd name="T17" fmla="*/ 1695 h 1934"/>
                <a:gd name="T18" fmla="*/ 221 w 546"/>
                <a:gd name="T19" fmla="*/ 1364 h 1934"/>
                <a:gd name="T20" fmla="*/ 236 w 546"/>
                <a:gd name="T21" fmla="*/ 1206 h 1934"/>
                <a:gd name="T22" fmla="*/ 239 w 546"/>
                <a:gd name="T23" fmla="*/ 1131 h 1934"/>
                <a:gd name="T24" fmla="*/ 236 w 546"/>
                <a:gd name="T25" fmla="*/ 1095 h 1934"/>
                <a:gd name="T26" fmla="*/ 248 w 546"/>
                <a:gd name="T27" fmla="*/ 1071 h 1934"/>
                <a:gd name="T28" fmla="*/ 266 w 546"/>
                <a:gd name="T29" fmla="*/ 1050 h 1934"/>
                <a:gd name="T30" fmla="*/ 271 w 546"/>
                <a:gd name="T31" fmla="*/ 1020 h 1934"/>
                <a:gd name="T32" fmla="*/ 292 w 546"/>
                <a:gd name="T33" fmla="*/ 1000 h 1934"/>
                <a:gd name="T34" fmla="*/ 295 w 546"/>
                <a:gd name="T35" fmla="*/ 976 h 1934"/>
                <a:gd name="T36" fmla="*/ 268 w 546"/>
                <a:gd name="T37" fmla="*/ 952 h 1934"/>
                <a:gd name="T38" fmla="*/ 251 w 546"/>
                <a:gd name="T39" fmla="*/ 925 h 1934"/>
                <a:gd name="T40" fmla="*/ 236 w 546"/>
                <a:gd name="T41" fmla="*/ 874 h 1934"/>
                <a:gd name="T42" fmla="*/ 188 w 546"/>
                <a:gd name="T43" fmla="*/ 752 h 1934"/>
                <a:gd name="T44" fmla="*/ 119 w 546"/>
                <a:gd name="T45" fmla="*/ 588 h 1934"/>
                <a:gd name="T46" fmla="*/ 50 w 546"/>
                <a:gd name="T47" fmla="*/ 435 h 1934"/>
                <a:gd name="T48" fmla="*/ 9 w 546"/>
                <a:gd name="T49" fmla="*/ 328 h 1934"/>
                <a:gd name="T50" fmla="*/ 0 w 546"/>
                <a:gd name="T51" fmla="*/ 206 h 1934"/>
                <a:gd name="T52" fmla="*/ 27 w 546"/>
                <a:gd name="T53" fmla="*/ 89 h 1934"/>
                <a:gd name="T54" fmla="*/ 101 w 546"/>
                <a:gd name="T55" fmla="*/ 12 h 1934"/>
                <a:gd name="T56" fmla="*/ 218 w 546"/>
                <a:gd name="T57" fmla="*/ 3 h 1934"/>
                <a:gd name="T58" fmla="*/ 292 w 546"/>
                <a:gd name="T59" fmla="*/ 29 h 1934"/>
                <a:gd name="T60" fmla="*/ 331 w 546"/>
                <a:gd name="T61" fmla="*/ 74 h 1934"/>
                <a:gd name="T62" fmla="*/ 355 w 546"/>
                <a:gd name="T63" fmla="*/ 134 h 1934"/>
                <a:gd name="T64" fmla="*/ 400 w 546"/>
                <a:gd name="T65" fmla="*/ 232 h 1934"/>
                <a:gd name="T66" fmla="*/ 445 w 546"/>
                <a:gd name="T67" fmla="*/ 376 h 1934"/>
                <a:gd name="T68" fmla="*/ 478 w 546"/>
                <a:gd name="T69" fmla="*/ 522 h 1934"/>
                <a:gd name="T70" fmla="*/ 496 w 546"/>
                <a:gd name="T71" fmla="*/ 647 h 1934"/>
                <a:gd name="T72" fmla="*/ 504 w 546"/>
                <a:gd name="T73" fmla="*/ 770 h 1934"/>
                <a:gd name="T74" fmla="*/ 525 w 546"/>
                <a:gd name="T75" fmla="*/ 889 h 1934"/>
                <a:gd name="T76" fmla="*/ 540 w 546"/>
                <a:gd name="T77" fmla="*/ 934 h 1934"/>
                <a:gd name="T78" fmla="*/ 546 w 546"/>
                <a:gd name="T79" fmla="*/ 997 h 1934"/>
                <a:gd name="T80" fmla="*/ 525 w 546"/>
                <a:gd name="T81" fmla="*/ 1074 h 1934"/>
                <a:gd name="T82" fmla="*/ 519 w 546"/>
                <a:gd name="T83" fmla="*/ 1113 h 1934"/>
                <a:gd name="T84" fmla="*/ 507 w 546"/>
                <a:gd name="T85" fmla="*/ 1140 h 1934"/>
                <a:gd name="T86" fmla="*/ 487 w 546"/>
                <a:gd name="T87" fmla="*/ 1179 h 1934"/>
                <a:gd name="T88" fmla="*/ 487 w 546"/>
                <a:gd name="T89" fmla="*/ 1203 h 1934"/>
                <a:gd name="T90" fmla="*/ 498 w 546"/>
                <a:gd name="T91" fmla="*/ 1226 h 1934"/>
                <a:gd name="T92" fmla="*/ 484 w 546"/>
                <a:gd name="T93" fmla="*/ 1331 h 1934"/>
                <a:gd name="T94" fmla="*/ 466 w 546"/>
                <a:gd name="T95" fmla="*/ 17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934">
                  <a:moveTo>
                    <a:pt x="481" y="1907"/>
                  </a:moveTo>
                  <a:lnTo>
                    <a:pt x="472" y="1913"/>
                  </a:lnTo>
                  <a:lnTo>
                    <a:pt x="460" y="1919"/>
                  </a:lnTo>
                  <a:lnTo>
                    <a:pt x="445" y="1925"/>
                  </a:lnTo>
                  <a:lnTo>
                    <a:pt x="430" y="1931"/>
                  </a:lnTo>
                  <a:lnTo>
                    <a:pt x="415" y="1934"/>
                  </a:lnTo>
                  <a:lnTo>
                    <a:pt x="397" y="1934"/>
                  </a:lnTo>
                  <a:lnTo>
                    <a:pt x="382" y="1934"/>
                  </a:lnTo>
                  <a:lnTo>
                    <a:pt x="370" y="1931"/>
                  </a:lnTo>
                  <a:lnTo>
                    <a:pt x="355" y="1925"/>
                  </a:lnTo>
                  <a:lnTo>
                    <a:pt x="340" y="1919"/>
                  </a:lnTo>
                  <a:lnTo>
                    <a:pt x="325" y="1910"/>
                  </a:lnTo>
                  <a:lnTo>
                    <a:pt x="307" y="1898"/>
                  </a:lnTo>
                  <a:lnTo>
                    <a:pt x="289" y="1886"/>
                  </a:lnTo>
                  <a:lnTo>
                    <a:pt x="271" y="1868"/>
                  </a:lnTo>
                  <a:lnTo>
                    <a:pt x="254" y="1850"/>
                  </a:lnTo>
                  <a:lnTo>
                    <a:pt x="239" y="1832"/>
                  </a:lnTo>
                  <a:lnTo>
                    <a:pt x="233" y="1695"/>
                  </a:lnTo>
                  <a:lnTo>
                    <a:pt x="224" y="1522"/>
                  </a:lnTo>
                  <a:lnTo>
                    <a:pt x="221" y="1364"/>
                  </a:lnTo>
                  <a:lnTo>
                    <a:pt x="227" y="1259"/>
                  </a:lnTo>
                  <a:lnTo>
                    <a:pt x="236" y="1206"/>
                  </a:lnTo>
                  <a:lnTo>
                    <a:pt x="242" y="1164"/>
                  </a:lnTo>
                  <a:lnTo>
                    <a:pt x="239" y="1131"/>
                  </a:lnTo>
                  <a:lnTo>
                    <a:pt x="236" y="1110"/>
                  </a:lnTo>
                  <a:lnTo>
                    <a:pt x="236" y="1095"/>
                  </a:lnTo>
                  <a:lnTo>
                    <a:pt x="239" y="1083"/>
                  </a:lnTo>
                  <a:lnTo>
                    <a:pt x="248" y="1071"/>
                  </a:lnTo>
                  <a:lnTo>
                    <a:pt x="257" y="1062"/>
                  </a:lnTo>
                  <a:lnTo>
                    <a:pt x="266" y="1050"/>
                  </a:lnTo>
                  <a:lnTo>
                    <a:pt x="268" y="1035"/>
                  </a:lnTo>
                  <a:lnTo>
                    <a:pt x="271" y="1020"/>
                  </a:lnTo>
                  <a:lnTo>
                    <a:pt x="280" y="1009"/>
                  </a:lnTo>
                  <a:lnTo>
                    <a:pt x="292" y="1000"/>
                  </a:lnTo>
                  <a:lnTo>
                    <a:pt x="298" y="991"/>
                  </a:lnTo>
                  <a:lnTo>
                    <a:pt x="295" y="976"/>
                  </a:lnTo>
                  <a:lnTo>
                    <a:pt x="283" y="964"/>
                  </a:lnTo>
                  <a:lnTo>
                    <a:pt x="268" y="952"/>
                  </a:lnTo>
                  <a:lnTo>
                    <a:pt x="260" y="940"/>
                  </a:lnTo>
                  <a:lnTo>
                    <a:pt x="251" y="925"/>
                  </a:lnTo>
                  <a:lnTo>
                    <a:pt x="245" y="904"/>
                  </a:lnTo>
                  <a:lnTo>
                    <a:pt x="236" y="874"/>
                  </a:lnTo>
                  <a:lnTo>
                    <a:pt x="215" y="823"/>
                  </a:lnTo>
                  <a:lnTo>
                    <a:pt x="188" y="752"/>
                  </a:lnTo>
                  <a:lnTo>
                    <a:pt x="155" y="671"/>
                  </a:lnTo>
                  <a:lnTo>
                    <a:pt x="119" y="588"/>
                  </a:lnTo>
                  <a:lnTo>
                    <a:pt x="83" y="507"/>
                  </a:lnTo>
                  <a:lnTo>
                    <a:pt x="50" y="435"/>
                  </a:lnTo>
                  <a:lnTo>
                    <a:pt x="27" y="379"/>
                  </a:lnTo>
                  <a:lnTo>
                    <a:pt x="9" y="328"/>
                  </a:lnTo>
                  <a:lnTo>
                    <a:pt x="0" y="268"/>
                  </a:lnTo>
                  <a:lnTo>
                    <a:pt x="0" y="206"/>
                  </a:lnTo>
                  <a:lnTo>
                    <a:pt x="6" y="143"/>
                  </a:lnTo>
                  <a:lnTo>
                    <a:pt x="27" y="89"/>
                  </a:lnTo>
                  <a:lnTo>
                    <a:pt x="56" y="41"/>
                  </a:lnTo>
                  <a:lnTo>
                    <a:pt x="101" y="12"/>
                  </a:lnTo>
                  <a:lnTo>
                    <a:pt x="161" y="0"/>
                  </a:lnTo>
                  <a:lnTo>
                    <a:pt x="218" y="3"/>
                  </a:lnTo>
                  <a:lnTo>
                    <a:pt x="263" y="15"/>
                  </a:lnTo>
                  <a:lnTo>
                    <a:pt x="292" y="29"/>
                  </a:lnTo>
                  <a:lnTo>
                    <a:pt x="316" y="50"/>
                  </a:lnTo>
                  <a:lnTo>
                    <a:pt x="331" y="74"/>
                  </a:lnTo>
                  <a:lnTo>
                    <a:pt x="343" y="104"/>
                  </a:lnTo>
                  <a:lnTo>
                    <a:pt x="355" y="134"/>
                  </a:lnTo>
                  <a:lnTo>
                    <a:pt x="370" y="167"/>
                  </a:lnTo>
                  <a:lnTo>
                    <a:pt x="400" y="232"/>
                  </a:lnTo>
                  <a:lnTo>
                    <a:pt x="424" y="301"/>
                  </a:lnTo>
                  <a:lnTo>
                    <a:pt x="445" y="376"/>
                  </a:lnTo>
                  <a:lnTo>
                    <a:pt x="463" y="447"/>
                  </a:lnTo>
                  <a:lnTo>
                    <a:pt x="478" y="522"/>
                  </a:lnTo>
                  <a:lnTo>
                    <a:pt x="487" y="588"/>
                  </a:lnTo>
                  <a:lnTo>
                    <a:pt x="496" y="647"/>
                  </a:lnTo>
                  <a:lnTo>
                    <a:pt x="498" y="695"/>
                  </a:lnTo>
                  <a:lnTo>
                    <a:pt x="504" y="770"/>
                  </a:lnTo>
                  <a:lnTo>
                    <a:pt x="516" y="835"/>
                  </a:lnTo>
                  <a:lnTo>
                    <a:pt x="525" y="889"/>
                  </a:lnTo>
                  <a:lnTo>
                    <a:pt x="534" y="916"/>
                  </a:lnTo>
                  <a:lnTo>
                    <a:pt x="540" y="934"/>
                  </a:lnTo>
                  <a:lnTo>
                    <a:pt x="546" y="961"/>
                  </a:lnTo>
                  <a:lnTo>
                    <a:pt x="546" y="997"/>
                  </a:lnTo>
                  <a:lnTo>
                    <a:pt x="537" y="1038"/>
                  </a:lnTo>
                  <a:lnTo>
                    <a:pt x="525" y="1074"/>
                  </a:lnTo>
                  <a:lnTo>
                    <a:pt x="522" y="1098"/>
                  </a:lnTo>
                  <a:lnTo>
                    <a:pt x="519" y="1113"/>
                  </a:lnTo>
                  <a:lnTo>
                    <a:pt x="516" y="1125"/>
                  </a:lnTo>
                  <a:lnTo>
                    <a:pt x="507" y="1140"/>
                  </a:lnTo>
                  <a:lnTo>
                    <a:pt x="496" y="1158"/>
                  </a:lnTo>
                  <a:lnTo>
                    <a:pt x="487" y="1179"/>
                  </a:lnTo>
                  <a:lnTo>
                    <a:pt x="484" y="1194"/>
                  </a:lnTo>
                  <a:lnTo>
                    <a:pt x="487" y="1203"/>
                  </a:lnTo>
                  <a:lnTo>
                    <a:pt x="496" y="1211"/>
                  </a:lnTo>
                  <a:lnTo>
                    <a:pt x="498" y="1226"/>
                  </a:lnTo>
                  <a:lnTo>
                    <a:pt x="496" y="1241"/>
                  </a:lnTo>
                  <a:lnTo>
                    <a:pt x="484" y="1331"/>
                  </a:lnTo>
                  <a:lnTo>
                    <a:pt x="472" y="1519"/>
                  </a:lnTo>
                  <a:lnTo>
                    <a:pt x="466" y="1734"/>
                  </a:lnTo>
                  <a:lnTo>
                    <a:pt x="481" y="190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76" name="Freeform 48"/>
            <p:cNvSpPr>
              <a:spLocks noChangeAspect="1"/>
            </p:cNvSpPr>
            <p:nvPr/>
          </p:nvSpPr>
          <p:spPr bwMode="auto">
            <a:xfrm>
              <a:off x="485" y="2224"/>
              <a:ext cx="328" cy="744"/>
            </a:xfrm>
            <a:custGeom>
              <a:avLst/>
              <a:gdLst>
                <a:gd name="T0" fmla="*/ 152 w 478"/>
                <a:gd name="T1" fmla="*/ 9 h 1376"/>
                <a:gd name="T2" fmla="*/ 90 w 478"/>
                <a:gd name="T3" fmla="*/ 60 h 1376"/>
                <a:gd name="T4" fmla="*/ 36 w 478"/>
                <a:gd name="T5" fmla="*/ 152 h 1376"/>
                <a:gd name="T6" fmla="*/ 3 w 478"/>
                <a:gd name="T7" fmla="*/ 275 h 1376"/>
                <a:gd name="T8" fmla="*/ 6 w 478"/>
                <a:gd name="T9" fmla="*/ 406 h 1376"/>
                <a:gd name="T10" fmla="*/ 39 w 478"/>
                <a:gd name="T11" fmla="*/ 540 h 1376"/>
                <a:gd name="T12" fmla="*/ 81 w 478"/>
                <a:gd name="T13" fmla="*/ 672 h 1376"/>
                <a:gd name="T14" fmla="*/ 114 w 478"/>
                <a:gd name="T15" fmla="*/ 770 h 1376"/>
                <a:gd name="T16" fmla="*/ 117 w 478"/>
                <a:gd name="T17" fmla="*/ 836 h 1376"/>
                <a:gd name="T18" fmla="*/ 93 w 478"/>
                <a:gd name="T19" fmla="*/ 925 h 1376"/>
                <a:gd name="T20" fmla="*/ 57 w 478"/>
                <a:gd name="T21" fmla="*/ 1027 h 1376"/>
                <a:gd name="T22" fmla="*/ 33 w 478"/>
                <a:gd name="T23" fmla="*/ 1113 h 1376"/>
                <a:gd name="T24" fmla="*/ 36 w 478"/>
                <a:gd name="T25" fmla="*/ 1197 h 1376"/>
                <a:gd name="T26" fmla="*/ 66 w 478"/>
                <a:gd name="T27" fmla="*/ 1281 h 1376"/>
                <a:gd name="T28" fmla="*/ 120 w 478"/>
                <a:gd name="T29" fmla="*/ 1340 h 1376"/>
                <a:gd name="T30" fmla="*/ 197 w 478"/>
                <a:gd name="T31" fmla="*/ 1373 h 1376"/>
                <a:gd name="T32" fmla="*/ 269 w 478"/>
                <a:gd name="T33" fmla="*/ 1373 h 1376"/>
                <a:gd name="T34" fmla="*/ 320 w 478"/>
                <a:gd name="T35" fmla="*/ 1361 h 1376"/>
                <a:gd name="T36" fmla="*/ 367 w 478"/>
                <a:gd name="T37" fmla="*/ 1343 h 1376"/>
                <a:gd name="T38" fmla="*/ 400 w 478"/>
                <a:gd name="T39" fmla="*/ 1319 h 1376"/>
                <a:gd name="T40" fmla="*/ 415 w 478"/>
                <a:gd name="T41" fmla="*/ 1269 h 1376"/>
                <a:gd name="T42" fmla="*/ 442 w 478"/>
                <a:gd name="T43" fmla="*/ 1137 h 1376"/>
                <a:gd name="T44" fmla="*/ 454 w 478"/>
                <a:gd name="T45" fmla="*/ 1051 h 1376"/>
                <a:gd name="T46" fmla="*/ 457 w 478"/>
                <a:gd name="T47" fmla="*/ 934 h 1376"/>
                <a:gd name="T48" fmla="*/ 439 w 478"/>
                <a:gd name="T49" fmla="*/ 812 h 1376"/>
                <a:gd name="T50" fmla="*/ 430 w 478"/>
                <a:gd name="T51" fmla="*/ 669 h 1376"/>
                <a:gd name="T52" fmla="*/ 430 w 478"/>
                <a:gd name="T53" fmla="*/ 573 h 1376"/>
                <a:gd name="T54" fmla="*/ 427 w 478"/>
                <a:gd name="T55" fmla="*/ 534 h 1376"/>
                <a:gd name="T56" fmla="*/ 448 w 478"/>
                <a:gd name="T57" fmla="*/ 501 h 1376"/>
                <a:gd name="T58" fmla="*/ 475 w 478"/>
                <a:gd name="T59" fmla="*/ 442 h 1376"/>
                <a:gd name="T60" fmla="*/ 472 w 478"/>
                <a:gd name="T61" fmla="*/ 409 h 1376"/>
                <a:gd name="T62" fmla="*/ 451 w 478"/>
                <a:gd name="T63" fmla="*/ 382 h 1376"/>
                <a:gd name="T64" fmla="*/ 418 w 478"/>
                <a:gd name="T65" fmla="*/ 349 h 1376"/>
                <a:gd name="T66" fmla="*/ 385 w 478"/>
                <a:gd name="T67" fmla="*/ 307 h 1376"/>
                <a:gd name="T68" fmla="*/ 356 w 478"/>
                <a:gd name="T69" fmla="*/ 248 h 1376"/>
                <a:gd name="T70" fmla="*/ 320 w 478"/>
                <a:gd name="T71" fmla="*/ 158 h 1376"/>
                <a:gd name="T72" fmla="*/ 275 w 478"/>
                <a:gd name="T73" fmla="*/ 69 h 1376"/>
                <a:gd name="T74" fmla="*/ 218 w 478"/>
                <a:gd name="T75" fmla="*/ 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1376">
                  <a:moveTo>
                    <a:pt x="185" y="0"/>
                  </a:moveTo>
                  <a:lnTo>
                    <a:pt x="152" y="9"/>
                  </a:lnTo>
                  <a:lnTo>
                    <a:pt x="120" y="27"/>
                  </a:lnTo>
                  <a:lnTo>
                    <a:pt x="90" y="60"/>
                  </a:lnTo>
                  <a:lnTo>
                    <a:pt x="60" y="101"/>
                  </a:lnTo>
                  <a:lnTo>
                    <a:pt x="36" y="152"/>
                  </a:lnTo>
                  <a:lnTo>
                    <a:pt x="18" y="209"/>
                  </a:lnTo>
                  <a:lnTo>
                    <a:pt x="3" y="275"/>
                  </a:lnTo>
                  <a:lnTo>
                    <a:pt x="0" y="343"/>
                  </a:lnTo>
                  <a:lnTo>
                    <a:pt x="6" y="406"/>
                  </a:lnTo>
                  <a:lnTo>
                    <a:pt x="21" y="472"/>
                  </a:lnTo>
                  <a:lnTo>
                    <a:pt x="39" y="540"/>
                  </a:lnTo>
                  <a:lnTo>
                    <a:pt x="60" y="606"/>
                  </a:lnTo>
                  <a:lnTo>
                    <a:pt x="81" y="672"/>
                  </a:lnTo>
                  <a:lnTo>
                    <a:pt x="99" y="725"/>
                  </a:lnTo>
                  <a:lnTo>
                    <a:pt x="114" y="770"/>
                  </a:lnTo>
                  <a:lnTo>
                    <a:pt x="120" y="800"/>
                  </a:lnTo>
                  <a:lnTo>
                    <a:pt x="117" y="836"/>
                  </a:lnTo>
                  <a:lnTo>
                    <a:pt x="105" y="878"/>
                  </a:lnTo>
                  <a:lnTo>
                    <a:pt x="93" y="925"/>
                  </a:lnTo>
                  <a:lnTo>
                    <a:pt x="75" y="976"/>
                  </a:lnTo>
                  <a:lnTo>
                    <a:pt x="57" y="1027"/>
                  </a:lnTo>
                  <a:lnTo>
                    <a:pt x="45" y="1072"/>
                  </a:lnTo>
                  <a:lnTo>
                    <a:pt x="33" y="1113"/>
                  </a:lnTo>
                  <a:lnTo>
                    <a:pt x="30" y="1146"/>
                  </a:lnTo>
                  <a:lnTo>
                    <a:pt x="36" y="1197"/>
                  </a:lnTo>
                  <a:lnTo>
                    <a:pt x="45" y="1242"/>
                  </a:lnTo>
                  <a:lnTo>
                    <a:pt x="66" y="1281"/>
                  </a:lnTo>
                  <a:lnTo>
                    <a:pt x="90" y="1313"/>
                  </a:lnTo>
                  <a:lnTo>
                    <a:pt x="120" y="1340"/>
                  </a:lnTo>
                  <a:lnTo>
                    <a:pt x="155" y="1361"/>
                  </a:lnTo>
                  <a:lnTo>
                    <a:pt x="197" y="1373"/>
                  </a:lnTo>
                  <a:lnTo>
                    <a:pt x="242" y="1376"/>
                  </a:lnTo>
                  <a:lnTo>
                    <a:pt x="269" y="1373"/>
                  </a:lnTo>
                  <a:lnTo>
                    <a:pt x="293" y="1370"/>
                  </a:lnTo>
                  <a:lnTo>
                    <a:pt x="320" y="1361"/>
                  </a:lnTo>
                  <a:lnTo>
                    <a:pt x="347" y="1352"/>
                  </a:lnTo>
                  <a:lnTo>
                    <a:pt x="367" y="1343"/>
                  </a:lnTo>
                  <a:lnTo>
                    <a:pt x="385" y="1331"/>
                  </a:lnTo>
                  <a:lnTo>
                    <a:pt x="400" y="1319"/>
                  </a:lnTo>
                  <a:lnTo>
                    <a:pt x="406" y="1307"/>
                  </a:lnTo>
                  <a:lnTo>
                    <a:pt x="415" y="1269"/>
                  </a:lnTo>
                  <a:lnTo>
                    <a:pt x="427" y="1203"/>
                  </a:lnTo>
                  <a:lnTo>
                    <a:pt x="442" y="1137"/>
                  </a:lnTo>
                  <a:lnTo>
                    <a:pt x="448" y="1092"/>
                  </a:lnTo>
                  <a:lnTo>
                    <a:pt x="454" y="1051"/>
                  </a:lnTo>
                  <a:lnTo>
                    <a:pt x="457" y="994"/>
                  </a:lnTo>
                  <a:lnTo>
                    <a:pt x="457" y="934"/>
                  </a:lnTo>
                  <a:lnTo>
                    <a:pt x="451" y="878"/>
                  </a:lnTo>
                  <a:lnTo>
                    <a:pt x="439" y="812"/>
                  </a:lnTo>
                  <a:lnTo>
                    <a:pt x="433" y="740"/>
                  </a:lnTo>
                  <a:lnTo>
                    <a:pt x="430" y="669"/>
                  </a:lnTo>
                  <a:lnTo>
                    <a:pt x="430" y="600"/>
                  </a:lnTo>
                  <a:lnTo>
                    <a:pt x="430" y="573"/>
                  </a:lnTo>
                  <a:lnTo>
                    <a:pt x="430" y="552"/>
                  </a:lnTo>
                  <a:lnTo>
                    <a:pt x="427" y="534"/>
                  </a:lnTo>
                  <a:lnTo>
                    <a:pt x="427" y="528"/>
                  </a:lnTo>
                  <a:lnTo>
                    <a:pt x="448" y="501"/>
                  </a:lnTo>
                  <a:lnTo>
                    <a:pt x="466" y="472"/>
                  </a:lnTo>
                  <a:lnTo>
                    <a:pt x="475" y="442"/>
                  </a:lnTo>
                  <a:lnTo>
                    <a:pt x="478" y="421"/>
                  </a:lnTo>
                  <a:lnTo>
                    <a:pt x="472" y="409"/>
                  </a:lnTo>
                  <a:lnTo>
                    <a:pt x="463" y="397"/>
                  </a:lnTo>
                  <a:lnTo>
                    <a:pt x="451" y="382"/>
                  </a:lnTo>
                  <a:lnTo>
                    <a:pt x="436" y="367"/>
                  </a:lnTo>
                  <a:lnTo>
                    <a:pt x="418" y="349"/>
                  </a:lnTo>
                  <a:lnTo>
                    <a:pt x="403" y="331"/>
                  </a:lnTo>
                  <a:lnTo>
                    <a:pt x="385" y="307"/>
                  </a:lnTo>
                  <a:lnTo>
                    <a:pt x="370" y="281"/>
                  </a:lnTo>
                  <a:lnTo>
                    <a:pt x="356" y="248"/>
                  </a:lnTo>
                  <a:lnTo>
                    <a:pt x="338" y="206"/>
                  </a:lnTo>
                  <a:lnTo>
                    <a:pt x="320" y="158"/>
                  </a:lnTo>
                  <a:lnTo>
                    <a:pt x="299" y="113"/>
                  </a:lnTo>
                  <a:lnTo>
                    <a:pt x="275" y="69"/>
                  </a:lnTo>
                  <a:lnTo>
                    <a:pt x="248" y="33"/>
                  </a:lnTo>
                  <a:lnTo>
                    <a:pt x="218" y="9"/>
                  </a:lnTo>
                  <a:lnTo>
                    <a:pt x="185"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77" name="Freeform 49"/>
            <p:cNvSpPr>
              <a:spLocks noChangeAspect="1"/>
            </p:cNvSpPr>
            <p:nvPr/>
          </p:nvSpPr>
          <p:spPr bwMode="auto">
            <a:xfrm>
              <a:off x="598" y="2335"/>
              <a:ext cx="35" cy="28"/>
            </a:xfrm>
            <a:custGeom>
              <a:avLst/>
              <a:gdLst>
                <a:gd name="T0" fmla="*/ 24 w 51"/>
                <a:gd name="T1" fmla="*/ 51 h 51"/>
                <a:gd name="T2" fmla="*/ 36 w 51"/>
                <a:gd name="T3" fmla="*/ 48 h 51"/>
                <a:gd name="T4" fmla="*/ 42 w 51"/>
                <a:gd name="T5" fmla="*/ 42 h 51"/>
                <a:gd name="T6" fmla="*/ 48 w 51"/>
                <a:gd name="T7" fmla="*/ 36 h 51"/>
                <a:gd name="T8" fmla="*/ 51 w 51"/>
                <a:gd name="T9" fmla="*/ 24 h 51"/>
                <a:gd name="T10" fmla="*/ 48 w 51"/>
                <a:gd name="T11" fmla="*/ 15 h 51"/>
                <a:gd name="T12" fmla="*/ 42 w 51"/>
                <a:gd name="T13" fmla="*/ 6 h 51"/>
                <a:gd name="T14" fmla="*/ 36 w 51"/>
                <a:gd name="T15" fmla="*/ 3 h 51"/>
                <a:gd name="T16" fmla="*/ 24 w 51"/>
                <a:gd name="T17" fmla="*/ 0 h 51"/>
                <a:gd name="T18" fmla="*/ 15 w 51"/>
                <a:gd name="T19" fmla="*/ 3 h 51"/>
                <a:gd name="T20" fmla="*/ 9 w 51"/>
                <a:gd name="T21" fmla="*/ 6 h 51"/>
                <a:gd name="T22" fmla="*/ 3 w 51"/>
                <a:gd name="T23" fmla="*/ 15 h 51"/>
                <a:gd name="T24" fmla="*/ 0 w 51"/>
                <a:gd name="T25" fmla="*/ 24 h 51"/>
                <a:gd name="T26" fmla="*/ 3 w 51"/>
                <a:gd name="T27" fmla="*/ 36 h 51"/>
                <a:gd name="T28" fmla="*/ 9 w 51"/>
                <a:gd name="T29" fmla="*/ 42 h 51"/>
                <a:gd name="T30" fmla="*/ 15 w 51"/>
                <a:gd name="T31" fmla="*/ 48 h 51"/>
                <a:gd name="T32" fmla="*/ 24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4" y="51"/>
                  </a:moveTo>
                  <a:lnTo>
                    <a:pt x="36" y="48"/>
                  </a:lnTo>
                  <a:lnTo>
                    <a:pt x="42" y="42"/>
                  </a:lnTo>
                  <a:lnTo>
                    <a:pt x="48" y="36"/>
                  </a:lnTo>
                  <a:lnTo>
                    <a:pt x="51" y="24"/>
                  </a:lnTo>
                  <a:lnTo>
                    <a:pt x="48" y="15"/>
                  </a:lnTo>
                  <a:lnTo>
                    <a:pt x="42" y="6"/>
                  </a:lnTo>
                  <a:lnTo>
                    <a:pt x="36" y="3"/>
                  </a:lnTo>
                  <a:lnTo>
                    <a:pt x="24" y="0"/>
                  </a:lnTo>
                  <a:lnTo>
                    <a:pt x="15" y="3"/>
                  </a:lnTo>
                  <a:lnTo>
                    <a:pt x="9" y="6"/>
                  </a:lnTo>
                  <a:lnTo>
                    <a:pt x="3" y="15"/>
                  </a:lnTo>
                  <a:lnTo>
                    <a:pt x="0" y="24"/>
                  </a:lnTo>
                  <a:lnTo>
                    <a:pt x="3" y="36"/>
                  </a:lnTo>
                  <a:lnTo>
                    <a:pt x="9" y="42"/>
                  </a:lnTo>
                  <a:lnTo>
                    <a:pt x="15" y="48"/>
                  </a:lnTo>
                  <a:lnTo>
                    <a:pt x="24"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78" name="Freeform 50"/>
            <p:cNvSpPr>
              <a:spLocks noChangeAspect="1"/>
            </p:cNvSpPr>
            <p:nvPr/>
          </p:nvSpPr>
          <p:spPr bwMode="auto">
            <a:xfrm>
              <a:off x="594" y="2245"/>
              <a:ext cx="35" cy="27"/>
            </a:xfrm>
            <a:custGeom>
              <a:avLst/>
              <a:gdLst>
                <a:gd name="T0" fmla="*/ 24 w 51"/>
                <a:gd name="T1" fmla="*/ 50 h 50"/>
                <a:gd name="T2" fmla="*/ 36 w 51"/>
                <a:gd name="T3" fmla="*/ 48 h 50"/>
                <a:gd name="T4" fmla="*/ 42 w 51"/>
                <a:gd name="T5" fmla="*/ 42 h 50"/>
                <a:gd name="T6" fmla="*/ 48 w 51"/>
                <a:gd name="T7" fmla="*/ 36 h 50"/>
                <a:gd name="T8" fmla="*/ 51 w 51"/>
                <a:gd name="T9" fmla="*/ 24 h 50"/>
                <a:gd name="T10" fmla="*/ 48 w 51"/>
                <a:gd name="T11" fmla="*/ 15 h 50"/>
                <a:gd name="T12" fmla="*/ 42 w 51"/>
                <a:gd name="T13" fmla="*/ 6 h 50"/>
                <a:gd name="T14" fmla="*/ 33 w 51"/>
                <a:gd name="T15" fmla="*/ 3 h 50"/>
                <a:gd name="T16" fmla="*/ 24 w 51"/>
                <a:gd name="T17" fmla="*/ 0 h 50"/>
                <a:gd name="T18" fmla="*/ 15 w 51"/>
                <a:gd name="T19" fmla="*/ 3 h 50"/>
                <a:gd name="T20" fmla="*/ 6 w 51"/>
                <a:gd name="T21" fmla="*/ 6 h 50"/>
                <a:gd name="T22" fmla="*/ 3 w 51"/>
                <a:gd name="T23" fmla="*/ 15 h 50"/>
                <a:gd name="T24" fmla="*/ 0 w 51"/>
                <a:gd name="T25" fmla="*/ 24 h 50"/>
                <a:gd name="T26" fmla="*/ 3 w 51"/>
                <a:gd name="T27" fmla="*/ 36 h 50"/>
                <a:gd name="T28" fmla="*/ 9 w 51"/>
                <a:gd name="T29" fmla="*/ 42 h 50"/>
                <a:gd name="T30" fmla="*/ 15 w 51"/>
                <a:gd name="T31" fmla="*/ 48 h 50"/>
                <a:gd name="T32" fmla="*/ 24 w 51"/>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4" y="50"/>
                  </a:moveTo>
                  <a:lnTo>
                    <a:pt x="36" y="48"/>
                  </a:lnTo>
                  <a:lnTo>
                    <a:pt x="42" y="42"/>
                  </a:lnTo>
                  <a:lnTo>
                    <a:pt x="48" y="36"/>
                  </a:lnTo>
                  <a:lnTo>
                    <a:pt x="51" y="24"/>
                  </a:lnTo>
                  <a:lnTo>
                    <a:pt x="48" y="15"/>
                  </a:lnTo>
                  <a:lnTo>
                    <a:pt x="42" y="6"/>
                  </a:lnTo>
                  <a:lnTo>
                    <a:pt x="33" y="3"/>
                  </a:lnTo>
                  <a:lnTo>
                    <a:pt x="24" y="0"/>
                  </a:lnTo>
                  <a:lnTo>
                    <a:pt x="15" y="3"/>
                  </a:lnTo>
                  <a:lnTo>
                    <a:pt x="6" y="6"/>
                  </a:lnTo>
                  <a:lnTo>
                    <a:pt x="3" y="15"/>
                  </a:lnTo>
                  <a:lnTo>
                    <a:pt x="0" y="24"/>
                  </a:lnTo>
                  <a:lnTo>
                    <a:pt x="3" y="36"/>
                  </a:lnTo>
                  <a:lnTo>
                    <a:pt x="9" y="42"/>
                  </a:lnTo>
                  <a:lnTo>
                    <a:pt x="15" y="48"/>
                  </a:lnTo>
                  <a:lnTo>
                    <a:pt x="24" y="5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79" name="Freeform 51"/>
            <p:cNvSpPr>
              <a:spLocks noChangeAspect="1"/>
            </p:cNvSpPr>
            <p:nvPr/>
          </p:nvSpPr>
          <p:spPr bwMode="auto">
            <a:xfrm>
              <a:off x="647" y="2884"/>
              <a:ext cx="35" cy="28"/>
            </a:xfrm>
            <a:custGeom>
              <a:avLst/>
              <a:gdLst>
                <a:gd name="T0" fmla="*/ 27 w 51"/>
                <a:gd name="T1" fmla="*/ 51 h 51"/>
                <a:gd name="T2" fmla="*/ 36 w 51"/>
                <a:gd name="T3" fmla="*/ 48 h 51"/>
                <a:gd name="T4" fmla="*/ 45 w 51"/>
                <a:gd name="T5" fmla="*/ 42 h 51"/>
                <a:gd name="T6" fmla="*/ 48 w 51"/>
                <a:gd name="T7" fmla="*/ 36 h 51"/>
                <a:gd name="T8" fmla="*/ 51 w 51"/>
                <a:gd name="T9" fmla="*/ 27 h 51"/>
                <a:gd name="T10" fmla="*/ 48 w 51"/>
                <a:gd name="T11" fmla="*/ 15 h 51"/>
                <a:gd name="T12" fmla="*/ 45 w 51"/>
                <a:gd name="T13" fmla="*/ 9 h 51"/>
                <a:gd name="T14" fmla="*/ 36 w 51"/>
                <a:gd name="T15" fmla="*/ 3 h 51"/>
                <a:gd name="T16" fmla="*/ 27 w 51"/>
                <a:gd name="T17" fmla="*/ 0 h 51"/>
                <a:gd name="T18" fmla="*/ 15 w 51"/>
                <a:gd name="T19" fmla="*/ 3 h 51"/>
                <a:gd name="T20" fmla="*/ 9 w 51"/>
                <a:gd name="T21" fmla="*/ 9 h 51"/>
                <a:gd name="T22" fmla="*/ 3 w 51"/>
                <a:gd name="T23" fmla="*/ 15 h 51"/>
                <a:gd name="T24" fmla="*/ 0 w 51"/>
                <a:gd name="T25" fmla="*/ 27 h 51"/>
                <a:gd name="T26" fmla="*/ 3 w 51"/>
                <a:gd name="T27" fmla="*/ 36 h 51"/>
                <a:gd name="T28" fmla="*/ 9 w 51"/>
                <a:gd name="T29" fmla="*/ 42 h 51"/>
                <a:gd name="T30" fmla="*/ 15 w 51"/>
                <a:gd name="T31" fmla="*/ 48 h 51"/>
                <a:gd name="T32" fmla="*/ 27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7" y="51"/>
                  </a:moveTo>
                  <a:lnTo>
                    <a:pt x="36" y="48"/>
                  </a:lnTo>
                  <a:lnTo>
                    <a:pt x="45" y="42"/>
                  </a:lnTo>
                  <a:lnTo>
                    <a:pt x="48" y="36"/>
                  </a:lnTo>
                  <a:lnTo>
                    <a:pt x="51" y="27"/>
                  </a:lnTo>
                  <a:lnTo>
                    <a:pt x="48" y="15"/>
                  </a:lnTo>
                  <a:lnTo>
                    <a:pt x="45" y="9"/>
                  </a:lnTo>
                  <a:lnTo>
                    <a:pt x="36" y="3"/>
                  </a:lnTo>
                  <a:lnTo>
                    <a:pt x="27" y="0"/>
                  </a:lnTo>
                  <a:lnTo>
                    <a:pt x="15" y="3"/>
                  </a:lnTo>
                  <a:lnTo>
                    <a:pt x="9" y="9"/>
                  </a:lnTo>
                  <a:lnTo>
                    <a:pt x="3" y="15"/>
                  </a:lnTo>
                  <a:lnTo>
                    <a:pt x="0" y="27"/>
                  </a:lnTo>
                  <a:lnTo>
                    <a:pt x="3" y="36"/>
                  </a:lnTo>
                  <a:lnTo>
                    <a:pt x="9" y="42"/>
                  </a:lnTo>
                  <a:lnTo>
                    <a:pt x="15" y="48"/>
                  </a:lnTo>
                  <a:lnTo>
                    <a:pt x="27" y="5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80" name="Freeform 52"/>
            <p:cNvSpPr>
              <a:spLocks noChangeAspect="1"/>
            </p:cNvSpPr>
            <p:nvPr/>
          </p:nvSpPr>
          <p:spPr bwMode="auto">
            <a:xfrm>
              <a:off x="477" y="2211"/>
              <a:ext cx="342" cy="505"/>
            </a:xfrm>
            <a:custGeom>
              <a:avLst/>
              <a:gdLst>
                <a:gd name="T0" fmla="*/ 424 w 499"/>
                <a:gd name="T1" fmla="*/ 934 h 934"/>
                <a:gd name="T2" fmla="*/ 311 w 499"/>
                <a:gd name="T3" fmla="*/ 934 h 934"/>
                <a:gd name="T4" fmla="*/ 200 w 499"/>
                <a:gd name="T5" fmla="*/ 925 h 934"/>
                <a:gd name="T6" fmla="*/ 114 w 499"/>
                <a:gd name="T7" fmla="*/ 913 h 934"/>
                <a:gd name="T8" fmla="*/ 75 w 499"/>
                <a:gd name="T9" fmla="*/ 893 h 934"/>
                <a:gd name="T10" fmla="*/ 69 w 499"/>
                <a:gd name="T11" fmla="*/ 857 h 934"/>
                <a:gd name="T12" fmla="*/ 75 w 499"/>
                <a:gd name="T13" fmla="*/ 809 h 934"/>
                <a:gd name="T14" fmla="*/ 72 w 499"/>
                <a:gd name="T15" fmla="*/ 743 h 934"/>
                <a:gd name="T16" fmla="*/ 51 w 499"/>
                <a:gd name="T17" fmla="*/ 666 h 934"/>
                <a:gd name="T18" fmla="*/ 6 w 499"/>
                <a:gd name="T19" fmla="*/ 445 h 934"/>
                <a:gd name="T20" fmla="*/ 9 w 499"/>
                <a:gd name="T21" fmla="*/ 275 h 934"/>
                <a:gd name="T22" fmla="*/ 42 w 499"/>
                <a:gd name="T23" fmla="*/ 122 h 934"/>
                <a:gd name="T24" fmla="*/ 81 w 499"/>
                <a:gd name="T25" fmla="*/ 57 h 934"/>
                <a:gd name="T26" fmla="*/ 78 w 499"/>
                <a:gd name="T27" fmla="*/ 48 h 934"/>
                <a:gd name="T28" fmla="*/ 66 w 499"/>
                <a:gd name="T29" fmla="*/ 42 h 934"/>
                <a:gd name="T30" fmla="*/ 57 w 499"/>
                <a:gd name="T31" fmla="*/ 36 h 934"/>
                <a:gd name="T32" fmla="*/ 57 w 499"/>
                <a:gd name="T33" fmla="*/ 30 h 934"/>
                <a:gd name="T34" fmla="*/ 75 w 499"/>
                <a:gd name="T35" fmla="*/ 6 h 934"/>
                <a:gd name="T36" fmla="*/ 96 w 499"/>
                <a:gd name="T37" fmla="*/ 0 h 934"/>
                <a:gd name="T38" fmla="*/ 158 w 499"/>
                <a:gd name="T39" fmla="*/ 9 h 934"/>
                <a:gd name="T40" fmla="*/ 239 w 499"/>
                <a:gd name="T41" fmla="*/ 27 h 934"/>
                <a:gd name="T42" fmla="*/ 308 w 499"/>
                <a:gd name="T43" fmla="*/ 45 h 934"/>
                <a:gd name="T44" fmla="*/ 341 w 499"/>
                <a:gd name="T45" fmla="*/ 75 h 934"/>
                <a:gd name="T46" fmla="*/ 341 w 499"/>
                <a:gd name="T47" fmla="*/ 111 h 934"/>
                <a:gd name="T48" fmla="*/ 347 w 499"/>
                <a:gd name="T49" fmla="*/ 119 h 934"/>
                <a:gd name="T50" fmla="*/ 368 w 499"/>
                <a:gd name="T51" fmla="*/ 122 h 934"/>
                <a:gd name="T52" fmla="*/ 394 w 499"/>
                <a:gd name="T53" fmla="*/ 152 h 934"/>
                <a:gd name="T54" fmla="*/ 415 w 499"/>
                <a:gd name="T55" fmla="*/ 215 h 934"/>
                <a:gd name="T56" fmla="*/ 430 w 499"/>
                <a:gd name="T57" fmla="*/ 296 h 934"/>
                <a:gd name="T58" fmla="*/ 484 w 499"/>
                <a:gd name="T59" fmla="*/ 412 h 934"/>
                <a:gd name="T60" fmla="*/ 493 w 499"/>
                <a:gd name="T61" fmla="*/ 522 h 934"/>
                <a:gd name="T62" fmla="*/ 493 w 499"/>
                <a:gd name="T63" fmla="*/ 788 h 934"/>
                <a:gd name="T64" fmla="*/ 499 w 499"/>
                <a:gd name="T65" fmla="*/ 890 h 934"/>
                <a:gd name="T66" fmla="*/ 487 w 499"/>
                <a:gd name="T67" fmla="*/ 92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934">
                  <a:moveTo>
                    <a:pt x="472" y="931"/>
                  </a:moveTo>
                  <a:lnTo>
                    <a:pt x="424" y="934"/>
                  </a:lnTo>
                  <a:lnTo>
                    <a:pt x="370" y="934"/>
                  </a:lnTo>
                  <a:lnTo>
                    <a:pt x="311" y="934"/>
                  </a:lnTo>
                  <a:lnTo>
                    <a:pt x="254" y="928"/>
                  </a:lnTo>
                  <a:lnTo>
                    <a:pt x="200" y="925"/>
                  </a:lnTo>
                  <a:lnTo>
                    <a:pt x="149" y="919"/>
                  </a:lnTo>
                  <a:lnTo>
                    <a:pt x="114" y="913"/>
                  </a:lnTo>
                  <a:lnTo>
                    <a:pt x="87" y="907"/>
                  </a:lnTo>
                  <a:lnTo>
                    <a:pt x="75" y="893"/>
                  </a:lnTo>
                  <a:lnTo>
                    <a:pt x="69" y="875"/>
                  </a:lnTo>
                  <a:lnTo>
                    <a:pt x="69" y="857"/>
                  </a:lnTo>
                  <a:lnTo>
                    <a:pt x="72" y="836"/>
                  </a:lnTo>
                  <a:lnTo>
                    <a:pt x="75" y="809"/>
                  </a:lnTo>
                  <a:lnTo>
                    <a:pt x="75" y="773"/>
                  </a:lnTo>
                  <a:lnTo>
                    <a:pt x="72" y="743"/>
                  </a:lnTo>
                  <a:lnTo>
                    <a:pt x="66" y="719"/>
                  </a:lnTo>
                  <a:lnTo>
                    <a:pt x="51" y="666"/>
                  </a:lnTo>
                  <a:lnTo>
                    <a:pt x="27" y="561"/>
                  </a:lnTo>
                  <a:lnTo>
                    <a:pt x="6" y="445"/>
                  </a:lnTo>
                  <a:lnTo>
                    <a:pt x="0" y="349"/>
                  </a:lnTo>
                  <a:lnTo>
                    <a:pt x="9" y="275"/>
                  </a:lnTo>
                  <a:lnTo>
                    <a:pt x="21" y="194"/>
                  </a:lnTo>
                  <a:lnTo>
                    <a:pt x="42" y="122"/>
                  </a:lnTo>
                  <a:lnTo>
                    <a:pt x="75" y="66"/>
                  </a:lnTo>
                  <a:lnTo>
                    <a:pt x="81" y="57"/>
                  </a:lnTo>
                  <a:lnTo>
                    <a:pt x="81" y="51"/>
                  </a:lnTo>
                  <a:lnTo>
                    <a:pt x="78" y="48"/>
                  </a:lnTo>
                  <a:lnTo>
                    <a:pt x="72" y="45"/>
                  </a:lnTo>
                  <a:lnTo>
                    <a:pt x="66" y="42"/>
                  </a:lnTo>
                  <a:lnTo>
                    <a:pt x="60" y="39"/>
                  </a:lnTo>
                  <a:lnTo>
                    <a:pt x="57" y="36"/>
                  </a:lnTo>
                  <a:lnTo>
                    <a:pt x="54" y="36"/>
                  </a:lnTo>
                  <a:lnTo>
                    <a:pt x="57" y="30"/>
                  </a:lnTo>
                  <a:lnTo>
                    <a:pt x="66" y="18"/>
                  </a:lnTo>
                  <a:lnTo>
                    <a:pt x="75" y="6"/>
                  </a:lnTo>
                  <a:lnTo>
                    <a:pt x="84" y="0"/>
                  </a:lnTo>
                  <a:lnTo>
                    <a:pt x="96" y="0"/>
                  </a:lnTo>
                  <a:lnTo>
                    <a:pt x="123" y="3"/>
                  </a:lnTo>
                  <a:lnTo>
                    <a:pt x="158" y="9"/>
                  </a:lnTo>
                  <a:lnTo>
                    <a:pt x="197" y="18"/>
                  </a:lnTo>
                  <a:lnTo>
                    <a:pt x="239" y="27"/>
                  </a:lnTo>
                  <a:lnTo>
                    <a:pt x="278" y="36"/>
                  </a:lnTo>
                  <a:lnTo>
                    <a:pt x="308" y="45"/>
                  </a:lnTo>
                  <a:lnTo>
                    <a:pt x="326" y="54"/>
                  </a:lnTo>
                  <a:lnTo>
                    <a:pt x="341" y="75"/>
                  </a:lnTo>
                  <a:lnTo>
                    <a:pt x="344" y="93"/>
                  </a:lnTo>
                  <a:lnTo>
                    <a:pt x="341" y="111"/>
                  </a:lnTo>
                  <a:lnTo>
                    <a:pt x="338" y="116"/>
                  </a:lnTo>
                  <a:lnTo>
                    <a:pt x="347" y="119"/>
                  </a:lnTo>
                  <a:lnTo>
                    <a:pt x="359" y="122"/>
                  </a:lnTo>
                  <a:lnTo>
                    <a:pt x="368" y="122"/>
                  </a:lnTo>
                  <a:lnTo>
                    <a:pt x="376" y="119"/>
                  </a:lnTo>
                  <a:lnTo>
                    <a:pt x="394" y="152"/>
                  </a:lnTo>
                  <a:lnTo>
                    <a:pt x="406" y="185"/>
                  </a:lnTo>
                  <a:lnTo>
                    <a:pt x="415" y="215"/>
                  </a:lnTo>
                  <a:lnTo>
                    <a:pt x="418" y="248"/>
                  </a:lnTo>
                  <a:lnTo>
                    <a:pt x="430" y="296"/>
                  </a:lnTo>
                  <a:lnTo>
                    <a:pt x="457" y="355"/>
                  </a:lnTo>
                  <a:lnTo>
                    <a:pt x="484" y="412"/>
                  </a:lnTo>
                  <a:lnTo>
                    <a:pt x="496" y="451"/>
                  </a:lnTo>
                  <a:lnTo>
                    <a:pt x="493" y="522"/>
                  </a:lnTo>
                  <a:lnTo>
                    <a:pt x="493" y="654"/>
                  </a:lnTo>
                  <a:lnTo>
                    <a:pt x="493" y="788"/>
                  </a:lnTo>
                  <a:lnTo>
                    <a:pt x="496" y="866"/>
                  </a:lnTo>
                  <a:lnTo>
                    <a:pt x="499" y="890"/>
                  </a:lnTo>
                  <a:lnTo>
                    <a:pt x="496" y="910"/>
                  </a:lnTo>
                  <a:lnTo>
                    <a:pt x="487" y="922"/>
                  </a:lnTo>
                  <a:lnTo>
                    <a:pt x="472" y="931"/>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81" name="Freeform 53"/>
            <p:cNvSpPr>
              <a:spLocks noChangeAspect="1"/>
            </p:cNvSpPr>
            <p:nvPr/>
          </p:nvSpPr>
          <p:spPr bwMode="auto">
            <a:xfrm>
              <a:off x="461" y="2701"/>
              <a:ext cx="346" cy="275"/>
            </a:xfrm>
            <a:custGeom>
              <a:avLst/>
              <a:gdLst>
                <a:gd name="T0" fmla="*/ 493 w 505"/>
                <a:gd name="T1" fmla="*/ 293 h 508"/>
                <a:gd name="T2" fmla="*/ 487 w 505"/>
                <a:gd name="T3" fmla="*/ 311 h 508"/>
                <a:gd name="T4" fmla="*/ 481 w 505"/>
                <a:gd name="T5" fmla="*/ 335 h 508"/>
                <a:gd name="T6" fmla="*/ 475 w 505"/>
                <a:gd name="T7" fmla="*/ 359 h 508"/>
                <a:gd name="T8" fmla="*/ 472 w 505"/>
                <a:gd name="T9" fmla="*/ 380 h 508"/>
                <a:gd name="T10" fmla="*/ 466 w 505"/>
                <a:gd name="T11" fmla="*/ 400 h 508"/>
                <a:gd name="T12" fmla="*/ 460 w 505"/>
                <a:gd name="T13" fmla="*/ 424 h 508"/>
                <a:gd name="T14" fmla="*/ 442 w 505"/>
                <a:gd name="T15" fmla="*/ 448 h 508"/>
                <a:gd name="T16" fmla="*/ 418 w 505"/>
                <a:gd name="T17" fmla="*/ 469 h 508"/>
                <a:gd name="T18" fmla="*/ 380 w 505"/>
                <a:gd name="T19" fmla="*/ 487 h 508"/>
                <a:gd name="T20" fmla="*/ 332 w 505"/>
                <a:gd name="T21" fmla="*/ 499 h 508"/>
                <a:gd name="T22" fmla="*/ 281 w 505"/>
                <a:gd name="T23" fmla="*/ 508 h 508"/>
                <a:gd name="T24" fmla="*/ 230 w 505"/>
                <a:gd name="T25" fmla="*/ 508 h 508"/>
                <a:gd name="T26" fmla="*/ 179 w 505"/>
                <a:gd name="T27" fmla="*/ 505 h 508"/>
                <a:gd name="T28" fmla="*/ 132 w 505"/>
                <a:gd name="T29" fmla="*/ 490 h 508"/>
                <a:gd name="T30" fmla="*/ 93 w 505"/>
                <a:gd name="T31" fmla="*/ 469 h 508"/>
                <a:gd name="T32" fmla="*/ 63 w 505"/>
                <a:gd name="T33" fmla="*/ 433 h 508"/>
                <a:gd name="T34" fmla="*/ 45 w 505"/>
                <a:gd name="T35" fmla="*/ 403 h 508"/>
                <a:gd name="T36" fmla="*/ 30 w 505"/>
                <a:gd name="T37" fmla="*/ 374 h 508"/>
                <a:gd name="T38" fmla="*/ 18 w 505"/>
                <a:gd name="T39" fmla="*/ 350 h 508"/>
                <a:gd name="T40" fmla="*/ 6 w 505"/>
                <a:gd name="T41" fmla="*/ 338 h 508"/>
                <a:gd name="T42" fmla="*/ 0 w 505"/>
                <a:gd name="T43" fmla="*/ 320 h 508"/>
                <a:gd name="T44" fmla="*/ 3 w 505"/>
                <a:gd name="T45" fmla="*/ 293 h 508"/>
                <a:gd name="T46" fmla="*/ 6 w 505"/>
                <a:gd name="T47" fmla="*/ 263 h 508"/>
                <a:gd name="T48" fmla="*/ 12 w 505"/>
                <a:gd name="T49" fmla="*/ 239 h 508"/>
                <a:gd name="T50" fmla="*/ 21 w 505"/>
                <a:gd name="T51" fmla="*/ 215 h 508"/>
                <a:gd name="T52" fmla="*/ 33 w 505"/>
                <a:gd name="T53" fmla="*/ 186 h 508"/>
                <a:gd name="T54" fmla="*/ 51 w 505"/>
                <a:gd name="T55" fmla="*/ 153 h 508"/>
                <a:gd name="T56" fmla="*/ 66 w 505"/>
                <a:gd name="T57" fmla="*/ 120 h 508"/>
                <a:gd name="T58" fmla="*/ 81 w 505"/>
                <a:gd name="T59" fmla="*/ 87 h 508"/>
                <a:gd name="T60" fmla="*/ 96 w 505"/>
                <a:gd name="T61" fmla="*/ 57 h 508"/>
                <a:gd name="T62" fmla="*/ 105 w 505"/>
                <a:gd name="T63" fmla="*/ 27 h 508"/>
                <a:gd name="T64" fmla="*/ 111 w 505"/>
                <a:gd name="T65" fmla="*/ 0 h 508"/>
                <a:gd name="T66" fmla="*/ 138 w 505"/>
                <a:gd name="T67" fmla="*/ 6 h 508"/>
                <a:gd name="T68" fmla="*/ 173 w 505"/>
                <a:gd name="T69" fmla="*/ 12 h 508"/>
                <a:gd name="T70" fmla="*/ 224 w 505"/>
                <a:gd name="T71" fmla="*/ 18 h 508"/>
                <a:gd name="T72" fmla="*/ 278 w 505"/>
                <a:gd name="T73" fmla="*/ 21 h 508"/>
                <a:gd name="T74" fmla="*/ 335 w 505"/>
                <a:gd name="T75" fmla="*/ 27 h 508"/>
                <a:gd name="T76" fmla="*/ 394 w 505"/>
                <a:gd name="T77" fmla="*/ 27 h 508"/>
                <a:gd name="T78" fmla="*/ 448 w 505"/>
                <a:gd name="T79" fmla="*/ 27 h 508"/>
                <a:gd name="T80" fmla="*/ 496 w 505"/>
                <a:gd name="T81" fmla="*/ 24 h 508"/>
                <a:gd name="T82" fmla="*/ 502 w 505"/>
                <a:gd name="T83" fmla="*/ 81 h 508"/>
                <a:gd name="T84" fmla="*/ 505 w 505"/>
                <a:gd name="T85" fmla="*/ 159 h 508"/>
                <a:gd name="T86" fmla="*/ 502 w 505"/>
                <a:gd name="T87" fmla="*/ 236 h 508"/>
                <a:gd name="T88" fmla="*/ 493 w 505"/>
                <a:gd name="T89" fmla="*/ 29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5" h="508">
                  <a:moveTo>
                    <a:pt x="493" y="293"/>
                  </a:moveTo>
                  <a:lnTo>
                    <a:pt x="487" y="311"/>
                  </a:lnTo>
                  <a:lnTo>
                    <a:pt x="481" y="335"/>
                  </a:lnTo>
                  <a:lnTo>
                    <a:pt x="475" y="359"/>
                  </a:lnTo>
                  <a:lnTo>
                    <a:pt x="472" y="380"/>
                  </a:lnTo>
                  <a:lnTo>
                    <a:pt x="466" y="400"/>
                  </a:lnTo>
                  <a:lnTo>
                    <a:pt x="460" y="424"/>
                  </a:lnTo>
                  <a:lnTo>
                    <a:pt x="442" y="448"/>
                  </a:lnTo>
                  <a:lnTo>
                    <a:pt x="418" y="469"/>
                  </a:lnTo>
                  <a:lnTo>
                    <a:pt x="380" y="487"/>
                  </a:lnTo>
                  <a:lnTo>
                    <a:pt x="332" y="499"/>
                  </a:lnTo>
                  <a:lnTo>
                    <a:pt x="281" y="508"/>
                  </a:lnTo>
                  <a:lnTo>
                    <a:pt x="230" y="508"/>
                  </a:lnTo>
                  <a:lnTo>
                    <a:pt x="179" y="505"/>
                  </a:lnTo>
                  <a:lnTo>
                    <a:pt x="132" y="490"/>
                  </a:lnTo>
                  <a:lnTo>
                    <a:pt x="93" y="469"/>
                  </a:lnTo>
                  <a:lnTo>
                    <a:pt x="63" y="433"/>
                  </a:lnTo>
                  <a:lnTo>
                    <a:pt x="45" y="403"/>
                  </a:lnTo>
                  <a:lnTo>
                    <a:pt x="30" y="374"/>
                  </a:lnTo>
                  <a:lnTo>
                    <a:pt x="18" y="350"/>
                  </a:lnTo>
                  <a:lnTo>
                    <a:pt x="6" y="338"/>
                  </a:lnTo>
                  <a:lnTo>
                    <a:pt x="0" y="320"/>
                  </a:lnTo>
                  <a:lnTo>
                    <a:pt x="3" y="293"/>
                  </a:lnTo>
                  <a:lnTo>
                    <a:pt x="6" y="263"/>
                  </a:lnTo>
                  <a:lnTo>
                    <a:pt x="12" y="239"/>
                  </a:lnTo>
                  <a:lnTo>
                    <a:pt x="21" y="215"/>
                  </a:lnTo>
                  <a:lnTo>
                    <a:pt x="33" y="186"/>
                  </a:lnTo>
                  <a:lnTo>
                    <a:pt x="51" y="153"/>
                  </a:lnTo>
                  <a:lnTo>
                    <a:pt x="66" y="120"/>
                  </a:lnTo>
                  <a:lnTo>
                    <a:pt x="81" y="87"/>
                  </a:lnTo>
                  <a:lnTo>
                    <a:pt x="96" y="57"/>
                  </a:lnTo>
                  <a:lnTo>
                    <a:pt x="105" y="27"/>
                  </a:lnTo>
                  <a:lnTo>
                    <a:pt x="111" y="0"/>
                  </a:lnTo>
                  <a:lnTo>
                    <a:pt x="138" y="6"/>
                  </a:lnTo>
                  <a:lnTo>
                    <a:pt x="173" y="12"/>
                  </a:lnTo>
                  <a:lnTo>
                    <a:pt x="224" y="18"/>
                  </a:lnTo>
                  <a:lnTo>
                    <a:pt x="278" y="21"/>
                  </a:lnTo>
                  <a:lnTo>
                    <a:pt x="335" y="27"/>
                  </a:lnTo>
                  <a:lnTo>
                    <a:pt x="394" y="27"/>
                  </a:lnTo>
                  <a:lnTo>
                    <a:pt x="448" y="27"/>
                  </a:lnTo>
                  <a:lnTo>
                    <a:pt x="496" y="24"/>
                  </a:lnTo>
                  <a:lnTo>
                    <a:pt x="502" y="81"/>
                  </a:lnTo>
                  <a:lnTo>
                    <a:pt x="505" y="159"/>
                  </a:lnTo>
                  <a:lnTo>
                    <a:pt x="502" y="236"/>
                  </a:lnTo>
                  <a:lnTo>
                    <a:pt x="493" y="293"/>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82" name="Freeform 54"/>
            <p:cNvSpPr>
              <a:spLocks noChangeAspect="1"/>
            </p:cNvSpPr>
            <p:nvPr/>
          </p:nvSpPr>
          <p:spPr bwMode="auto">
            <a:xfrm>
              <a:off x="457" y="2240"/>
              <a:ext cx="408" cy="568"/>
            </a:xfrm>
            <a:custGeom>
              <a:avLst/>
              <a:gdLst>
                <a:gd name="T0" fmla="*/ 556 w 595"/>
                <a:gd name="T1" fmla="*/ 471 h 1051"/>
                <a:gd name="T2" fmla="*/ 562 w 595"/>
                <a:gd name="T3" fmla="*/ 501 h 1051"/>
                <a:gd name="T4" fmla="*/ 565 w 595"/>
                <a:gd name="T5" fmla="*/ 525 h 1051"/>
                <a:gd name="T6" fmla="*/ 571 w 595"/>
                <a:gd name="T7" fmla="*/ 570 h 1051"/>
                <a:gd name="T8" fmla="*/ 577 w 595"/>
                <a:gd name="T9" fmla="*/ 639 h 1051"/>
                <a:gd name="T10" fmla="*/ 583 w 595"/>
                <a:gd name="T11" fmla="*/ 722 h 1051"/>
                <a:gd name="T12" fmla="*/ 589 w 595"/>
                <a:gd name="T13" fmla="*/ 797 h 1051"/>
                <a:gd name="T14" fmla="*/ 592 w 595"/>
                <a:gd name="T15" fmla="*/ 859 h 1051"/>
                <a:gd name="T16" fmla="*/ 595 w 595"/>
                <a:gd name="T17" fmla="*/ 931 h 1051"/>
                <a:gd name="T18" fmla="*/ 595 w 595"/>
                <a:gd name="T19" fmla="*/ 997 h 1051"/>
                <a:gd name="T20" fmla="*/ 574 w 595"/>
                <a:gd name="T21" fmla="*/ 1027 h 1051"/>
                <a:gd name="T22" fmla="*/ 514 w 595"/>
                <a:gd name="T23" fmla="*/ 1039 h 1051"/>
                <a:gd name="T24" fmla="*/ 439 w 595"/>
                <a:gd name="T25" fmla="*/ 1048 h 1051"/>
                <a:gd name="T26" fmla="*/ 359 w 595"/>
                <a:gd name="T27" fmla="*/ 1051 h 1051"/>
                <a:gd name="T28" fmla="*/ 269 w 595"/>
                <a:gd name="T29" fmla="*/ 1051 h 1051"/>
                <a:gd name="T30" fmla="*/ 182 w 595"/>
                <a:gd name="T31" fmla="*/ 1045 h 1051"/>
                <a:gd name="T32" fmla="*/ 102 w 595"/>
                <a:gd name="T33" fmla="*/ 1036 h 1051"/>
                <a:gd name="T34" fmla="*/ 30 w 595"/>
                <a:gd name="T35" fmla="*/ 1021 h 1051"/>
                <a:gd name="T36" fmla="*/ 0 w 595"/>
                <a:gd name="T37" fmla="*/ 982 h 1051"/>
                <a:gd name="T38" fmla="*/ 3 w 595"/>
                <a:gd name="T39" fmla="*/ 919 h 1051"/>
                <a:gd name="T40" fmla="*/ 3 w 595"/>
                <a:gd name="T41" fmla="*/ 853 h 1051"/>
                <a:gd name="T42" fmla="*/ 3 w 595"/>
                <a:gd name="T43" fmla="*/ 791 h 1051"/>
                <a:gd name="T44" fmla="*/ 6 w 595"/>
                <a:gd name="T45" fmla="*/ 725 h 1051"/>
                <a:gd name="T46" fmla="*/ 6 w 595"/>
                <a:gd name="T47" fmla="*/ 656 h 1051"/>
                <a:gd name="T48" fmla="*/ 6 w 595"/>
                <a:gd name="T49" fmla="*/ 582 h 1051"/>
                <a:gd name="T50" fmla="*/ 9 w 595"/>
                <a:gd name="T51" fmla="*/ 510 h 1051"/>
                <a:gd name="T52" fmla="*/ 9 w 595"/>
                <a:gd name="T53" fmla="*/ 448 h 1051"/>
                <a:gd name="T54" fmla="*/ 12 w 595"/>
                <a:gd name="T55" fmla="*/ 391 h 1051"/>
                <a:gd name="T56" fmla="*/ 117 w 595"/>
                <a:gd name="T57" fmla="*/ 367 h 1051"/>
                <a:gd name="T58" fmla="*/ 132 w 595"/>
                <a:gd name="T59" fmla="*/ 388 h 1051"/>
                <a:gd name="T60" fmla="*/ 162 w 595"/>
                <a:gd name="T61" fmla="*/ 415 h 1051"/>
                <a:gd name="T62" fmla="*/ 197 w 595"/>
                <a:gd name="T63" fmla="*/ 442 h 1051"/>
                <a:gd name="T64" fmla="*/ 236 w 595"/>
                <a:gd name="T65" fmla="*/ 456 h 1051"/>
                <a:gd name="T66" fmla="*/ 311 w 595"/>
                <a:gd name="T67" fmla="*/ 445 h 1051"/>
                <a:gd name="T68" fmla="*/ 356 w 595"/>
                <a:gd name="T69" fmla="*/ 406 h 1051"/>
                <a:gd name="T70" fmla="*/ 377 w 595"/>
                <a:gd name="T71" fmla="*/ 355 h 1051"/>
                <a:gd name="T72" fmla="*/ 377 w 595"/>
                <a:gd name="T73" fmla="*/ 313 h 1051"/>
                <a:gd name="T74" fmla="*/ 359 w 595"/>
                <a:gd name="T75" fmla="*/ 209 h 1051"/>
                <a:gd name="T76" fmla="*/ 311 w 595"/>
                <a:gd name="T77" fmla="*/ 95 h 1051"/>
                <a:gd name="T78" fmla="*/ 269 w 595"/>
                <a:gd name="T79" fmla="*/ 68 h 1051"/>
                <a:gd name="T80" fmla="*/ 227 w 595"/>
                <a:gd name="T81" fmla="*/ 62 h 1051"/>
                <a:gd name="T82" fmla="*/ 185 w 595"/>
                <a:gd name="T83" fmla="*/ 74 h 1051"/>
                <a:gd name="T84" fmla="*/ 144 w 595"/>
                <a:gd name="T85" fmla="*/ 101 h 1051"/>
                <a:gd name="T86" fmla="*/ 108 w 595"/>
                <a:gd name="T87" fmla="*/ 236 h 1051"/>
                <a:gd name="T88" fmla="*/ 117 w 595"/>
                <a:gd name="T89" fmla="*/ 367 h 1051"/>
                <a:gd name="T90" fmla="*/ 15 w 595"/>
                <a:gd name="T91" fmla="*/ 310 h 1051"/>
                <a:gd name="T92" fmla="*/ 21 w 595"/>
                <a:gd name="T93" fmla="*/ 227 h 1051"/>
                <a:gd name="T94" fmla="*/ 30 w 595"/>
                <a:gd name="T95" fmla="*/ 164 h 1051"/>
                <a:gd name="T96" fmla="*/ 48 w 595"/>
                <a:gd name="T97" fmla="*/ 101 h 1051"/>
                <a:gd name="T98" fmla="*/ 69 w 595"/>
                <a:gd name="T99" fmla="*/ 48 h 1051"/>
                <a:gd name="T100" fmla="*/ 99 w 595"/>
                <a:gd name="T101" fmla="*/ 15 h 1051"/>
                <a:gd name="T102" fmla="*/ 132 w 595"/>
                <a:gd name="T103" fmla="*/ 6 h 1051"/>
                <a:gd name="T104" fmla="*/ 182 w 595"/>
                <a:gd name="T105" fmla="*/ 0 h 1051"/>
                <a:gd name="T106" fmla="*/ 239 w 595"/>
                <a:gd name="T107" fmla="*/ 6 h 1051"/>
                <a:gd name="T108" fmla="*/ 296 w 595"/>
                <a:gd name="T109" fmla="*/ 36 h 1051"/>
                <a:gd name="T110" fmla="*/ 344 w 595"/>
                <a:gd name="T111" fmla="*/ 92 h 1051"/>
                <a:gd name="T112" fmla="*/ 398 w 595"/>
                <a:gd name="T113" fmla="*/ 182 h 1051"/>
                <a:gd name="T114" fmla="*/ 448 w 595"/>
                <a:gd name="T115" fmla="*/ 274 h 1051"/>
                <a:gd name="T116" fmla="*/ 493 w 595"/>
                <a:gd name="T117" fmla="*/ 346 h 1051"/>
                <a:gd name="T118" fmla="*/ 523 w 595"/>
                <a:gd name="T119" fmla="*/ 382 h 1051"/>
                <a:gd name="T120" fmla="*/ 547 w 595"/>
                <a:gd name="T121" fmla="*/ 43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 h="1051">
                  <a:moveTo>
                    <a:pt x="553" y="456"/>
                  </a:moveTo>
                  <a:lnTo>
                    <a:pt x="556" y="471"/>
                  </a:lnTo>
                  <a:lnTo>
                    <a:pt x="559" y="486"/>
                  </a:lnTo>
                  <a:lnTo>
                    <a:pt x="562" y="501"/>
                  </a:lnTo>
                  <a:lnTo>
                    <a:pt x="565" y="513"/>
                  </a:lnTo>
                  <a:lnTo>
                    <a:pt x="565" y="525"/>
                  </a:lnTo>
                  <a:lnTo>
                    <a:pt x="568" y="543"/>
                  </a:lnTo>
                  <a:lnTo>
                    <a:pt x="571" y="570"/>
                  </a:lnTo>
                  <a:lnTo>
                    <a:pt x="574" y="603"/>
                  </a:lnTo>
                  <a:lnTo>
                    <a:pt x="577" y="639"/>
                  </a:lnTo>
                  <a:lnTo>
                    <a:pt x="580" y="680"/>
                  </a:lnTo>
                  <a:lnTo>
                    <a:pt x="583" y="722"/>
                  </a:lnTo>
                  <a:lnTo>
                    <a:pt x="586" y="767"/>
                  </a:lnTo>
                  <a:lnTo>
                    <a:pt x="589" y="797"/>
                  </a:lnTo>
                  <a:lnTo>
                    <a:pt x="589" y="830"/>
                  </a:lnTo>
                  <a:lnTo>
                    <a:pt x="592" y="859"/>
                  </a:lnTo>
                  <a:lnTo>
                    <a:pt x="592" y="889"/>
                  </a:lnTo>
                  <a:lnTo>
                    <a:pt x="595" y="931"/>
                  </a:lnTo>
                  <a:lnTo>
                    <a:pt x="595" y="967"/>
                  </a:lnTo>
                  <a:lnTo>
                    <a:pt x="595" y="997"/>
                  </a:lnTo>
                  <a:lnTo>
                    <a:pt x="595" y="1021"/>
                  </a:lnTo>
                  <a:lnTo>
                    <a:pt x="574" y="1027"/>
                  </a:lnTo>
                  <a:lnTo>
                    <a:pt x="544" y="1036"/>
                  </a:lnTo>
                  <a:lnTo>
                    <a:pt x="514" y="1039"/>
                  </a:lnTo>
                  <a:lnTo>
                    <a:pt x="478" y="1045"/>
                  </a:lnTo>
                  <a:lnTo>
                    <a:pt x="439" y="1048"/>
                  </a:lnTo>
                  <a:lnTo>
                    <a:pt x="400" y="1051"/>
                  </a:lnTo>
                  <a:lnTo>
                    <a:pt x="359" y="1051"/>
                  </a:lnTo>
                  <a:lnTo>
                    <a:pt x="314" y="1051"/>
                  </a:lnTo>
                  <a:lnTo>
                    <a:pt x="269" y="1051"/>
                  </a:lnTo>
                  <a:lnTo>
                    <a:pt x="227" y="1051"/>
                  </a:lnTo>
                  <a:lnTo>
                    <a:pt x="182" y="1045"/>
                  </a:lnTo>
                  <a:lnTo>
                    <a:pt x="141" y="1042"/>
                  </a:lnTo>
                  <a:lnTo>
                    <a:pt x="102" y="1036"/>
                  </a:lnTo>
                  <a:lnTo>
                    <a:pt x="63" y="1030"/>
                  </a:lnTo>
                  <a:lnTo>
                    <a:pt x="30" y="1021"/>
                  </a:lnTo>
                  <a:lnTo>
                    <a:pt x="0" y="1012"/>
                  </a:lnTo>
                  <a:lnTo>
                    <a:pt x="0" y="982"/>
                  </a:lnTo>
                  <a:lnTo>
                    <a:pt x="3" y="952"/>
                  </a:lnTo>
                  <a:lnTo>
                    <a:pt x="3" y="919"/>
                  </a:lnTo>
                  <a:lnTo>
                    <a:pt x="3" y="883"/>
                  </a:lnTo>
                  <a:lnTo>
                    <a:pt x="3" y="853"/>
                  </a:lnTo>
                  <a:lnTo>
                    <a:pt x="3" y="824"/>
                  </a:lnTo>
                  <a:lnTo>
                    <a:pt x="3" y="791"/>
                  </a:lnTo>
                  <a:lnTo>
                    <a:pt x="3" y="761"/>
                  </a:lnTo>
                  <a:lnTo>
                    <a:pt x="6" y="725"/>
                  </a:lnTo>
                  <a:lnTo>
                    <a:pt x="6" y="689"/>
                  </a:lnTo>
                  <a:lnTo>
                    <a:pt x="6" y="656"/>
                  </a:lnTo>
                  <a:lnTo>
                    <a:pt x="6" y="621"/>
                  </a:lnTo>
                  <a:lnTo>
                    <a:pt x="6" y="582"/>
                  </a:lnTo>
                  <a:lnTo>
                    <a:pt x="9" y="546"/>
                  </a:lnTo>
                  <a:lnTo>
                    <a:pt x="9" y="510"/>
                  </a:lnTo>
                  <a:lnTo>
                    <a:pt x="9" y="477"/>
                  </a:lnTo>
                  <a:lnTo>
                    <a:pt x="9" y="448"/>
                  </a:lnTo>
                  <a:lnTo>
                    <a:pt x="12" y="418"/>
                  </a:lnTo>
                  <a:lnTo>
                    <a:pt x="12" y="391"/>
                  </a:lnTo>
                  <a:lnTo>
                    <a:pt x="12" y="367"/>
                  </a:lnTo>
                  <a:lnTo>
                    <a:pt x="117" y="367"/>
                  </a:lnTo>
                  <a:lnTo>
                    <a:pt x="123" y="376"/>
                  </a:lnTo>
                  <a:lnTo>
                    <a:pt x="132" y="388"/>
                  </a:lnTo>
                  <a:lnTo>
                    <a:pt x="144" y="403"/>
                  </a:lnTo>
                  <a:lnTo>
                    <a:pt x="162" y="415"/>
                  </a:lnTo>
                  <a:lnTo>
                    <a:pt x="179" y="430"/>
                  </a:lnTo>
                  <a:lnTo>
                    <a:pt x="197" y="442"/>
                  </a:lnTo>
                  <a:lnTo>
                    <a:pt x="218" y="451"/>
                  </a:lnTo>
                  <a:lnTo>
                    <a:pt x="236" y="456"/>
                  </a:lnTo>
                  <a:lnTo>
                    <a:pt x="278" y="456"/>
                  </a:lnTo>
                  <a:lnTo>
                    <a:pt x="311" y="445"/>
                  </a:lnTo>
                  <a:lnTo>
                    <a:pt x="338" y="427"/>
                  </a:lnTo>
                  <a:lnTo>
                    <a:pt x="356" y="406"/>
                  </a:lnTo>
                  <a:lnTo>
                    <a:pt x="368" y="379"/>
                  </a:lnTo>
                  <a:lnTo>
                    <a:pt x="377" y="355"/>
                  </a:lnTo>
                  <a:lnTo>
                    <a:pt x="380" y="331"/>
                  </a:lnTo>
                  <a:lnTo>
                    <a:pt x="377" y="313"/>
                  </a:lnTo>
                  <a:lnTo>
                    <a:pt x="368" y="268"/>
                  </a:lnTo>
                  <a:lnTo>
                    <a:pt x="359" y="209"/>
                  </a:lnTo>
                  <a:lnTo>
                    <a:pt x="341" y="146"/>
                  </a:lnTo>
                  <a:lnTo>
                    <a:pt x="311" y="95"/>
                  </a:lnTo>
                  <a:lnTo>
                    <a:pt x="290" y="77"/>
                  </a:lnTo>
                  <a:lnTo>
                    <a:pt x="269" y="68"/>
                  </a:lnTo>
                  <a:lnTo>
                    <a:pt x="248" y="62"/>
                  </a:lnTo>
                  <a:lnTo>
                    <a:pt x="227" y="62"/>
                  </a:lnTo>
                  <a:lnTo>
                    <a:pt x="206" y="65"/>
                  </a:lnTo>
                  <a:lnTo>
                    <a:pt x="185" y="74"/>
                  </a:lnTo>
                  <a:lnTo>
                    <a:pt x="165" y="86"/>
                  </a:lnTo>
                  <a:lnTo>
                    <a:pt x="144" y="101"/>
                  </a:lnTo>
                  <a:lnTo>
                    <a:pt x="114" y="155"/>
                  </a:lnTo>
                  <a:lnTo>
                    <a:pt x="108" y="236"/>
                  </a:lnTo>
                  <a:lnTo>
                    <a:pt x="111" y="316"/>
                  </a:lnTo>
                  <a:lnTo>
                    <a:pt x="117" y="367"/>
                  </a:lnTo>
                  <a:lnTo>
                    <a:pt x="12" y="367"/>
                  </a:lnTo>
                  <a:lnTo>
                    <a:pt x="15" y="310"/>
                  </a:lnTo>
                  <a:lnTo>
                    <a:pt x="18" y="262"/>
                  </a:lnTo>
                  <a:lnTo>
                    <a:pt x="21" y="227"/>
                  </a:lnTo>
                  <a:lnTo>
                    <a:pt x="24" y="200"/>
                  </a:lnTo>
                  <a:lnTo>
                    <a:pt x="30" y="164"/>
                  </a:lnTo>
                  <a:lnTo>
                    <a:pt x="39" y="131"/>
                  </a:lnTo>
                  <a:lnTo>
                    <a:pt x="48" y="101"/>
                  </a:lnTo>
                  <a:lnTo>
                    <a:pt x="60" y="71"/>
                  </a:lnTo>
                  <a:lnTo>
                    <a:pt x="69" y="48"/>
                  </a:lnTo>
                  <a:lnTo>
                    <a:pt x="84" y="30"/>
                  </a:lnTo>
                  <a:lnTo>
                    <a:pt x="99" y="15"/>
                  </a:lnTo>
                  <a:lnTo>
                    <a:pt x="114" y="9"/>
                  </a:lnTo>
                  <a:lnTo>
                    <a:pt x="132" y="6"/>
                  </a:lnTo>
                  <a:lnTo>
                    <a:pt x="156" y="0"/>
                  </a:lnTo>
                  <a:lnTo>
                    <a:pt x="182" y="0"/>
                  </a:lnTo>
                  <a:lnTo>
                    <a:pt x="212" y="0"/>
                  </a:lnTo>
                  <a:lnTo>
                    <a:pt x="239" y="6"/>
                  </a:lnTo>
                  <a:lnTo>
                    <a:pt x="269" y="18"/>
                  </a:lnTo>
                  <a:lnTo>
                    <a:pt x="296" y="36"/>
                  </a:lnTo>
                  <a:lnTo>
                    <a:pt x="320" y="59"/>
                  </a:lnTo>
                  <a:lnTo>
                    <a:pt x="344" y="92"/>
                  </a:lnTo>
                  <a:lnTo>
                    <a:pt x="371" y="134"/>
                  </a:lnTo>
                  <a:lnTo>
                    <a:pt x="398" y="182"/>
                  </a:lnTo>
                  <a:lnTo>
                    <a:pt x="424" y="230"/>
                  </a:lnTo>
                  <a:lnTo>
                    <a:pt x="448" y="274"/>
                  </a:lnTo>
                  <a:lnTo>
                    <a:pt x="472" y="313"/>
                  </a:lnTo>
                  <a:lnTo>
                    <a:pt x="493" y="346"/>
                  </a:lnTo>
                  <a:lnTo>
                    <a:pt x="508" y="364"/>
                  </a:lnTo>
                  <a:lnTo>
                    <a:pt x="523" y="382"/>
                  </a:lnTo>
                  <a:lnTo>
                    <a:pt x="535" y="403"/>
                  </a:lnTo>
                  <a:lnTo>
                    <a:pt x="547" y="430"/>
                  </a:lnTo>
                  <a:lnTo>
                    <a:pt x="553" y="4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83" name="Freeform 55"/>
            <p:cNvSpPr>
              <a:spLocks noChangeAspect="1"/>
            </p:cNvSpPr>
            <p:nvPr/>
          </p:nvSpPr>
          <p:spPr bwMode="auto">
            <a:xfrm>
              <a:off x="461" y="2487"/>
              <a:ext cx="389" cy="109"/>
            </a:xfrm>
            <a:custGeom>
              <a:avLst/>
              <a:gdLst>
                <a:gd name="T0" fmla="*/ 568 w 568"/>
                <a:gd name="T1" fmla="*/ 147 h 203"/>
                <a:gd name="T2" fmla="*/ 565 w 568"/>
                <a:gd name="T3" fmla="*/ 114 h 203"/>
                <a:gd name="T4" fmla="*/ 562 w 568"/>
                <a:gd name="T5" fmla="*/ 87 h 203"/>
                <a:gd name="T6" fmla="*/ 559 w 568"/>
                <a:gd name="T7" fmla="*/ 69 h 203"/>
                <a:gd name="T8" fmla="*/ 559 w 568"/>
                <a:gd name="T9" fmla="*/ 57 h 203"/>
                <a:gd name="T10" fmla="*/ 556 w 568"/>
                <a:gd name="T11" fmla="*/ 45 h 203"/>
                <a:gd name="T12" fmla="*/ 553 w 568"/>
                <a:gd name="T13" fmla="*/ 30 h 203"/>
                <a:gd name="T14" fmla="*/ 550 w 568"/>
                <a:gd name="T15" fmla="*/ 15 h 203"/>
                <a:gd name="T16" fmla="*/ 547 w 568"/>
                <a:gd name="T17" fmla="*/ 0 h 203"/>
                <a:gd name="T18" fmla="*/ 511 w 568"/>
                <a:gd name="T19" fmla="*/ 9 h 203"/>
                <a:gd name="T20" fmla="*/ 472 w 568"/>
                <a:gd name="T21" fmla="*/ 21 h 203"/>
                <a:gd name="T22" fmla="*/ 430 w 568"/>
                <a:gd name="T23" fmla="*/ 30 h 203"/>
                <a:gd name="T24" fmla="*/ 386 w 568"/>
                <a:gd name="T25" fmla="*/ 42 h 203"/>
                <a:gd name="T26" fmla="*/ 344 w 568"/>
                <a:gd name="T27" fmla="*/ 51 h 203"/>
                <a:gd name="T28" fmla="*/ 302 w 568"/>
                <a:gd name="T29" fmla="*/ 57 h 203"/>
                <a:gd name="T30" fmla="*/ 269 w 568"/>
                <a:gd name="T31" fmla="*/ 63 h 203"/>
                <a:gd name="T32" fmla="*/ 242 w 568"/>
                <a:gd name="T33" fmla="*/ 63 h 203"/>
                <a:gd name="T34" fmla="*/ 215 w 568"/>
                <a:gd name="T35" fmla="*/ 60 h 203"/>
                <a:gd name="T36" fmla="*/ 185 w 568"/>
                <a:gd name="T37" fmla="*/ 54 h 203"/>
                <a:gd name="T38" fmla="*/ 159 w 568"/>
                <a:gd name="T39" fmla="*/ 51 h 203"/>
                <a:gd name="T40" fmla="*/ 129 w 568"/>
                <a:gd name="T41" fmla="*/ 45 h 203"/>
                <a:gd name="T42" fmla="*/ 99 w 568"/>
                <a:gd name="T43" fmla="*/ 39 h 203"/>
                <a:gd name="T44" fmla="*/ 69 w 568"/>
                <a:gd name="T45" fmla="*/ 33 h 203"/>
                <a:gd name="T46" fmla="*/ 36 w 568"/>
                <a:gd name="T47" fmla="*/ 27 h 203"/>
                <a:gd name="T48" fmla="*/ 3 w 568"/>
                <a:gd name="T49" fmla="*/ 21 h 203"/>
                <a:gd name="T50" fmla="*/ 3 w 568"/>
                <a:gd name="T51" fmla="*/ 54 h 203"/>
                <a:gd name="T52" fmla="*/ 3 w 568"/>
                <a:gd name="T53" fmla="*/ 90 h 203"/>
                <a:gd name="T54" fmla="*/ 0 w 568"/>
                <a:gd name="T55" fmla="*/ 126 h 203"/>
                <a:gd name="T56" fmla="*/ 0 w 568"/>
                <a:gd name="T57" fmla="*/ 165 h 203"/>
                <a:gd name="T58" fmla="*/ 51 w 568"/>
                <a:gd name="T59" fmla="*/ 177 h 203"/>
                <a:gd name="T60" fmla="*/ 96 w 568"/>
                <a:gd name="T61" fmla="*/ 186 h 203"/>
                <a:gd name="T62" fmla="*/ 135 w 568"/>
                <a:gd name="T63" fmla="*/ 192 h 203"/>
                <a:gd name="T64" fmla="*/ 167 w 568"/>
                <a:gd name="T65" fmla="*/ 198 h 203"/>
                <a:gd name="T66" fmla="*/ 197 w 568"/>
                <a:gd name="T67" fmla="*/ 200 h 203"/>
                <a:gd name="T68" fmla="*/ 224 w 568"/>
                <a:gd name="T69" fmla="*/ 203 h 203"/>
                <a:gd name="T70" fmla="*/ 245 w 568"/>
                <a:gd name="T71" fmla="*/ 203 h 203"/>
                <a:gd name="T72" fmla="*/ 266 w 568"/>
                <a:gd name="T73" fmla="*/ 203 h 203"/>
                <a:gd name="T74" fmla="*/ 293 w 568"/>
                <a:gd name="T75" fmla="*/ 200 h 203"/>
                <a:gd name="T76" fmla="*/ 329 w 568"/>
                <a:gd name="T77" fmla="*/ 195 h 203"/>
                <a:gd name="T78" fmla="*/ 374 w 568"/>
                <a:gd name="T79" fmla="*/ 189 h 203"/>
                <a:gd name="T80" fmla="*/ 421 w 568"/>
                <a:gd name="T81" fmla="*/ 180 h 203"/>
                <a:gd name="T82" fmla="*/ 469 w 568"/>
                <a:gd name="T83" fmla="*/ 171 h 203"/>
                <a:gd name="T84" fmla="*/ 514 w 568"/>
                <a:gd name="T85" fmla="*/ 162 h 203"/>
                <a:gd name="T86" fmla="*/ 547 w 568"/>
                <a:gd name="T87" fmla="*/ 153 h 203"/>
                <a:gd name="T88" fmla="*/ 568 w 568"/>
                <a:gd name="T89"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03">
                  <a:moveTo>
                    <a:pt x="568" y="147"/>
                  </a:moveTo>
                  <a:lnTo>
                    <a:pt x="565" y="114"/>
                  </a:lnTo>
                  <a:lnTo>
                    <a:pt x="562" y="87"/>
                  </a:lnTo>
                  <a:lnTo>
                    <a:pt x="559" y="69"/>
                  </a:lnTo>
                  <a:lnTo>
                    <a:pt x="559" y="57"/>
                  </a:lnTo>
                  <a:lnTo>
                    <a:pt x="556" y="45"/>
                  </a:lnTo>
                  <a:lnTo>
                    <a:pt x="553" y="30"/>
                  </a:lnTo>
                  <a:lnTo>
                    <a:pt x="550" y="15"/>
                  </a:lnTo>
                  <a:lnTo>
                    <a:pt x="547" y="0"/>
                  </a:lnTo>
                  <a:lnTo>
                    <a:pt x="511" y="9"/>
                  </a:lnTo>
                  <a:lnTo>
                    <a:pt x="472" y="21"/>
                  </a:lnTo>
                  <a:lnTo>
                    <a:pt x="430" y="30"/>
                  </a:lnTo>
                  <a:lnTo>
                    <a:pt x="386" y="42"/>
                  </a:lnTo>
                  <a:lnTo>
                    <a:pt x="344" y="51"/>
                  </a:lnTo>
                  <a:lnTo>
                    <a:pt x="302" y="57"/>
                  </a:lnTo>
                  <a:lnTo>
                    <a:pt x="269" y="63"/>
                  </a:lnTo>
                  <a:lnTo>
                    <a:pt x="242" y="63"/>
                  </a:lnTo>
                  <a:lnTo>
                    <a:pt x="215" y="60"/>
                  </a:lnTo>
                  <a:lnTo>
                    <a:pt x="185" y="54"/>
                  </a:lnTo>
                  <a:lnTo>
                    <a:pt x="159" y="51"/>
                  </a:lnTo>
                  <a:lnTo>
                    <a:pt x="129" y="45"/>
                  </a:lnTo>
                  <a:lnTo>
                    <a:pt x="99" y="39"/>
                  </a:lnTo>
                  <a:lnTo>
                    <a:pt x="69" y="33"/>
                  </a:lnTo>
                  <a:lnTo>
                    <a:pt x="36" y="27"/>
                  </a:lnTo>
                  <a:lnTo>
                    <a:pt x="3" y="21"/>
                  </a:lnTo>
                  <a:lnTo>
                    <a:pt x="3" y="54"/>
                  </a:lnTo>
                  <a:lnTo>
                    <a:pt x="3" y="90"/>
                  </a:lnTo>
                  <a:lnTo>
                    <a:pt x="0" y="126"/>
                  </a:lnTo>
                  <a:lnTo>
                    <a:pt x="0" y="165"/>
                  </a:lnTo>
                  <a:lnTo>
                    <a:pt x="51" y="177"/>
                  </a:lnTo>
                  <a:lnTo>
                    <a:pt x="96" y="186"/>
                  </a:lnTo>
                  <a:lnTo>
                    <a:pt x="135" y="192"/>
                  </a:lnTo>
                  <a:lnTo>
                    <a:pt x="167" y="198"/>
                  </a:lnTo>
                  <a:lnTo>
                    <a:pt x="197" y="200"/>
                  </a:lnTo>
                  <a:lnTo>
                    <a:pt x="224" y="203"/>
                  </a:lnTo>
                  <a:lnTo>
                    <a:pt x="245" y="203"/>
                  </a:lnTo>
                  <a:lnTo>
                    <a:pt x="266" y="203"/>
                  </a:lnTo>
                  <a:lnTo>
                    <a:pt x="293" y="200"/>
                  </a:lnTo>
                  <a:lnTo>
                    <a:pt x="329" y="195"/>
                  </a:lnTo>
                  <a:lnTo>
                    <a:pt x="374" y="189"/>
                  </a:lnTo>
                  <a:lnTo>
                    <a:pt x="421" y="180"/>
                  </a:lnTo>
                  <a:lnTo>
                    <a:pt x="469" y="171"/>
                  </a:lnTo>
                  <a:lnTo>
                    <a:pt x="514" y="162"/>
                  </a:lnTo>
                  <a:lnTo>
                    <a:pt x="547" y="153"/>
                  </a:lnTo>
                  <a:lnTo>
                    <a:pt x="568"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84" name="Freeform 56"/>
            <p:cNvSpPr>
              <a:spLocks noChangeAspect="1"/>
            </p:cNvSpPr>
            <p:nvPr/>
          </p:nvSpPr>
          <p:spPr bwMode="auto">
            <a:xfrm>
              <a:off x="459" y="2651"/>
              <a:ext cx="404" cy="86"/>
            </a:xfrm>
            <a:custGeom>
              <a:avLst/>
              <a:gdLst>
                <a:gd name="T0" fmla="*/ 589 w 589"/>
                <a:gd name="T1" fmla="*/ 128 h 158"/>
                <a:gd name="T2" fmla="*/ 589 w 589"/>
                <a:gd name="T3" fmla="*/ 98 h 158"/>
                <a:gd name="T4" fmla="*/ 586 w 589"/>
                <a:gd name="T5" fmla="*/ 69 h 158"/>
                <a:gd name="T6" fmla="*/ 586 w 589"/>
                <a:gd name="T7" fmla="*/ 36 h 158"/>
                <a:gd name="T8" fmla="*/ 583 w 589"/>
                <a:gd name="T9" fmla="*/ 6 h 158"/>
                <a:gd name="T10" fmla="*/ 550 w 589"/>
                <a:gd name="T11" fmla="*/ 12 h 158"/>
                <a:gd name="T12" fmla="*/ 514 w 589"/>
                <a:gd name="T13" fmla="*/ 15 h 158"/>
                <a:gd name="T14" fmla="*/ 472 w 589"/>
                <a:gd name="T15" fmla="*/ 18 h 158"/>
                <a:gd name="T16" fmla="*/ 430 w 589"/>
                <a:gd name="T17" fmla="*/ 21 h 158"/>
                <a:gd name="T18" fmla="*/ 389 w 589"/>
                <a:gd name="T19" fmla="*/ 24 h 158"/>
                <a:gd name="T20" fmla="*/ 353 w 589"/>
                <a:gd name="T21" fmla="*/ 24 h 158"/>
                <a:gd name="T22" fmla="*/ 317 w 589"/>
                <a:gd name="T23" fmla="*/ 24 h 158"/>
                <a:gd name="T24" fmla="*/ 290 w 589"/>
                <a:gd name="T25" fmla="*/ 24 h 158"/>
                <a:gd name="T26" fmla="*/ 266 w 589"/>
                <a:gd name="T27" fmla="*/ 24 h 158"/>
                <a:gd name="T28" fmla="*/ 236 w 589"/>
                <a:gd name="T29" fmla="*/ 21 h 158"/>
                <a:gd name="T30" fmla="*/ 203 w 589"/>
                <a:gd name="T31" fmla="*/ 21 h 158"/>
                <a:gd name="T32" fmla="*/ 170 w 589"/>
                <a:gd name="T33" fmla="*/ 15 h 158"/>
                <a:gd name="T34" fmla="*/ 132 w 589"/>
                <a:gd name="T35" fmla="*/ 12 h 158"/>
                <a:gd name="T36" fmla="*/ 90 w 589"/>
                <a:gd name="T37" fmla="*/ 9 h 158"/>
                <a:gd name="T38" fmla="*/ 48 w 589"/>
                <a:gd name="T39" fmla="*/ 3 h 158"/>
                <a:gd name="T40" fmla="*/ 0 w 589"/>
                <a:gd name="T41" fmla="*/ 0 h 158"/>
                <a:gd name="T42" fmla="*/ 0 w 589"/>
                <a:gd name="T43" fmla="*/ 30 h 158"/>
                <a:gd name="T44" fmla="*/ 0 w 589"/>
                <a:gd name="T45" fmla="*/ 63 h 158"/>
                <a:gd name="T46" fmla="*/ 0 w 589"/>
                <a:gd name="T47" fmla="*/ 92 h 158"/>
                <a:gd name="T48" fmla="*/ 0 w 589"/>
                <a:gd name="T49" fmla="*/ 122 h 158"/>
                <a:gd name="T50" fmla="*/ 27 w 589"/>
                <a:gd name="T51" fmla="*/ 128 h 158"/>
                <a:gd name="T52" fmla="*/ 57 w 589"/>
                <a:gd name="T53" fmla="*/ 131 h 158"/>
                <a:gd name="T54" fmla="*/ 90 w 589"/>
                <a:gd name="T55" fmla="*/ 137 h 158"/>
                <a:gd name="T56" fmla="*/ 126 w 589"/>
                <a:gd name="T57" fmla="*/ 140 h 158"/>
                <a:gd name="T58" fmla="*/ 162 w 589"/>
                <a:gd name="T59" fmla="*/ 146 h 158"/>
                <a:gd name="T60" fmla="*/ 203 w 589"/>
                <a:gd name="T61" fmla="*/ 149 h 158"/>
                <a:gd name="T62" fmla="*/ 245 w 589"/>
                <a:gd name="T63" fmla="*/ 155 h 158"/>
                <a:gd name="T64" fmla="*/ 287 w 589"/>
                <a:gd name="T65" fmla="*/ 155 h 158"/>
                <a:gd name="T66" fmla="*/ 329 w 589"/>
                <a:gd name="T67" fmla="*/ 158 h 158"/>
                <a:gd name="T68" fmla="*/ 371 w 589"/>
                <a:gd name="T69" fmla="*/ 158 h 158"/>
                <a:gd name="T70" fmla="*/ 412 w 589"/>
                <a:gd name="T71" fmla="*/ 158 h 158"/>
                <a:gd name="T72" fmla="*/ 451 w 589"/>
                <a:gd name="T73" fmla="*/ 155 h 158"/>
                <a:gd name="T74" fmla="*/ 490 w 589"/>
                <a:gd name="T75" fmla="*/ 152 h 158"/>
                <a:gd name="T76" fmla="*/ 526 w 589"/>
                <a:gd name="T77" fmla="*/ 146 h 158"/>
                <a:gd name="T78" fmla="*/ 559 w 589"/>
                <a:gd name="T79" fmla="*/ 137 h 158"/>
                <a:gd name="T80" fmla="*/ 589 w 589"/>
                <a:gd name="T81"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158">
                  <a:moveTo>
                    <a:pt x="589" y="128"/>
                  </a:moveTo>
                  <a:lnTo>
                    <a:pt x="589" y="98"/>
                  </a:lnTo>
                  <a:lnTo>
                    <a:pt x="586" y="69"/>
                  </a:lnTo>
                  <a:lnTo>
                    <a:pt x="586" y="36"/>
                  </a:lnTo>
                  <a:lnTo>
                    <a:pt x="583" y="6"/>
                  </a:lnTo>
                  <a:lnTo>
                    <a:pt x="550" y="12"/>
                  </a:lnTo>
                  <a:lnTo>
                    <a:pt x="514" y="15"/>
                  </a:lnTo>
                  <a:lnTo>
                    <a:pt x="472" y="18"/>
                  </a:lnTo>
                  <a:lnTo>
                    <a:pt x="430" y="21"/>
                  </a:lnTo>
                  <a:lnTo>
                    <a:pt x="389" y="24"/>
                  </a:lnTo>
                  <a:lnTo>
                    <a:pt x="353" y="24"/>
                  </a:lnTo>
                  <a:lnTo>
                    <a:pt x="317" y="24"/>
                  </a:lnTo>
                  <a:lnTo>
                    <a:pt x="290" y="24"/>
                  </a:lnTo>
                  <a:lnTo>
                    <a:pt x="266" y="24"/>
                  </a:lnTo>
                  <a:lnTo>
                    <a:pt x="236" y="21"/>
                  </a:lnTo>
                  <a:lnTo>
                    <a:pt x="203" y="21"/>
                  </a:lnTo>
                  <a:lnTo>
                    <a:pt x="170" y="15"/>
                  </a:lnTo>
                  <a:lnTo>
                    <a:pt x="132" y="12"/>
                  </a:lnTo>
                  <a:lnTo>
                    <a:pt x="90" y="9"/>
                  </a:lnTo>
                  <a:lnTo>
                    <a:pt x="48" y="3"/>
                  </a:lnTo>
                  <a:lnTo>
                    <a:pt x="0" y="0"/>
                  </a:lnTo>
                  <a:lnTo>
                    <a:pt x="0" y="30"/>
                  </a:lnTo>
                  <a:lnTo>
                    <a:pt x="0" y="63"/>
                  </a:lnTo>
                  <a:lnTo>
                    <a:pt x="0" y="92"/>
                  </a:lnTo>
                  <a:lnTo>
                    <a:pt x="0" y="122"/>
                  </a:lnTo>
                  <a:lnTo>
                    <a:pt x="27" y="128"/>
                  </a:lnTo>
                  <a:lnTo>
                    <a:pt x="57" y="131"/>
                  </a:lnTo>
                  <a:lnTo>
                    <a:pt x="90" y="137"/>
                  </a:lnTo>
                  <a:lnTo>
                    <a:pt x="126" y="140"/>
                  </a:lnTo>
                  <a:lnTo>
                    <a:pt x="162" y="146"/>
                  </a:lnTo>
                  <a:lnTo>
                    <a:pt x="203" y="149"/>
                  </a:lnTo>
                  <a:lnTo>
                    <a:pt x="245" y="155"/>
                  </a:lnTo>
                  <a:lnTo>
                    <a:pt x="287" y="155"/>
                  </a:lnTo>
                  <a:lnTo>
                    <a:pt x="329" y="158"/>
                  </a:lnTo>
                  <a:lnTo>
                    <a:pt x="371" y="158"/>
                  </a:lnTo>
                  <a:lnTo>
                    <a:pt x="412" y="158"/>
                  </a:lnTo>
                  <a:lnTo>
                    <a:pt x="451" y="155"/>
                  </a:lnTo>
                  <a:lnTo>
                    <a:pt x="490" y="152"/>
                  </a:lnTo>
                  <a:lnTo>
                    <a:pt x="526" y="146"/>
                  </a:lnTo>
                  <a:lnTo>
                    <a:pt x="559" y="137"/>
                  </a:lnTo>
                  <a:lnTo>
                    <a:pt x="589" y="1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85" name="Freeform 57"/>
            <p:cNvSpPr>
              <a:spLocks noChangeAspect="1"/>
            </p:cNvSpPr>
            <p:nvPr/>
          </p:nvSpPr>
          <p:spPr bwMode="auto">
            <a:xfrm>
              <a:off x="1006" y="2687"/>
              <a:ext cx="149" cy="82"/>
            </a:xfrm>
            <a:custGeom>
              <a:avLst/>
              <a:gdLst>
                <a:gd name="T0" fmla="*/ 30 w 218"/>
                <a:gd name="T1" fmla="*/ 95 h 152"/>
                <a:gd name="T2" fmla="*/ 27 w 218"/>
                <a:gd name="T3" fmla="*/ 95 h 152"/>
                <a:gd name="T4" fmla="*/ 21 w 218"/>
                <a:gd name="T5" fmla="*/ 95 h 152"/>
                <a:gd name="T6" fmla="*/ 18 w 218"/>
                <a:gd name="T7" fmla="*/ 92 h 152"/>
                <a:gd name="T8" fmla="*/ 12 w 218"/>
                <a:gd name="T9" fmla="*/ 89 h 152"/>
                <a:gd name="T10" fmla="*/ 3 w 218"/>
                <a:gd name="T11" fmla="*/ 80 h 152"/>
                <a:gd name="T12" fmla="*/ 0 w 218"/>
                <a:gd name="T13" fmla="*/ 71 h 152"/>
                <a:gd name="T14" fmla="*/ 0 w 218"/>
                <a:gd name="T15" fmla="*/ 62 h 152"/>
                <a:gd name="T16" fmla="*/ 3 w 218"/>
                <a:gd name="T17" fmla="*/ 53 h 152"/>
                <a:gd name="T18" fmla="*/ 6 w 218"/>
                <a:gd name="T19" fmla="*/ 50 h 152"/>
                <a:gd name="T20" fmla="*/ 12 w 218"/>
                <a:gd name="T21" fmla="*/ 47 h 152"/>
                <a:gd name="T22" fmla="*/ 18 w 218"/>
                <a:gd name="T23" fmla="*/ 44 h 152"/>
                <a:gd name="T24" fmla="*/ 24 w 218"/>
                <a:gd name="T25" fmla="*/ 41 h 152"/>
                <a:gd name="T26" fmla="*/ 36 w 218"/>
                <a:gd name="T27" fmla="*/ 35 h 152"/>
                <a:gd name="T28" fmla="*/ 57 w 218"/>
                <a:gd name="T29" fmla="*/ 29 h 152"/>
                <a:gd name="T30" fmla="*/ 77 w 218"/>
                <a:gd name="T31" fmla="*/ 24 h 152"/>
                <a:gd name="T32" fmla="*/ 101 w 218"/>
                <a:gd name="T33" fmla="*/ 21 h 152"/>
                <a:gd name="T34" fmla="*/ 113 w 218"/>
                <a:gd name="T35" fmla="*/ 18 h 152"/>
                <a:gd name="T36" fmla="*/ 128 w 218"/>
                <a:gd name="T37" fmla="*/ 15 h 152"/>
                <a:gd name="T38" fmla="*/ 143 w 218"/>
                <a:gd name="T39" fmla="*/ 12 h 152"/>
                <a:gd name="T40" fmla="*/ 161 w 218"/>
                <a:gd name="T41" fmla="*/ 6 h 152"/>
                <a:gd name="T42" fmla="*/ 176 w 218"/>
                <a:gd name="T43" fmla="*/ 3 h 152"/>
                <a:gd name="T44" fmla="*/ 188 w 218"/>
                <a:gd name="T45" fmla="*/ 0 h 152"/>
                <a:gd name="T46" fmla="*/ 197 w 218"/>
                <a:gd name="T47" fmla="*/ 0 h 152"/>
                <a:gd name="T48" fmla="*/ 203 w 218"/>
                <a:gd name="T49" fmla="*/ 0 h 152"/>
                <a:gd name="T50" fmla="*/ 209 w 218"/>
                <a:gd name="T51" fmla="*/ 3 h 152"/>
                <a:gd name="T52" fmla="*/ 212 w 218"/>
                <a:gd name="T53" fmla="*/ 9 h 152"/>
                <a:gd name="T54" fmla="*/ 218 w 218"/>
                <a:gd name="T55" fmla="*/ 15 h 152"/>
                <a:gd name="T56" fmla="*/ 218 w 218"/>
                <a:gd name="T57" fmla="*/ 24 h 152"/>
                <a:gd name="T58" fmla="*/ 218 w 218"/>
                <a:gd name="T59" fmla="*/ 38 h 152"/>
                <a:gd name="T60" fmla="*/ 218 w 218"/>
                <a:gd name="T61" fmla="*/ 62 h 152"/>
                <a:gd name="T62" fmla="*/ 218 w 218"/>
                <a:gd name="T63" fmla="*/ 83 h 152"/>
                <a:gd name="T64" fmla="*/ 218 w 218"/>
                <a:gd name="T65" fmla="*/ 101 h 152"/>
                <a:gd name="T66" fmla="*/ 218 w 218"/>
                <a:gd name="T67" fmla="*/ 113 h 152"/>
                <a:gd name="T68" fmla="*/ 215 w 218"/>
                <a:gd name="T69" fmla="*/ 125 h 152"/>
                <a:gd name="T70" fmla="*/ 209 w 218"/>
                <a:gd name="T71" fmla="*/ 134 h 152"/>
                <a:gd name="T72" fmla="*/ 194 w 218"/>
                <a:gd name="T73" fmla="*/ 140 h 152"/>
                <a:gd name="T74" fmla="*/ 185 w 218"/>
                <a:gd name="T75" fmla="*/ 140 h 152"/>
                <a:gd name="T76" fmla="*/ 173 w 218"/>
                <a:gd name="T77" fmla="*/ 143 h 152"/>
                <a:gd name="T78" fmla="*/ 161 w 218"/>
                <a:gd name="T79" fmla="*/ 143 h 152"/>
                <a:gd name="T80" fmla="*/ 146 w 218"/>
                <a:gd name="T81" fmla="*/ 146 h 152"/>
                <a:gd name="T82" fmla="*/ 134 w 218"/>
                <a:gd name="T83" fmla="*/ 149 h 152"/>
                <a:gd name="T84" fmla="*/ 122 w 218"/>
                <a:gd name="T85" fmla="*/ 149 h 152"/>
                <a:gd name="T86" fmla="*/ 110 w 218"/>
                <a:gd name="T87" fmla="*/ 152 h 152"/>
                <a:gd name="T88" fmla="*/ 104 w 218"/>
                <a:gd name="T89" fmla="*/ 152 h 152"/>
                <a:gd name="T90" fmla="*/ 98 w 218"/>
                <a:gd name="T91" fmla="*/ 149 h 152"/>
                <a:gd name="T92" fmla="*/ 101 w 218"/>
                <a:gd name="T93" fmla="*/ 140 h 152"/>
                <a:gd name="T94" fmla="*/ 110 w 218"/>
                <a:gd name="T95" fmla="*/ 128 h 152"/>
                <a:gd name="T96" fmla="*/ 125 w 218"/>
                <a:gd name="T97" fmla="*/ 119 h 152"/>
                <a:gd name="T98" fmla="*/ 104 w 218"/>
                <a:gd name="T99" fmla="*/ 116 h 152"/>
                <a:gd name="T100" fmla="*/ 89 w 218"/>
                <a:gd name="T101" fmla="*/ 116 h 152"/>
                <a:gd name="T102" fmla="*/ 74 w 218"/>
                <a:gd name="T103" fmla="*/ 113 h 152"/>
                <a:gd name="T104" fmla="*/ 65 w 218"/>
                <a:gd name="T105" fmla="*/ 107 h 152"/>
                <a:gd name="T106" fmla="*/ 54 w 218"/>
                <a:gd name="T107" fmla="*/ 104 h 152"/>
                <a:gd name="T108" fmla="*/ 45 w 218"/>
                <a:gd name="T109" fmla="*/ 101 h 152"/>
                <a:gd name="T110" fmla="*/ 39 w 218"/>
                <a:gd name="T111" fmla="*/ 98 h 152"/>
                <a:gd name="T112" fmla="*/ 30 w 218"/>
                <a:gd name="T113"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52">
                  <a:moveTo>
                    <a:pt x="30" y="95"/>
                  </a:moveTo>
                  <a:lnTo>
                    <a:pt x="27" y="95"/>
                  </a:lnTo>
                  <a:lnTo>
                    <a:pt x="21" y="95"/>
                  </a:lnTo>
                  <a:lnTo>
                    <a:pt x="18" y="92"/>
                  </a:lnTo>
                  <a:lnTo>
                    <a:pt x="12" y="89"/>
                  </a:lnTo>
                  <a:lnTo>
                    <a:pt x="3" y="80"/>
                  </a:lnTo>
                  <a:lnTo>
                    <a:pt x="0" y="71"/>
                  </a:lnTo>
                  <a:lnTo>
                    <a:pt x="0" y="62"/>
                  </a:lnTo>
                  <a:lnTo>
                    <a:pt x="3" y="53"/>
                  </a:lnTo>
                  <a:lnTo>
                    <a:pt x="6" y="50"/>
                  </a:lnTo>
                  <a:lnTo>
                    <a:pt x="12" y="47"/>
                  </a:lnTo>
                  <a:lnTo>
                    <a:pt x="18" y="44"/>
                  </a:lnTo>
                  <a:lnTo>
                    <a:pt x="24" y="41"/>
                  </a:lnTo>
                  <a:lnTo>
                    <a:pt x="36" y="35"/>
                  </a:lnTo>
                  <a:lnTo>
                    <a:pt x="57" y="29"/>
                  </a:lnTo>
                  <a:lnTo>
                    <a:pt x="77" y="24"/>
                  </a:lnTo>
                  <a:lnTo>
                    <a:pt x="101" y="21"/>
                  </a:lnTo>
                  <a:lnTo>
                    <a:pt x="113" y="18"/>
                  </a:lnTo>
                  <a:lnTo>
                    <a:pt x="128" y="15"/>
                  </a:lnTo>
                  <a:lnTo>
                    <a:pt x="143" y="12"/>
                  </a:lnTo>
                  <a:lnTo>
                    <a:pt x="161" y="6"/>
                  </a:lnTo>
                  <a:lnTo>
                    <a:pt x="176" y="3"/>
                  </a:lnTo>
                  <a:lnTo>
                    <a:pt x="188" y="0"/>
                  </a:lnTo>
                  <a:lnTo>
                    <a:pt x="197" y="0"/>
                  </a:lnTo>
                  <a:lnTo>
                    <a:pt x="203" y="0"/>
                  </a:lnTo>
                  <a:lnTo>
                    <a:pt x="209" y="3"/>
                  </a:lnTo>
                  <a:lnTo>
                    <a:pt x="212" y="9"/>
                  </a:lnTo>
                  <a:lnTo>
                    <a:pt x="218" y="15"/>
                  </a:lnTo>
                  <a:lnTo>
                    <a:pt x="218" y="24"/>
                  </a:lnTo>
                  <a:lnTo>
                    <a:pt x="218" y="38"/>
                  </a:lnTo>
                  <a:lnTo>
                    <a:pt x="218" y="62"/>
                  </a:lnTo>
                  <a:lnTo>
                    <a:pt x="218" y="83"/>
                  </a:lnTo>
                  <a:lnTo>
                    <a:pt x="218" y="101"/>
                  </a:lnTo>
                  <a:lnTo>
                    <a:pt x="218" y="113"/>
                  </a:lnTo>
                  <a:lnTo>
                    <a:pt x="215" y="125"/>
                  </a:lnTo>
                  <a:lnTo>
                    <a:pt x="209" y="134"/>
                  </a:lnTo>
                  <a:lnTo>
                    <a:pt x="194" y="140"/>
                  </a:lnTo>
                  <a:lnTo>
                    <a:pt x="185" y="140"/>
                  </a:lnTo>
                  <a:lnTo>
                    <a:pt x="173" y="143"/>
                  </a:lnTo>
                  <a:lnTo>
                    <a:pt x="161" y="143"/>
                  </a:lnTo>
                  <a:lnTo>
                    <a:pt x="146" y="146"/>
                  </a:lnTo>
                  <a:lnTo>
                    <a:pt x="134" y="149"/>
                  </a:lnTo>
                  <a:lnTo>
                    <a:pt x="122" y="149"/>
                  </a:lnTo>
                  <a:lnTo>
                    <a:pt x="110" y="152"/>
                  </a:lnTo>
                  <a:lnTo>
                    <a:pt x="104" y="152"/>
                  </a:lnTo>
                  <a:lnTo>
                    <a:pt x="98" y="149"/>
                  </a:lnTo>
                  <a:lnTo>
                    <a:pt x="101" y="140"/>
                  </a:lnTo>
                  <a:lnTo>
                    <a:pt x="110" y="128"/>
                  </a:lnTo>
                  <a:lnTo>
                    <a:pt x="125" y="119"/>
                  </a:lnTo>
                  <a:lnTo>
                    <a:pt x="104" y="116"/>
                  </a:lnTo>
                  <a:lnTo>
                    <a:pt x="89" y="116"/>
                  </a:lnTo>
                  <a:lnTo>
                    <a:pt x="74" y="113"/>
                  </a:lnTo>
                  <a:lnTo>
                    <a:pt x="65" y="107"/>
                  </a:lnTo>
                  <a:lnTo>
                    <a:pt x="54" y="104"/>
                  </a:lnTo>
                  <a:lnTo>
                    <a:pt x="45" y="101"/>
                  </a:lnTo>
                  <a:lnTo>
                    <a:pt x="39" y="98"/>
                  </a:lnTo>
                  <a:lnTo>
                    <a:pt x="30" y="9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86" name="Freeform 58"/>
            <p:cNvSpPr>
              <a:spLocks noChangeAspect="1"/>
            </p:cNvSpPr>
            <p:nvPr/>
          </p:nvSpPr>
          <p:spPr bwMode="auto">
            <a:xfrm>
              <a:off x="1006" y="2709"/>
              <a:ext cx="33" cy="28"/>
            </a:xfrm>
            <a:custGeom>
              <a:avLst/>
              <a:gdLst>
                <a:gd name="T0" fmla="*/ 45 w 48"/>
                <a:gd name="T1" fmla="*/ 39 h 51"/>
                <a:gd name="T2" fmla="*/ 48 w 48"/>
                <a:gd name="T3" fmla="*/ 30 h 51"/>
                <a:gd name="T4" fmla="*/ 48 w 48"/>
                <a:gd name="T5" fmla="*/ 21 h 51"/>
                <a:gd name="T6" fmla="*/ 45 w 48"/>
                <a:gd name="T7" fmla="*/ 12 h 51"/>
                <a:gd name="T8" fmla="*/ 36 w 48"/>
                <a:gd name="T9" fmla="*/ 3 h 51"/>
                <a:gd name="T10" fmla="*/ 27 w 48"/>
                <a:gd name="T11" fmla="*/ 0 h 51"/>
                <a:gd name="T12" fmla="*/ 18 w 48"/>
                <a:gd name="T13" fmla="*/ 0 h 51"/>
                <a:gd name="T14" fmla="*/ 9 w 48"/>
                <a:gd name="T15" fmla="*/ 6 h 51"/>
                <a:gd name="T16" fmla="*/ 3 w 48"/>
                <a:gd name="T17" fmla="*/ 12 h 51"/>
                <a:gd name="T18" fmla="*/ 0 w 48"/>
                <a:gd name="T19" fmla="*/ 21 h 51"/>
                <a:gd name="T20" fmla="*/ 0 w 48"/>
                <a:gd name="T21" fmla="*/ 30 h 51"/>
                <a:gd name="T22" fmla="*/ 3 w 48"/>
                <a:gd name="T23" fmla="*/ 39 h 51"/>
                <a:gd name="T24" fmla="*/ 12 w 48"/>
                <a:gd name="T25" fmla="*/ 48 h 51"/>
                <a:gd name="T26" fmla="*/ 21 w 48"/>
                <a:gd name="T27" fmla="*/ 51 h 51"/>
                <a:gd name="T28" fmla="*/ 30 w 48"/>
                <a:gd name="T29" fmla="*/ 51 h 51"/>
                <a:gd name="T30" fmla="*/ 39 w 48"/>
                <a:gd name="T31" fmla="*/ 45 h 51"/>
                <a:gd name="T32" fmla="*/ 45 w 48"/>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1">
                  <a:moveTo>
                    <a:pt x="45" y="39"/>
                  </a:moveTo>
                  <a:lnTo>
                    <a:pt x="48" y="30"/>
                  </a:lnTo>
                  <a:lnTo>
                    <a:pt x="48" y="21"/>
                  </a:lnTo>
                  <a:lnTo>
                    <a:pt x="45" y="12"/>
                  </a:lnTo>
                  <a:lnTo>
                    <a:pt x="36" y="3"/>
                  </a:lnTo>
                  <a:lnTo>
                    <a:pt x="27" y="0"/>
                  </a:lnTo>
                  <a:lnTo>
                    <a:pt x="18" y="0"/>
                  </a:lnTo>
                  <a:lnTo>
                    <a:pt x="9" y="6"/>
                  </a:lnTo>
                  <a:lnTo>
                    <a:pt x="3" y="12"/>
                  </a:lnTo>
                  <a:lnTo>
                    <a:pt x="0" y="21"/>
                  </a:lnTo>
                  <a:lnTo>
                    <a:pt x="0" y="30"/>
                  </a:lnTo>
                  <a:lnTo>
                    <a:pt x="3" y="39"/>
                  </a:lnTo>
                  <a:lnTo>
                    <a:pt x="12" y="48"/>
                  </a:lnTo>
                  <a:lnTo>
                    <a:pt x="21" y="51"/>
                  </a:lnTo>
                  <a:lnTo>
                    <a:pt x="30" y="51"/>
                  </a:lnTo>
                  <a:lnTo>
                    <a:pt x="39" y="45"/>
                  </a:lnTo>
                  <a:lnTo>
                    <a:pt x="45" y="3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87" name="Freeform 59"/>
            <p:cNvSpPr>
              <a:spLocks noChangeAspect="1"/>
            </p:cNvSpPr>
            <p:nvPr/>
          </p:nvSpPr>
          <p:spPr bwMode="auto">
            <a:xfrm>
              <a:off x="555" y="2287"/>
              <a:ext cx="486" cy="452"/>
            </a:xfrm>
            <a:custGeom>
              <a:avLst/>
              <a:gdLst>
                <a:gd name="T0" fmla="*/ 346 w 708"/>
                <a:gd name="T1" fmla="*/ 720 h 836"/>
                <a:gd name="T2" fmla="*/ 301 w 708"/>
                <a:gd name="T3" fmla="*/ 693 h 836"/>
                <a:gd name="T4" fmla="*/ 254 w 708"/>
                <a:gd name="T5" fmla="*/ 660 h 836"/>
                <a:gd name="T6" fmla="*/ 215 w 708"/>
                <a:gd name="T7" fmla="*/ 639 h 836"/>
                <a:gd name="T8" fmla="*/ 188 w 708"/>
                <a:gd name="T9" fmla="*/ 627 h 836"/>
                <a:gd name="T10" fmla="*/ 170 w 708"/>
                <a:gd name="T11" fmla="*/ 609 h 836"/>
                <a:gd name="T12" fmla="*/ 155 w 708"/>
                <a:gd name="T13" fmla="*/ 562 h 836"/>
                <a:gd name="T14" fmla="*/ 113 w 708"/>
                <a:gd name="T15" fmla="*/ 463 h 836"/>
                <a:gd name="T16" fmla="*/ 77 w 708"/>
                <a:gd name="T17" fmla="*/ 368 h 836"/>
                <a:gd name="T18" fmla="*/ 24 w 708"/>
                <a:gd name="T19" fmla="*/ 182 h 836"/>
                <a:gd name="T20" fmla="*/ 0 w 708"/>
                <a:gd name="T21" fmla="*/ 87 h 836"/>
                <a:gd name="T22" fmla="*/ 29 w 708"/>
                <a:gd name="T23" fmla="*/ 21 h 836"/>
                <a:gd name="T24" fmla="*/ 95 w 708"/>
                <a:gd name="T25" fmla="*/ 0 h 836"/>
                <a:gd name="T26" fmla="*/ 161 w 708"/>
                <a:gd name="T27" fmla="*/ 30 h 836"/>
                <a:gd name="T28" fmla="*/ 197 w 708"/>
                <a:gd name="T29" fmla="*/ 114 h 836"/>
                <a:gd name="T30" fmla="*/ 215 w 708"/>
                <a:gd name="T31" fmla="*/ 209 h 836"/>
                <a:gd name="T32" fmla="*/ 248 w 708"/>
                <a:gd name="T33" fmla="*/ 335 h 836"/>
                <a:gd name="T34" fmla="*/ 274 w 708"/>
                <a:gd name="T35" fmla="*/ 466 h 836"/>
                <a:gd name="T36" fmla="*/ 283 w 708"/>
                <a:gd name="T37" fmla="*/ 511 h 836"/>
                <a:gd name="T38" fmla="*/ 295 w 708"/>
                <a:gd name="T39" fmla="*/ 532 h 836"/>
                <a:gd name="T40" fmla="*/ 310 w 708"/>
                <a:gd name="T41" fmla="*/ 538 h 836"/>
                <a:gd name="T42" fmla="*/ 334 w 708"/>
                <a:gd name="T43" fmla="*/ 547 h 836"/>
                <a:gd name="T44" fmla="*/ 364 w 708"/>
                <a:gd name="T45" fmla="*/ 565 h 836"/>
                <a:gd name="T46" fmla="*/ 403 w 708"/>
                <a:gd name="T47" fmla="*/ 591 h 836"/>
                <a:gd name="T48" fmla="*/ 445 w 708"/>
                <a:gd name="T49" fmla="*/ 624 h 836"/>
                <a:gd name="T50" fmla="*/ 498 w 708"/>
                <a:gd name="T51" fmla="*/ 663 h 836"/>
                <a:gd name="T52" fmla="*/ 555 w 708"/>
                <a:gd name="T53" fmla="*/ 702 h 836"/>
                <a:gd name="T54" fmla="*/ 609 w 708"/>
                <a:gd name="T55" fmla="*/ 732 h 836"/>
                <a:gd name="T56" fmla="*/ 651 w 708"/>
                <a:gd name="T57" fmla="*/ 756 h 836"/>
                <a:gd name="T58" fmla="*/ 684 w 708"/>
                <a:gd name="T59" fmla="*/ 776 h 836"/>
                <a:gd name="T60" fmla="*/ 696 w 708"/>
                <a:gd name="T61" fmla="*/ 785 h 836"/>
                <a:gd name="T62" fmla="*/ 705 w 708"/>
                <a:gd name="T63" fmla="*/ 794 h 836"/>
                <a:gd name="T64" fmla="*/ 708 w 708"/>
                <a:gd name="T65" fmla="*/ 809 h 836"/>
                <a:gd name="T66" fmla="*/ 702 w 708"/>
                <a:gd name="T67" fmla="*/ 827 h 836"/>
                <a:gd name="T68" fmla="*/ 690 w 708"/>
                <a:gd name="T69" fmla="*/ 836 h 836"/>
                <a:gd name="T70" fmla="*/ 681 w 708"/>
                <a:gd name="T71" fmla="*/ 836 h 836"/>
                <a:gd name="T72" fmla="*/ 663 w 708"/>
                <a:gd name="T73" fmla="*/ 830 h 836"/>
                <a:gd name="T74" fmla="*/ 609 w 708"/>
                <a:gd name="T75" fmla="*/ 818 h 836"/>
                <a:gd name="T76" fmla="*/ 519 w 708"/>
                <a:gd name="T77" fmla="*/ 794 h 836"/>
                <a:gd name="T78" fmla="*/ 415 w 708"/>
                <a:gd name="T79"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836">
                  <a:moveTo>
                    <a:pt x="361" y="729"/>
                  </a:moveTo>
                  <a:lnTo>
                    <a:pt x="346" y="720"/>
                  </a:lnTo>
                  <a:lnTo>
                    <a:pt x="325" y="708"/>
                  </a:lnTo>
                  <a:lnTo>
                    <a:pt x="301" y="693"/>
                  </a:lnTo>
                  <a:lnTo>
                    <a:pt x="277" y="675"/>
                  </a:lnTo>
                  <a:lnTo>
                    <a:pt x="254" y="660"/>
                  </a:lnTo>
                  <a:lnTo>
                    <a:pt x="233" y="648"/>
                  </a:lnTo>
                  <a:lnTo>
                    <a:pt x="215" y="639"/>
                  </a:lnTo>
                  <a:lnTo>
                    <a:pt x="203" y="633"/>
                  </a:lnTo>
                  <a:lnTo>
                    <a:pt x="188" y="627"/>
                  </a:lnTo>
                  <a:lnTo>
                    <a:pt x="179" y="618"/>
                  </a:lnTo>
                  <a:lnTo>
                    <a:pt x="170" y="609"/>
                  </a:lnTo>
                  <a:lnTo>
                    <a:pt x="164" y="594"/>
                  </a:lnTo>
                  <a:lnTo>
                    <a:pt x="155" y="562"/>
                  </a:lnTo>
                  <a:lnTo>
                    <a:pt x="134" y="514"/>
                  </a:lnTo>
                  <a:lnTo>
                    <a:pt x="113" y="463"/>
                  </a:lnTo>
                  <a:lnTo>
                    <a:pt x="95" y="424"/>
                  </a:lnTo>
                  <a:lnTo>
                    <a:pt x="77" y="368"/>
                  </a:lnTo>
                  <a:lnTo>
                    <a:pt x="50" y="275"/>
                  </a:lnTo>
                  <a:lnTo>
                    <a:pt x="24" y="182"/>
                  </a:lnTo>
                  <a:lnTo>
                    <a:pt x="9" y="135"/>
                  </a:lnTo>
                  <a:lnTo>
                    <a:pt x="0" y="87"/>
                  </a:lnTo>
                  <a:lnTo>
                    <a:pt x="9" y="51"/>
                  </a:lnTo>
                  <a:lnTo>
                    <a:pt x="29" y="21"/>
                  </a:lnTo>
                  <a:lnTo>
                    <a:pt x="59" y="6"/>
                  </a:lnTo>
                  <a:lnTo>
                    <a:pt x="95" y="0"/>
                  </a:lnTo>
                  <a:lnTo>
                    <a:pt x="131" y="9"/>
                  </a:lnTo>
                  <a:lnTo>
                    <a:pt x="161" y="30"/>
                  </a:lnTo>
                  <a:lnTo>
                    <a:pt x="185" y="69"/>
                  </a:lnTo>
                  <a:lnTo>
                    <a:pt x="197" y="114"/>
                  </a:lnTo>
                  <a:lnTo>
                    <a:pt x="206" y="159"/>
                  </a:lnTo>
                  <a:lnTo>
                    <a:pt x="215" y="209"/>
                  </a:lnTo>
                  <a:lnTo>
                    <a:pt x="230" y="266"/>
                  </a:lnTo>
                  <a:lnTo>
                    <a:pt x="248" y="335"/>
                  </a:lnTo>
                  <a:lnTo>
                    <a:pt x="262" y="406"/>
                  </a:lnTo>
                  <a:lnTo>
                    <a:pt x="274" y="466"/>
                  </a:lnTo>
                  <a:lnTo>
                    <a:pt x="280" y="499"/>
                  </a:lnTo>
                  <a:lnTo>
                    <a:pt x="283" y="511"/>
                  </a:lnTo>
                  <a:lnTo>
                    <a:pt x="289" y="523"/>
                  </a:lnTo>
                  <a:lnTo>
                    <a:pt x="295" y="532"/>
                  </a:lnTo>
                  <a:lnTo>
                    <a:pt x="304" y="535"/>
                  </a:lnTo>
                  <a:lnTo>
                    <a:pt x="310" y="538"/>
                  </a:lnTo>
                  <a:lnTo>
                    <a:pt x="322" y="541"/>
                  </a:lnTo>
                  <a:lnTo>
                    <a:pt x="334" y="547"/>
                  </a:lnTo>
                  <a:lnTo>
                    <a:pt x="349" y="556"/>
                  </a:lnTo>
                  <a:lnTo>
                    <a:pt x="364" y="565"/>
                  </a:lnTo>
                  <a:lnTo>
                    <a:pt x="382" y="576"/>
                  </a:lnTo>
                  <a:lnTo>
                    <a:pt x="403" y="591"/>
                  </a:lnTo>
                  <a:lnTo>
                    <a:pt x="424" y="606"/>
                  </a:lnTo>
                  <a:lnTo>
                    <a:pt x="445" y="624"/>
                  </a:lnTo>
                  <a:lnTo>
                    <a:pt x="472" y="645"/>
                  </a:lnTo>
                  <a:lnTo>
                    <a:pt x="498" y="663"/>
                  </a:lnTo>
                  <a:lnTo>
                    <a:pt x="528" y="681"/>
                  </a:lnTo>
                  <a:lnTo>
                    <a:pt x="555" y="702"/>
                  </a:lnTo>
                  <a:lnTo>
                    <a:pt x="585" y="717"/>
                  </a:lnTo>
                  <a:lnTo>
                    <a:pt x="609" y="732"/>
                  </a:lnTo>
                  <a:lnTo>
                    <a:pt x="633" y="747"/>
                  </a:lnTo>
                  <a:lnTo>
                    <a:pt x="651" y="756"/>
                  </a:lnTo>
                  <a:lnTo>
                    <a:pt x="669" y="767"/>
                  </a:lnTo>
                  <a:lnTo>
                    <a:pt x="684" y="776"/>
                  </a:lnTo>
                  <a:lnTo>
                    <a:pt x="693" y="782"/>
                  </a:lnTo>
                  <a:lnTo>
                    <a:pt x="696" y="785"/>
                  </a:lnTo>
                  <a:lnTo>
                    <a:pt x="702" y="791"/>
                  </a:lnTo>
                  <a:lnTo>
                    <a:pt x="705" y="794"/>
                  </a:lnTo>
                  <a:lnTo>
                    <a:pt x="708" y="800"/>
                  </a:lnTo>
                  <a:lnTo>
                    <a:pt x="708" y="809"/>
                  </a:lnTo>
                  <a:lnTo>
                    <a:pt x="705" y="818"/>
                  </a:lnTo>
                  <a:lnTo>
                    <a:pt x="702" y="827"/>
                  </a:lnTo>
                  <a:lnTo>
                    <a:pt x="693" y="833"/>
                  </a:lnTo>
                  <a:lnTo>
                    <a:pt x="690" y="836"/>
                  </a:lnTo>
                  <a:lnTo>
                    <a:pt x="684" y="836"/>
                  </a:lnTo>
                  <a:lnTo>
                    <a:pt x="681" y="836"/>
                  </a:lnTo>
                  <a:lnTo>
                    <a:pt x="675" y="833"/>
                  </a:lnTo>
                  <a:lnTo>
                    <a:pt x="663" y="830"/>
                  </a:lnTo>
                  <a:lnTo>
                    <a:pt x="639" y="824"/>
                  </a:lnTo>
                  <a:lnTo>
                    <a:pt x="609" y="818"/>
                  </a:lnTo>
                  <a:lnTo>
                    <a:pt x="567" y="806"/>
                  </a:lnTo>
                  <a:lnTo>
                    <a:pt x="519" y="794"/>
                  </a:lnTo>
                  <a:lnTo>
                    <a:pt x="469" y="776"/>
                  </a:lnTo>
                  <a:lnTo>
                    <a:pt x="415" y="756"/>
                  </a:lnTo>
                  <a:lnTo>
                    <a:pt x="361" y="729"/>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88" name="Freeform 60"/>
            <p:cNvSpPr>
              <a:spLocks noChangeAspect="1"/>
            </p:cNvSpPr>
            <p:nvPr/>
          </p:nvSpPr>
          <p:spPr bwMode="auto">
            <a:xfrm>
              <a:off x="1006" y="2709"/>
              <a:ext cx="35" cy="28"/>
            </a:xfrm>
            <a:custGeom>
              <a:avLst/>
              <a:gdLst>
                <a:gd name="T0" fmla="*/ 33 w 51"/>
                <a:gd name="T1" fmla="*/ 48 h 51"/>
                <a:gd name="T2" fmla="*/ 42 w 51"/>
                <a:gd name="T3" fmla="*/ 45 h 51"/>
                <a:gd name="T4" fmla="*/ 48 w 51"/>
                <a:gd name="T5" fmla="*/ 36 h 51"/>
                <a:gd name="T6" fmla="*/ 51 w 51"/>
                <a:gd name="T7" fmla="*/ 27 h 51"/>
                <a:gd name="T8" fmla="*/ 48 w 51"/>
                <a:gd name="T9" fmla="*/ 18 h 51"/>
                <a:gd name="T10" fmla="*/ 42 w 51"/>
                <a:gd name="T11" fmla="*/ 9 h 51"/>
                <a:gd name="T12" fmla="*/ 33 w 51"/>
                <a:gd name="T13" fmla="*/ 3 h 51"/>
                <a:gd name="T14" fmla="*/ 24 w 51"/>
                <a:gd name="T15" fmla="*/ 0 h 51"/>
                <a:gd name="T16" fmla="*/ 15 w 51"/>
                <a:gd name="T17" fmla="*/ 3 h 51"/>
                <a:gd name="T18" fmla="*/ 6 w 51"/>
                <a:gd name="T19" fmla="*/ 6 h 51"/>
                <a:gd name="T20" fmla="*/ 3 w 51"/>
                <a:gd name="T21" fmla="*/ 15 h 51"/>
                <a:gd name="T22" fmla="*/ 0 w 51"/>
                <a:gd name="T23" fmla="*/ 24 h 51"/>
                <a:gd name="T24" fmla="*/ 0 w 51"/>
                <a:gd name="T25" fmla="*/ 36 h 51"/>
                <a:gd name="T26" fmla="*/ 6 w 51"/>
                <a:gd name="T27" fmla="*/ 45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5"/>
                  </a:lnTo>
                  <a:lnTo>
                    <a:pt x="48" y="36"/>
                  </a:lnTo>
                  <a:lnTo>
                    <a:pt x="51" y="27"/>
                  </a:lnTo>
                  <a:lnTo>
                    <a:pt x="48" y="18"/>
                  </a:lnTo>
                  <a:lnTo>
                    <a:pt x="42" y="9"/>
                  </a:lnTo>
                  <a:lnTo>
                    <a:pt x="33" y="3"/>
                  </a:lnTo>
                  <a:lnTo>
                    <a:pt x="24" y="0"/>
                  </a:lnTo>
                  <a:lnTo>
                    <a:pt x="15" y="3"/>
                  </a:lnTo>
                  <a:lnTo>
                    <a:pt x="6" y="6"/>
                  </a:lnTo>
                  <a:lnTo>
                    <a:pt x="3" y="15"/>
                  </a:lnTo>
                  <a:lnTo>
                    <a:pt x="0" y="24"/>
                  </a:lnTo>
                  <a:lnTo>
                    <a:pt x="0" y="36"/>
                  </a:lnTo>
                  <a:lnTo>
                    <a:pt x="6" y="45"/>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89" name="Freeform 61"/>
            <p:cNvSpPr>
              <a:spLocks noChangeAspect="1"/>
            </p:cNvSpPr>
            <p:nvPr/>
          </p:nvSpPr>
          <p:spPr bwMode="auto">
            <a:xfrm>
              <a:off x="598" y="2335"/>
              <a:ext cx="35" cy="28"/>
            </a:xfrm>
            <a:custGeom>
              <a:avLst/>
              <a:gdLst>
                <a:gd name="T0" fmla="*/ 33 w 51"/>
                <a:gd name="T1" fmla="*/ 48 h 51"/>
                <a:gd name="T2" fmla="*/ 42 w 51"/>
                <a:gd name="T3" fmla="*/ 42 h 51"/>
                <a:gd name="T4" fmla="*/ 48 w 51"/>
                <a:gd name="T5" fmla="*/ 36 h 51"/>
                <a:gd name="T6" fmla="*/ 51 w 51"/>
                <a:gd name="T7" fmla="*/ 27 h 51"/>
                <a:gd name="T8" fmla="*/ 48 w 51"/>
                <a:gd name="T9" fmla="*/ 15 h 51"/>
                <a:gd name="T10" fmla="*/ 42 w 51"/>
                <a:gd name="T11" fmla="*/ 6 h 51"/>
                <a:gd name="T12" fmla="*/ 36 w 51"/>
                <a:gd name="T13" fmla="*/ 3 h 51"/>
                <a:gd name="T14" fmla="*/ 27 w 51"/>
                <a:gd name="T15" fmla="*/ 0 h 51"/>
                <a:gd name="T16" fmla="*/ 15 w 51"/>
                <a:gd name="T17" fmla="*/ 0 h 51"/>
                <a:gd name="T18" fmla="*/ 6 w 51"/>
                <a:gd name="T19" fmla="*/ 6 h 51"/>
                <a:gd name="T20" fmla="*/ 3 w 51"/>
                <a:gd name="T21" fmla="*/ 15 h 51"/>
                <a:gd name="T22" fmla="*/ 0 w 51"/>
                <a:gd name="T23" fmla="*/ 24 h 51"/>
                <a:gd name="T24" fmla="*/ 0 w 51"/>
                <a:gd name="T25" fmla="*/ 33 h 51"/>
                <a:gd name="T26" fmla="*/ 6 w 51"/>
                <a:gd name="T27" fmla="*/ 42 h 51"/>
                <a:gd name="T28" fmla="*/ 15 w 51"/>
                <a:gd name="T29" fmla="*/ 48 h 51"/>
                <a:gd name="T30" fmla="*/ 24 w 51"/>
                <a:gd name="T31" fmla="*/ 51 h 51"/>
                <a:gd name="T32" fmla="*/ 33 w 51"/>
                <a:gd name="T3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3" y="48"/>
                  </a:moveTo>
                  <a:lnTo>
                    <a:pt x="42" y="42"/>
                  </a:lnTo>
                  <a:lnTo>
                    <a:pt x="48" y="36"/>
                  </a:lnTo>
                  <a:lnTo>
                    <a:pt x="51" y="27"/>
                  </a:lnTo>
                  <a:lnTo>
                    <a:pt x="48" y="15"/>
                  </a:lnTo>
                  <a:lnTo>
                    <a:pt x="42" y="6"/>
                  </a:lnTo>
                  <a:lnTo>
                    <a:pt x="36" y="3"/>
                  </a:lnTo>
                  <a:lnTo>
                    <a:pt x="27" y="0"/>
                  </a:lnTo>
                  <a:lnTo>
                    <a:pt x="15" y="0"/>
                  </a:lnTo>
                  <a:lnTo>
                    <a:pt x="6" y="6"/>
                  </a:lnTo>
                  <a:lnTo>
                    <a:pt x="3" y="15"/>
                  </a:lnTo>
                  <a:lnTo>
                    <a:pt x="0" y="24"/>
                  </a:lnTo>
                  <a:lnTo>
                    <a:pt x="0" y="33"/>
                  </a:lnTo>
                  <a:lnTo>
                    <a:pt x="6" y="42"/>
                  </a:lnTo>
                  <a:lnTo>
                    <a:pt x="15" y="48"/>
                  </a:lnTo>
                  <a:lnTo>
                    <a:pt x="24" y="51"/>
                  </a:lnTo>
                  <a:lnTo>
                    <a:pt x="33" y="4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90" name="Freeform 62"/>
            <p:cNvSpPr>
              <a:spLocks noChangeAspect="1"/>
            </p:cNvSpPr>
            <p:nvPr/>
          </p:nvSpPr>
          <p:spPr bwMode="auto">
            <a:xfrm>
              <a:off x="543" y="2280"/>
              <a:ext cx="481" cy="468"/>
            </a:xfrm>
            <a:custGeom>
              <a:avLst/>
              <a:gdLst>
                <a:gd name="T0" fmla="*/ 119 w 702"/>
                <a:gd name="T1" fmla="*/ 0 h 866"/>
                <a:gd name="T2" fmla="*/ 146 w 702"/>
                <a:gd name="T3" fmla="*/ 9 h 866"/>
                <a:gd name="T4" fmla="*/ 179 w 702"/>
                <a:gd name="T5" fmla="*/ 33 h 866"/>
                <a:gd name="T6" fmla="*/ 209 w 702"/>
                <a:gd name="T7" fmla="*/ 69 h 866"/>
                <a:gd name="T8" fmla="*/ 233 w 702"/>
                <a:gd name="T9" fmla="*/ 153 h 866"/>
                <a:gd name="T10" fmla="*/ 254 w 702"/>
                <a:gd name="T11" fmla="*/ 257 h 866"/>
                <a:gd name="T12" fmla="*/ 272 w 702"/>
                <a:gd name="T13" fmla="*/ 308 h 866"/>
                <a:gd name="T14" fmla="*/ 301 w 702"/>
                <a:gd name="T15" fmla="*/ 388 h 866"/>
                <a:gd name="T16" fmla="*/ 313 w 702"/>
                <a:gd name="T17" fmla="*/ 454 h 866"/>
                <a:gd name="T18" fmla="*/ 319 w 702"/>
                <a:gd name="T19" fmla="*/ 490 h 866"/>
                <a:gd name="T20" fmla="*/ 331 w 702"/>
                <a:gd name="T21" fmla="*/ 505 h 866"/>
                <a:gd name="T22" fmla="*/ 340 w 702"/>
                <a:gd name="T23" fmla="*/ 523 h 866"/>
                <a:gd name="T24" fmla="*/ 346 w 702"/>
                <a:gd name="T25" fmla="*/ 538 h 866"/>
                <a:gd name="T26" fmla="*/ 364 w 702"/>
                <a:gd name="T27" fmla="*/ 550 h 866"/>
                <a:gd name="T28" fmla="*/ 391 w 702"/>
                <a:gd name="T29" fmla="*/ 565 h 866"/>
                <a:gd name="T30" fmla="*/ 430 w 702"/>
                <a:gd name="T31" fmla="*/ 594 h 866"/>
                <a:gd name="T32" fmla="*/ 478 w 702"/>
                <a:gd name="T33" fmla="*/ 630 h 866"/>
                <a:gd name="T34" fmla="*/ 519 w 702"/>
                <a:gd name="T35" fmla="*/ 663 h 866"/>
                <a:gd name="T36" fmla="*/ 543 w 702"/>
                <a:gd name="T37" fmla="*/ 684 h 866"/>
                <a:gd name="T38" fmla="*/ 573 w 702"/>
                <a:gd name="T39" fmla="*/ 699 h 866"/>
                <a:gd name="T40" fmla="*/ 606 w 702"/>
                <a:gd name="T41" fmla="*/ 711 h 866"/>
                <a:gd name="T42" fmla="*/ 630 w 702"/>
                <a:gd name="T43" fmla="*/ 726 h 866"/>
                <a:gd name="T44" fmla="*/ 651 w 702"/>
                <a:gd name="T45" fmla="*/ 744 h 866"/>
                <a:gd name="T46" fmla="*/ 693 w 702"/>
                <a:gd name="T47" fmla="*/ 765 h 866"/>
                <a:gd name="T48" fmla="*/ 702 w 702"/>
                <a:gd name="T49" fmla="*/ 791 h 866"/>
                <a:gd name="T50" fmla="*/ 696 w 702"/>
                <a:gd name="T51" fmla="*/ 848 h 866"/>
                <a:gd name="T52" fmla="*/ 666 w 702"/>
                <a:gd name="T53" fmla="*/ 860 h 866"/>
                <a:gd name="T54" fmla="*/ 636 w 702"/>
                <a:gd name="T55" fmla="*/ 851 h 866"/>
                <a:gd name="T56" fmla="*/ 618 w 702"/>
                <a:gd name="T57" fmla="*/ 851 h 866"/>
                <a:gd name="T58" fmla="*/ 582 w 702"/>
                <a:gd name="T59" fmla="*/ 857 h 866"/>
                <a:gd name="T60" fmla="*/ 549 w 702"/>
                <a:gd name="T61" fmla="*/ 854 h 866"/>
                <a:gd name="T62" fmla="*/ 510 w 702"/>
                <a:gd name="T63" fmla="*/ 839 h 866"/>
                <a:gd name="T64" fmla="*/ 460 w 702"/>
                <a:gd name="T65" fmla="*/ 818 h 866"/>
                <a:gd name="T66" fmla="*/ 418 w 702"/>
                <a:gd name="T67" fmla="*/ 800 h 866"/>
                <a:gd name="T68" fmla="*/ 385 w 702"/>
                <a:gd name="T69" fmla="*/ 782 h 866"/>
                <a:gd name="T70" fmla="*/ 334 w 702"/>
                <a:gd name="T71" fmla="*/ 747 h 866"/>
                <a:gd name="T72" fmla="*/ 274 w 702"/>
                <a:gd name="T73" fmla="*/ 708 h 866"/>
                <a:gd name="T74" fmla="*/ 230 w 702"/>
                <a:gd name="T75" fmla="*/ 681 h 866"/>
                <a:gd name="T76" fmla="*/ 203 w 702"/>
                <a:gd name="T77" fmla="*/ 672 h 866"/>
                <a:gd name="T78" fmla="*/ 170 w 702"/>
                <a:gd name="T79" fmla="*/ 636 h 866"/>
                <a:gd name="T80" fmla="*/ 146 w 702"/>
                <a:gd name="T81" fmla="*/ 588 h 866"/>
                <a:gd name="T82" fmla="*/ 122 w 702"/>
                <a:gd name="T83" fmla="*/ 529 h 866"/>
                <a:gd name="T84" fmla="*/ 95 w 702"/>
                <a:gd name="T85" fmla="*/ 472 h 866"/>
                <a:gd name="T86" fmla="*/ 53 w 702"/>
                <a:gd name="T87" fmla="*/ 344 h 866"/>
                <a:gd name="T88" fmla="*/ 30 w 702"/>
                <a:gd name="T89" fmla="*/ 260 h 866"/>
                <a:gd name="T90" fmla="*/ 6 w 702"/>
                <a:gd name="T91" fmla="*/ 180 h 866"/>
                <a:gd name="T92" fmla="*/ 0 w 702"/>
                <a:gd name="T93" fmla="*/ 138 h 866"/>
                <a:gd name="T94" fmla="*/ 3 w 702"/>
                <a:gd name="T95" fmla="*/ 90 h 866"/>
                <a:gd name="T96" fmla="*/ 18 w 702"/>
                <a:gd name="T97" fmla="*/ 39 h 866"/>
                <a:gd name="T98" fmla="*/ 65 w 702"/>
                <a:gd name="T99" fmla="*/ 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2" h="866">
                  <a:moveTo>
                    <a:pt x="107" y="0"/>
                  </a:moveTo>
                  <a:lnTo>
                    <a:pt x="119" y="0"/>
                  </a:lnTo>
                  <a:lnTo>
                    <a:pt x="131" y="3"/>
                  </a:lnTo>
                  <a:lnTo>
                    <a:pt x="146" y="9"/>
                  </a:lnTo>
                  <a:lnTo>
                    <a:pt x="164" y="18"/>
                  </a:lnTo>
                  <a:lnTo>
                    <a:pt x="179" y="33"/>
                  </a:lnTo>
                  <a:lnTo>
                    <a:pt x="194" y="48"/>
                  </a:lnTo>
                  <a:lnTo>
                    <a:pt x="209" y="69"/>
                  </a:lnTo>
                  <a:lnTo>
                    <a:pt x="218" y="93"/>
                  </a:lnTo>
                  <a:lnTo>
                    <a:pt x="233" y="153"/>
                  </a:lnTo>
                  <a:lnTo>
                    <a:pt x="245" y="209"/>
                  </a:lnTo>
                  <a:lnTo>
                    <a:pt x="254" y="257"/>
                  </a:lnTo>
                  <a:lnTo>
                    <a:pt x="260" y="284"/>
                  </a:lnTo>
                  <a:lnTo>
                    <a:pt x="272" y="308"/>
                  </a:lnTo>
                  <a:lnTo>
                    <a:pt x="286" y="347"/>
                  </a:lnTo>
                  <a:lnTo>
                    <a:pt x="301" y="388"/>
                  </a:lnTo>
                  <a:lnTo>
                    <a:pt x="310" y="424"/>
                  </a:lnTo>
                  <a:lnTo>
                    <a:pt x="313" y="454"/>
                  </a:lnTo>
                  <a:lnTo>
                    <a:pt x="316" y="475"/>
                  </a:lnTo>
                  <a:lnTo>
                    <a:pt x="319" y="490"/>
                  </a:lnTo>
                  <a:lnTo>
                    <a:pt x="325" y="499"/>
                  </a:lnTo>
                  <a:lnTo>
                    <a:pt x="331" y="505"/>
                  </a:lnTo>
                  <a:lnTo>
                    <a:pt x="337" y="514"/>
                  </a:lnTo>
                  <a:lnTo>
                    <a:pt x="340" y="523"/>
                  </a:lnTo>
                  <a:lnTo>
                    <a:pt x="343" y="532"/>
                  </a:lnTo>
                  <a:lnTo>
                    <a:pt x="346" y="538"/>
                  </a:lnTo>
                  <a:lnTo>
                    <a:pt x="352" y="544"/>
                  </a:lnTo>
                  <a:lnTo>
                    <a:pt x="364" y="550"/>
                  </a:lnTo>
                  <a:lnTo>
                    <a:pt x="379" y="556"/>
                  </a:lnTo>
                  <a:lnTo>
                    <a:pt x="391" y="565"/>
                  </a:lnTo>
                  <a:lnTo>
                    <a:pt x="409" y="577"/>
                  </a:lnTo>
                  <a:lnTo>
                    <a:pt x="430" y="594"/>
                  </a:lnTo>
                  <a:lnTo>
                    <a:pt x="454" y="612"/>
                  </a:lnTo>
                  <a:lnTo>
                    <a:pt x="478" y="630"/>
                  </a:lnTo>
                  <a:lnTo>
                    <a:pt x="502" y="648"/>
                  </a:lnTo>
                  <a:lnTo>
                    <a:pt x="519" y="663"/>
                  </a:lnTo>
                  <a:lnTo>
                    <a:pt x="531" y="675"/>
                  </a:lnTo>
                  <a:lnTo>
                    <a:pt x="543" y="684"/>
                  </a:lnTo>
                  <a:lnTo>
                    <a:pt x="558" y="690"/>
                  </a:lnTo>
                  <a:lnTo>
                    <a:pt x="573" y="699"/>
                  </a:lnTo>
                  <a:lnTo>
                    <a:pt x="591" y="705"/>
                  </a:lnTo>
                  <a:lnTo>
                    <a:pt x="606" y="711"/>
                  </a:lnTo>
                  <a:lnTo>
                    <a:pt x="621" y="720"/>
                  </a:lnTo>
                  <a:lnTo>
                    <a:pt x="630" y="726"/>
                  </a:lnTo>
                  <a:lnTo>
                    <a:pt x="633" y="735"/>
                  </a:lnTo>
                  <a:lnTo>
                    <a:pt x="651" y="744"/>
                  </a:lnTo>
                  <a:lnTo>
                    <a:pt x="672" y="753"/>
                  </a:lnTo>
                  <a:lnTo>
                    <a:pt x="693" y="765"/>
                  </a:lnTo>
                  <a:lnTo>
                    <a:pt x="702" y="774"/>
                  </a:lnTo>
                  <a:lnTo>
                    <a:pt x="702" y="791"/>
                  </a:lnTo>
                  <a:lnTo>
                    <a:pt x="702" y="818"/>
                  </a:lnTo>
                  <a:lnTo>
                    <a:pt x="696" y="848"/>
                  </a:lnTo>
                  <a:lnTo>
                    <a:pt x="684" y="866"/>
                  </a:lnTo>
                  <a:lnTo>
                    <a:pt x="666" y="860"/>
                  </a:lnTo>
                  <a:lnTo>
                    <a:pt x="648" y="854"/>
                  </a:lnTo>
                  <a:lnTo>
                    <a:pt x="636" y="851"/>
                  </a:lnTo>
                  <a:lnTo>
                    <a:pt x="630" y="848"/>
                  </a:lnTo>
                  <a:lnTo>
                    <a:pt x="618" y="851"/>
                  </a:lnTo>
                  <a:lnTo>
                    <a:pt x="600" y="854"/>
                  </a:lnTo>
                  <a:lnTo>
                    <a:pt x="582" y="857"/>
                  </a:lnTo>
                  <a:lnTo>
                    <a:pt x="561" y="857"/>
                  </a:lnTo>
                  <a:lnTo>
                    <a:pt x="549" y="854"/>
                  </a:lnTo>
                  <a:lnTo>
                    <a:pt x="531" y="848"/>
                  </a:lnTo>
                  <a:lnTo>
                    <a:pt x="510" y="839"/>
                  </a:lnTo>
                  <a:lnTo>
                    <a:pt x="487" y="827"/>
                  </a:lnTo>
                  <a:lnTo>
                    <a:pt x="460" y="818"/>
                  </a:lnTo>
                  <a:lnTo>
                    <a:pt x="439" y="809"/>
                  </a:lnTo>
                  <a:lnTo>
                    <a:pt x="418" y="800"/>
                  </a:lnTo>
                  <a:lnTo>
                    <a:pt x="403" y="791"/>
                  </a:lnTo>
                  <a:lnTo>
                    <a:pt x="385" y="782"/>
                  </a:lnTo>
                  <a:lnTo>
                    <a:pt x="361" y="768"/>
                  </a:lnTo>
                  <a:lnTo>
                    <a:pt x="334" y="747"/>
                  </a:lnTo>
                  <a:lnTo>
                    <a:pt x="304" y="729"/>
                  </a:lnTo>
                  <a:lnTo>
                    <a:pt x="274" y="708"/>
                  </a:lnTo>
                  <a:lnTo>
                    <a:pt x="251" y="693"/>
                  </a:lnTo>
                  <a:lnTo>
                    <a:pt x="230" y="681"/>
                  </a:lnTo>
                  <a:lnTo>
                    <a:pt x="218" y="678"/>
                  </a:lnTo>
                  <a:lnTo>
                    <a:pt x="203" y="672"/>
                  </a:lnTo>
                  <a:lnTo>
                    <a:pt x="185" y="657"/>
                  </a:lnTo>
                  <a:lnTo>
                    <a:pt x="170" y="636"/>
                  </a:lnTo>
                  <a:lnTo>
                    <a:pt x="158" y="615"/>
                  </a:lnTo>
                  <a:lnTo>
                    <a:pt x="146" y="588"/>
                  </a:lnTo>
                  <a:lnTo>
                    <a:pt x="134" y="559"/>
                  </a:lnTo>
                  <a:lnTo>
                    <a:pt x="122" y="529"/>
                  </a:lnTo>
                  <a:lnTo>
                    <a:pt x="110" y="508"/>
                  </a:lnTo>
                  <a:lnTo>
                    <a:pt x="95" y="472"/>
                  </a:lnTo>
                  <a:lnTo>
                    <a:pt x="74" y="409"/>
                  </a:lnTo>
                  <a:lnTo>
                    <a:pt x="53" y="344"/>
                  </a:lnTo>
                  <a:lnTo>
                    <a:pt x="39" y="296"/>
                  </a:lnTo>
                  <a:lnTo>
                    <a:pt x="30" y="260"/>
                  </a:lnTo>
                  <a:lnTo>
                    <a:pt x="15" y="218"/>
                  </a:lnTo>
                  <a:lnTo>
                    <a:pt x="6" y="180"/>
                  </a:lnTo>
                  <a:lnTo>
                    <a:pt x="0" y="156"/>
                  </a:lnTo>
                  <a:lnTo>
                    <a:pt x="0" y="138"/>
                  </a:lnTo>
                  <a:lnTo>
                    <a:pt x="0" y="114"/>
                  </a:lnTo>
                  <a:lnTo>
                    <a:pt x="3" y="90"/>
                  </a:lnTo>
                  <a:lnTo>
                    <a:pt x="9" y="63"/>
                  </a:lnTo>
                  <a:lnTo>
                    <a:pt x="18" y="39"/>
                  </a:lnTo>
                  <a:lnTo>
                    <a:pt x="39" y="18"/>
                  </a:lnTo>
                  <a:lnTo>
                    <a:pt x="65" y="6"/>
                  </a:lnTo>
                  <a:lnTo>
                    <a:pt x="107"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91" name="Text Box 63"/>
            <p:cNvSpPr txBox="1">
              <a:spLocks noChangeAspect="1" noChangeArrowheads="1"/>
            </p:cNvSpPr>
            <p:nvPr/>
          </p:nvSpPr>
          <p:spPr bwMode="auto">
            <a:xfrm>
              <a:off x="768" y="1827"/>
              <a:ext cx="681"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endParaRPr lang="en-US" sz="1400"/>
            </a:p>
          </p:txBody>
        </p:sp>
      </p:grpSp>
      <p:sp>
        <p:nvSpPr>
          <p:cNvPr id="150592" name="Text Box 64"/>
          <p:cNvSpPr txBox="1">
            <a:spLocks noChangeArrowheads="1"/>
          </p:cNvSpPr>
          <p:nvPr/>
        </p:nvSpPr>
        <p:spPr bwMode="auto">
          <a:xfrm>
            <a:off x="1447800" y="1741488"/>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rgbClr val="00B050"/>
                </a:solidFill>
                <a:latin typeface="Arial" charset="0"/>
              </a:rPr>
              <a:t>For more than </a:t>
            </a:r>
            <a:r>
              <a:rPr lang="en-US" sz="2800" u="sng" dirty="0">
                <a:solidFill>
                  <a:srgbClr val="00B050"/>
                </a:solidFill>
                <a:latin typeface="Arial" charset="0"/>
              </a:rPr>
              <a:t>2</a:t>
            </a:r>
            <a:r>
              <a:rPr lang="en-US" sz="2800" dirty="0">
                <a:solidFill>
                  <a:srgbClr val="00B050"/>
                </a:solidFill>
                <a:latin typeface="Arial" charset="0"/>
              </a:rPr>
              <a:t> hours per day.</a:t>
            </a:r>
          </a:p>
        </p:txBody>
      </p:sp>
      <p:sp>
        <p:nvSpPr>
          <p:cNvPr id="150594" name="WordArt 66"/>
          <p:cNvSpPr>
            <a:spLocks noChangeArrowheads="1" noChangeShapeType="1" noTextEdit="1"/>
          </p:cNvSpPr>
          <p:nvPr/>
        </p:nvSpPr>
        <p:spPr bwMode="auto">
          <a:xfrm>
            <a:off x="5867400" y="5943600"/>
            <a:ext cx="2971800" cy="533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50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"Caution Zone"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5323</TotalTime>
  <Words>2576</Words>
  <Application>Microsoft Office PowerPoint</Application>
  <PresentationFormat>On-screen Show (4:3)</PresentationFormat>
  <Paragraphs>296</Paragraphs>
  <Slides>33</Slides>
  <Notes>31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5" baseType="lpstr">
      <vt:lpstr>Arial</vt:lpstr>
      <vt:lpstr>Arial Narrow</vt:lpstr>
      <vt:lpstr>Calibri</vt:lpstr>
      <vt:lpstr>Impact</vt:lpstr>
      <vt:lpstr>Monotype Sorts</vt:lpstr>
      <vt:lpstr>Rockwell</vt:lpstr>
      <vt:lpstr>Rockwell Condensed</vt:lpstr>
      <vt:lpstr>Tahoma</vt:lpstr>
      <vt:lpstr>Wingdings</vt:lpstr>
      <vt:lpstr>Wood Type</vt:lpstr>
      <vt:lpstr>Document</vt:lpstr>
      <vt:lpstr>Clip</vt:lpstr>
      <vt:lpstr>Standish Ergonomics</vt:lpstr>
      <vt:lpstr>What is Ergonomics?</vt:lpstr>
      <vt:lpstr>What is a  Musculoskeletal Disorder?</vt:lpstr>
      <vt:lpstr>PowerPoint Presentation</vt:lpstr>
      <vt:lpstr>“Caution Zone” Jobs  Require Action</vt:lpstr>
      <vt:lpstr>PowerPoint Presentation</vt:lpstr>
      <vt:lpstr>PowerPoint Presentation</vt:lpstr>
      <vt:lpstr>Awkward Postures</vt:lpstr>
      <vt:lpstr>Working with the  Hands Overhead</vt:lpstr>
      <vt:lpstr>Neck or Back Bent Forward More than 30º</vt:lpstr>
      <vt:lpstr>Squatting or Kneeling</vt:lpstr>
      <vt:lpstr>High Hand Force</vt:lpstr>
      <vt:lpstr>Highly Repetitive Motion</vt:lpstr>
      <vt:lpstr>Highly Repetitive Motion</vt:lpstr>
      <vt:lpstr>Repeated Impact</vt:lpstr>
      <vt:lpstr>Heavy, Frequent, or Awkward Lifting</vt:lpstr>
      <vt:lpstr>Moderate to High  Hand-Arm Vibration</vt:lpstr>
      <vt:lpstr>Analyzing Caution Zone Jobs for Hazards</vt:lpstr>
      <vt:lpstr>Hazard Zone  (use Appendix B)</vt:lpstr>
      <vt:lpstr>Hazard Zone (use Appendix B)</vt:lpstr>
      <vt:lpstr>PowerPoint Presentation</vt:lpstr>
      <vt:lpstr>Ergonomic Solutions</vt:lpstr>
      <vt:lpstr>Ergonomic Solutions</vt:lpstr>
      <vt:lpstr>PowerPoint Presentation</vt:lpstr>
      <vt:lpstr>PowerPoint Presentation</vt:lpstr>
      <vt:lpstr>If You Have  “Caution Zone” Jobs</vt:lpstr>
      <vt:lpstr>Ergonomics Awareness Education Should:</vt:lpstr>
      <vt:lpstr>Reducing Identified Hazards</vt:lpstr>
      <vt:lpstr>Job-Specific Training</vt:lpstr>
      <vt:lpstr>Employee Involvement</vt:lpstr>
      <vt:lpstr>Remember: “Caution Zone” Jobs  Require Action</vt:lpstr>
      <vt:lpstr>It Costs Less to Be Safe</vt:lpstr>
      <vt:lpstr>Standish Ergonomics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Ergonomics Rule: Preventing Injuries at Work</dc:title>
  <dc:creator>Michael Farley</dc:creator>
  <cp:lastModifiedBy>Aaron Riley</cp:lastModifiedBy>
  <cp:revision>283</cp:revision>
  <cp:lastPrinted>2000-10-12T22:02:18Z</cp:lastPrinted>
  <dcterms:created xsi:type="dcterms:W3CDTF">2000-05-17T14:45:57Z</dcterms:created>
  <dcterms:modified xsi:type="dcterms:W3CDTF">2022-11-16T17:24:28Z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95</vt:i4>
  </property>
  <property fmtid="{D5CDD505-2E9C-101B-9397-08002B2CF9AE}" pid="5" name="ScreenSize">
    <vt:i4>1</vt:i4>
  </property>
  <property fmtid="{D5CDD505-2E9C-101B-9397-08002B2CF9AE}" pid="6" name="ScreenUsage">
    <vt:i4>2</vt:i4>
  </property>
  <property fmtid="{D5CDD505-2E9C-101B-9397-08002B2CF9AE}" pid="7" name="MailAddress">
    <vt:lpwstr>gogr235@lni.wa.gov</vt:lpwstr>
  </property>
  <property fmtid="{D5CDD505-2E9C-101B-9397-08002B2CF9AE}" pid="8" name="HomePage">
    <vt:lpwstr>http://www.lni.wa.gov/wisha</vt:lpwstr>
  </property>
  <property fmtid="{D5CDD505-2E9C-101B-9397-08002B2CF9AE}" pid="9" name="Other">
    <vt:lpwstr>This presentation is not for commercial use._x000d_
Developed by WISHA Services Staff.</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true</vt:bool>
  </property>
  <property fmtid="{D5CDD505-2E9C-101B-9397-08002B2CF9AE}" pid="20" name="NavBtnPos">
    <vt:i4>4</vt:i4>
  </property>
  <property fmtid="{D5CDD505-2E9C-101B-9397-08002B2CF9AE}" pid="21" name="OutputDir">
    <vt:lpwstr>S:\wisha-dev\_private</vt:lpwstr>
  </property>
</Properties>
</file>